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142.xml" ContentType="application/vnd.openxmlformats-officedocument.presentationml.slide+xml"/>
  <Override PartName="/ppt/slides/slide160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129.xml" ContentType="application/vnd.openxmlformats-officedocument.presentationml.slide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s/slide150.xml" ContentType="application/vnd.openxmlformats-officedocument.presentationml.slide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119.xml" ContentType="application/vnd.openxmlformats-officedocument.presentationml.slide+xml"/>
  <Override PartName="/ppt/slides/slide148.xml" ContentType="application/vnd.openxmlformats-officedocument.presentationml.slide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126.xml" ContentType="application/vnd.openxmlformats-officedocument.presentationml.slide+xml"/>
  <Override PartName="/ppt/slides/slide128.xml" ContentType="application/vnd.openxmlformats-officedocument.presentationml.slide+xml"/>
  <Override PartName="/ppt/slides/slide137.xml" ContentType="application/vnd.openxmlformats-officedocument.presentationml.slide+xml"/>
  <Override PartName="/ppt/slides/slide146.xml" ContentType="application/vnd.openxmlformats-officedocument.presentationml.slide+xml"/>
  <Override PartName="/ppt/slides/slide155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44.xml" ContentType="application/vnd.openxmlformats-officedocument.presentationml.slide+xml"/>
  <Override PartName="/ppt/slides/slide153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51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38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  <Override PartName="/ppt/slides/slide139.xml" ContentType="application/vnd.openxmlformats-officedocument.presentationml.slide+xml"/>
  <Override PartName="/ppt/slides/slide157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40" d="100"/>
          <a:sy n="40" d="100"/>
        </p:scale>
        <p:origin x="-1171" y="-28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74902" y="235712"/>
            <a:ext cx="10042194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C00000"/>
                </a:solidFill>
                <a:latin typeface="Garamond"/>
                <a:cs typeface="Garamon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2/25/2019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C00000"/>
                </a:solidFill>
                <a:latin typeface="Garamond"/>
                <a:cs typeface="Garamon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rgbClr val="001F5F"/>
                </a:solidFill>
                <a:latin typeface="Garamond"/>
                <a:cs typeface="Garamond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2/25/2019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C00000"/>
                </a:solidFill>
                <a:latin typeface="Garamond"/>
                <a:cs typeface="Garamon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2/25/2019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C00000"/>
                </a:solidFill>
                <a:latin typeface="Garamond"/>
                <a:cs typeface="Garamon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2/25/2019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2/25/2019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1316640" y="9080"/>
            <a:ext cx="870822" cy="10806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54658" y="301828"/>
            <a:ext cx="9682683" cy="13011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C00000"/>
                </a:solidFill>
                <a:latin typeface="Garamond"/>
                <a:cs typeface="Garamon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4182" y="1208379"/>
            <a:ext cx="9812020" cy="2118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rgbClr val="001F5F"/>
                </a:solidFill>
                <a:latin typeface="Garamond"/>
                <a:cs typeface="Garamond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2/25/2019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9.jpe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jpeg"/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eg"/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eg"/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e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eg"/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9.jpeg"/><Relationship Id="rId4" Type="http://schemas.openxmlformats.org/officeDocument/2006/relationships/image" Target="../media/image188.jpe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33.jpe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12" Type="http://schemas.openxmlformats.org/officeDocument/2006/relationships/image" Target="../media/image32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jpeg"/><Relationship Id="rId11" Type="http://schemas.openxmlformats.org/officeDocument/2006/relationships/image" Target="../media/image31.jpeg"/><Relationship Id="rId5" Type="http://schemas.openxmlformats.org/officeDocument/2006/relationships/image" Target="../media/image25.jpeg"/><Relationship Id="rId10" Type="http://schemas.openxmlformats.org/officeDocument/2006/relationships/image" Target="../media/image30.jpeg"/><Relationship Id="rId4" Type="http://schemas.openxmlformats.org/officeDocument/2006/relationships/image" Target="../media/image24.jpeg"/><Relationship Id="rId9" Type="http://schemas.openxmlformats.org/officeDocument/2006/relationships/image" Target="../media/image29.jpe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8545" y="343357"/>
            <a:ext cx="890143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/>
              <a:t>BT 101 - </a:t>
            </a:r>
            <a:r>
              <a:rPr sz="6000" spc="-5" dirty="0"/>
              <a:t>Engineering</a:t>
            </a:r>
            <a:r>
              <a:rPr sz="6000" spc="-90" dirty="0"/>
              <a:t> </a:t>
            </a:r>
            <a:r>
              <a:rPr sz="6000" spc="30" dirty="0"/>
              <a:t>Biology</a:t>
            </a:r>
            <a:endParaRPr sz="6000"/>
          </a:p>
        </p:txBody>
      </p:sp>
      <p:sp>
        <p:nvSpPr>
          <p:cNvPr id="3" name="object 3"/>
          <p:cNvSpPr txBox="1"/>
          <p:nvPr/>
        </p:nvSpPr>
        <p:spPr>
          <a:xfrm>
            <a:off x="4095369" y="4203547"/>
            <a:ext cx="4171950" cy="494751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 marR="5080" indent="18415" algn="ctr">
              <a:lnSpc>
                <a:spcPct val="118500"/>
              </a:lnSpc>
              <a:spcBef>
                <a:spcPts val="145"/>
              </a:spcBef>
            </a:pPr>
            <a:r>
              <a:rPr sz="2600" b="1" smtClean="0">
                <a:solidFill>
                  <a:srgbClr val="001F5F"/>
                </a:solidFill>
                <a:latin typeface="Times New Roman"/>
                <a:cs typeface="Times New Roman"/>
              </a:rPr>
              <a:t>Department </a:t>
            </a:r>
            <a:r>
              <a:rPr sz="2600" b="1">
                <a:solidFill>
                  <a:srgbClr val="001F5F"/>
                </a:solidFill>
                <a:latin typeface="Times New Roman"/>
                <a:cs typeface="Times New Roman"/>
              </a:rPr>
              <a:t>of</a:t>
            </a:r>
            <a:r>
              <a:rPr sz="2600" b="1" spc="-105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600" b="1" smtClean="0">
                <a:solidFill>
                  <a:srgbClr val="001F5F"/>
                </a:solidFill>
                <a:latin typeface="Times New Roman"/>
                <a:cs typeface="Times New Roman"/>
              </a:rPr>
              <a:t>Biotechnology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53198" y="1495802"/>
            <a:ext cx="1828449" cy="22665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3580"/>
            <a:ext cx="41014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224530" algn="l"/>
              </a:tabLst>
            </a:pPr>
            <a:r>
              <a:rPr dirty="0"/>
              <a:t>3 Domains</a:t>
            </a:r>
            <a:r>
              <a:rPr spc="-20" dirty="0"/>
              <a:t> </a:t>
            </a:r>
            <a:r>
              <a:rPr spc="-5" dirty="0"/>
              <a:t>o</a:t>
            </a:r>
            <a:r>
              <a:rPr dirty="0"/>
              <a:t>f	Life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45386"/>
            <a:ext cx="5988685" cy="258000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60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Carl </a:t>
            </a:r>
            <a:r>
              <a:rPr sz="2800" spc="-55" dirty="0">
                <a:solidFill>
                  <a:srgbClr val="001F5F"/>
                </a:solidFill>
                <a:latin typeface="Garamond"/>
                <a:cs typeface="Garamond"/>
              </a:rPr>
              <a:t>Woese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&amp;</a:t>
            </a:r>
            <a:r>
              <a:rPr sz="2800" spc="4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Colleagues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Sequencing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data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Wingdings"/>
              <a:buChar char=""/>
              <a:tabLst>
                <a:tab pos="241935" algn="l"/>
                <a:tab pos="2625725" algn="l"/>
              </a:tabLst>
            </a:pP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Small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subunit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ribosomal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RNA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(rRNA)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65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Phylogeny (tribe</a:t>
            </a:r>
            <a:r>
              <a:rPr sz="2800" spc="-3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source)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Archaea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–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recent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addition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50001" y="123691"/>
            <a:ext cx="3217342" cy="6693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1614" y="22682"/>
            <a:ext cx="7502525" cy="130111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824989" marR="5080" indent="-1812925">
              <a:lnSpc>
                <a:spcPts val="4750"/>
              </a:lnSpc>
              <a:spcBef>
                <a:spcPts val="705"/>
              </a:spcBef>
              <a:tabLst>
                <a:tab pos="4809490" algn="l"/>
              </a:tabLst>
            </a:pPr>
            <a:r>
              <a:rPr dirty="0"/>
              <a:t>RNA </a:t>
            </a:r>
            <a:r>
              <a:rPr spc="-75" dirty="0"/>
              <a:t>World </a:t>
            </a:r>
            <a:r>
              <a:rPr spc="-20" dirty="0"/>
              <a:t>may </a:t>
            </a:r>
            <a:r>
              <a:rPr spc="-40" dirty="0"/>
              <a:t>have </a:t>
            </a:r>
            <a:r>
              <a:rPr spc="-10" dirty="0"/>
              <a:t>Sparked </a:t>
            </a:r>
            <a:r>
              <a:rPr dirty="0"/>
              <a:t>the  </a:t>
            </a:r>
            <a:r>
              <a:rPr spc="-15" dirty="0"/>
              <a:t>Evolution</a:t>
            </a:r>
            <a:r>
              <a:rPr spc="10" dirty="0"/>
              <a:t> </a:t>
            </a:r>
            <a:r>
              <a:rPr spc="-5" dirty="0"/>
              <a:t>of	</a:t>
            </a:r>
            <a:r>
              <a:rPr dirty="0"/>
              <a:t>Life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9720" y="1556740"/>
            <a:ext cx="8109584" cy="495363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70"/>
              </a:spcBef>
              <a:buFont typeface="Wingdings"/>
              <a:buChar char=""/>
              <a:tabLst>
                <a:tab pos="241300" algn="l"/>
                <a:tab pos="2515235" algn="l"/>
              </a:tabLst>
            </a:pP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RNA:</a:t>
            </a:r>
            <a:r>
              <a:rPr sz="2600" spc="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copy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itself	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&amp;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Catalytic</a:t>
            </a:r>
            <a:r>
              <a:rPr sz="2600" spc="3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role</a:t>
            </a:r>
            <a:endParaRPr sz="2600">
              <a:latin typeface="Garamond"/>
              <a:cs typeface="Garamond"/>
            </a:endParaRPr>
          </a:p>
          <a:p>
            <a:pPr marL="241300" marR="5080" indent="-228600">
              <a:lnSpc>
                <a:spcPts val="2500"/>
              </a:lnSpc>
              <a:spcBef>
                <a:spcPts val="969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spc="-10" dirty="0">
                <a:solidFill>
                  <a:srgbClr val="001F5F"/>
                </a:solidFill>
                <a:latin typeface="Garamond"/>
                <a:cs typeface="Garamond"/>
              </a:rPr>
              <a:t>David </a:t>
            </a:r>
            <a:r>
              <a:rPr sz="2600" spc="-25" dirty="0">
                <a:solidFill>
                  <a:srgbClr val="001F5F"/>
                </a:solidFill>
                <a:latin typeface="Garamond"/>
                <a:cs typeface="Garamond"/>
              </a:rPr>
              <a:t>Bartel’s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Experiments: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replicase </a:t>
            </a:r>
            <a:r>
              <a:rPr sz="2600" spc="-10" dirty="0">
                <a:solidFill>
                  <a:srgbClr val="001F5F"/>
                </a:solidFill>
                <a:latin typeface="Garamond"/>
                <a:cs typeface="Garamond"/>
              </a:rPr>
              <a:t>mutants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– 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large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pool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of  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structure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and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function</a:t>
            </a:r>
            <a:endParaRPr sz="2600">
              <a:latin typeface="Garamond"/>
              <a:cs typeface="Garamond"/>
            </a:endParaRPr>
          </a:p>
          <a:p>
            <a:pPr marL="241300" marR="83185" indent="-228600" algn="just">
              <a:lnSpc>
                <a:spcPct val="80000"/>
              </a:lnSpc>
              <a:spcBef>
                <a:spcPts val="1025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Ribozymes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that could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catalyze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the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production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of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nucleotides  </a:t>
            </a:r>
            <a:r>
              <a:rPr sz="2600" spc="-15" dirty="0">
                <a:solidFill>
                  <a:srgbClr val="001F5F"/>
                </a:solidFill>
                <a:latin typeface="Garamond"/>
                <a:cs typeface="Garamond"/>
              </a:rPr>
              <a:t>would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be more likely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to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be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copied due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to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local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accumulation  of</a:t>
            </a:r>
            <a:r>
              <a:rPr sz="2600" spc="33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spc="-15" dirty="0">
                <a:solidFill>
                  <a:srgbClr val="001F5F"/>
                </a:solidFill>
                <a:latin typeface="Garamond"/>
                <a:cs typeface="Garamond"/>
              </a:rPr>
              <a:t>monomers.</a:t>
            </a:r>
            <a:endParaRPr sz="2600">
              <a:latin typeface="Garamond"/>
              <a:cs typeface="Garamond"/>
            </a:endParaRPr>
          </a:p>
          <a:p>
            <a:pPr marL="241300" marR="236220" indent="-228600">
              <a:lnSpc>
                <a:spcPct val="80000"/>
              </a:lnSpc>
              <a:spcBef>
                <a:spcPts val="994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Ribozymes: Essential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for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proteins synthesis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in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all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organisms  (no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ribozymes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-&gt; no life</a:t>
            </a:r>
            <a:r>
              <a:rPr sz="2600" spc="-4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spc="10" dirty="0">
                <a:solidFill>
                  <a:srgbClr val="001F5F"/>
                </a:solidFill>
                <a:latin typeface="Garamond"/>
                <a:cs typeface="Garamond"/>
              </a:rPr>
              <a:t>forms)</a:t>
            </a:r>
            <a:endParaRPr sz="2600">
              <a:latin typeface="Garamond"/>
              <a:cs typeface="Garamond"/>
            </a:endParaRPr>
          </a:p>
          <a:p>
            <a:pPr marL="241300" indent="-228600">
              <a:lnSpc>
                <a:spcPts val="3115"/>
              </a:lnSpc>
              <a:spcBef>
                <a:spcPts val="375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Fulfills 3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of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5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characteristics of</a:t>
            </a:r>
            <a:r>
              <a:rPr sz="2600" spc="7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life</a:t>
            </a:r>
            <a:endParaRPr sz="2600">
              <a:latin typeface="Garamond"/>
              <a:cs typeface="Garamond"/>
            </a:endParaRPr>
          </a:p>
          <a:p>
            <a:pPr marL="698500" lvl="1" indent="-228600">
              <a:lnSpc>
                <a:spcPts val="2625"/>
              </a:lnSpc>
              <a:buFont typeface="Wingdings"/>
              <a:buChar char=""/>
              <a:tabLst>
                <a:tab pos="698500" algn="l"/>
              </a:tabLst>
            </a:pPr>
            <a:r>
              <a:rPr sz="2200" spc="5" dirty="0">
                <a:solidFill>
                  <a:srgbClr val="FF4040"/>
                </a:solidFill>
                <a:latin typeface="Garamond"/>
                <a:cs typeface="Garamond"/>
              </a:rPr>
              <a:t>Information</a:t>
            </a:r>
            <a:r>
              <a:rPr sz="2200" spc="40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2200" spc="-5" dirty="0">
                <a:solidFill>
                  <a:srgbClr val="FF4040"/>
                </a:solidFill>
                <a:latin typeface="Garamond"/>
                <a:cs typeface="Garamond"/>
              </a:rPr>
              <a:t>processing</a:t>
            </a:r>
            <a:endParaRPr sz="2200">
              <a:latin typeface="Garamond"/>
              <a:cs typeface="Garamond"/>
            </a:endParaRPr>
          </a:p>
          <a:p>
            <a:pPr marL="698500" lvl="1" indent="-228600">
              <a:lnSpc>
                <a:spcPts val="2610"/>
              </a:lnSpc>
              <a:buFont typeface="Wingdings"/>
              <a:buChar char=""/>
              <a:tabLst>
                <a:tab pos="698500" algn="l"/>
              </a:tabLst>
            </a:pPr>
            <a:r>
              <a:rPr sz="2200" spc="-10" dirty="0">
                <a:solidFill>
                  <a:srgbClr val="FF4040"/>
                </a:solidFill>
                <a:latin typeface="Garamond"/>
                <a:cs typeface="Garamond"/>
              </a:rPr>
              <a:t>Replication</a:t>
            </a:r>
            <a:endParaRPr sz="2200">
              <a:latin typeface="Garamond"/>
              <a:cs typeface="Garamond"/>
            </a:endParaRPr>
          </a:p>
          <a:p>
            <a:pPr marL="698500" lvl="1" indent="-228600">
              <a:lnSpc>
                <a:spcPts val="2620"/>
              </a:lnSpc>
              <a:buFont typeface="Wingdings"/>
              <a:buChar char=""/>
              <a:tabLst>
                <a:tab pos="698500" algn="l"/>
              </a:tabLst>
            </a:pPr>
            <a:r>
              <a:rPr sz="2200" spc="-15" dirty="0">
                <a:solidFill>
                  <a:srgbClr val="FF4040"/>
                </a:solidFill>
                <a:latin typeface="Garamond"/>
                <a:cs typeface="Garamond"/>
              </a:rPr>
              <a:t>Evolution</a:t>
            </a:r>
            <a:endParaRPr sz="22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370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spc="-15" dirty="0">
                <a:solidFill>
                  <a:srgbClr val="001F5F"/>
                </a:solidFill>
                <a:latin typeface="Garamond"/>
                <a:cs typeface="Garamond"/>
              </a:rPr>
              <a:t>Possible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on early 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earth </a:t>
            </a:r>
            <a:r>
              <a:rPr sz="2600" spc="-20" dirty="0">
                <a:solidFill>
                  <a:srgbClr val="001F5F"/>
                </a:solidFill>
                <a:latin typeface="Garamond"/>
                <a:cs typeface="Garamond"/>
              </a:rPr>
              <a:t>by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utilizing </a:t>
            </a:r>
            <a:r>
              <a:rPr sz="2600" spc="-10" dirty="0">
                <a:solidFill>
                  <a:srgbClr val="001F5F"/>
                </a:solidFill>
                <a:latin typeface="Garamond"/>
                <a:cs typeface="Garamond"/>
              </a:rPr>
              <a:t>chemical</a:t>
            </a:r>
            <a:r>
              <a:rPr sz="2600" spc="5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spc="15" dirty="0">
                <a:solidFill>
                  <a:srgbClr val="001F5F"/>
                </a:solidFill>
                <a:latin typeface="Garamond"/>
                <a:cs typeface="Garamond"/>
              </a:rPr>
              <a:t>energy</a:t>
            </a:r>
            <a:endParaRPr sz="2600">
              <a:latin typeface="Garamond"/>
              <a:cs typeface="Garamon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26195" y="0"/>
            <a:ext cx="2927604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17897" y="272541"/>
            <a:ext cx="31572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Carbohydrates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6102" y="852514"/>
            <a:ext cx="11394440" cy="541972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6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Sugar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6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Organic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compounds,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molecular building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block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Energy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source (Immediate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usage/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Stored for later use)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Monosaccharide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(one-sugar)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Disaccharide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(two-sugar)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Oligosaccharide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(few-sugar)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“Carbohydrate”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Name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is logical: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Molecular 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formula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(CH</a:t>
            </a:r>
            <a:r>
              <a:rPr sz="2775" baseline="-21021" dirty="0">
                <a:solidFill>
                  <a:srgbClr val="001F5F"/>
                </a:solidFill>
                <a:latin typeface="Garamond"/>
                <a:cs typeface="Garamond"/>
              </a:rPr>
              <a:t>2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O)</a:t>
            </a:r>
            <a:r>
              <a:rPr sz="2775" baseline="-21021" dirty="0">
                <a:solidFill>
                  <a:srgbClr val="001F5F"/>
                </a:solidFill>
                <a:latin typeface="Garamond"/>
                <a:cs typeface="Garamond"/>
              </a:rPr>
              <a:t>n</a:t>
            </a:r>
            <a:endParaRPr sz="2775" baseline="-21021">
              <a:latin typeface="Garamond"/>
              <a:cs typeface="Garamond"/>
            </a:endParaRPr>
          </a:p>
          <a:p>
            <a:pPr marL="926465">
              <a:lnSpc>
                <a:spcPct val="100000"/>
              </a:lnSpc>
              <a:spcBef>
                <a:spcPts val="375"/>
              </a:spcBef>
              <a:tabLst>
                <a:tab pos="1856105" algn="l"/>
              </a:tabLst>
            </a:pPr>
            <a:r>
              <a:rPr sz="2400" spc="-10" dirty="0">
                <a:solidFill>
                  <a:srgbClr val="FF4040"/>
                </a:solidFill>
                <a:latin typeface="Garamond"/>
                <a:cs typeface="Garamond"/>
              </a:rPr>
              <a:t>where,	</a:t>
            </a:r>
            <a:r>
              <a:rPr sz="2400" spc="-25" dirty="0">
                <a:solidFill>
                  <a:srgbClr val="FF4040"/>
                </a:solidFill>
                <a:latin typeface="Garamond"/>
                <a:cs typeface="Garamond"/>
              </a:rPr>
              <a:t>‘n’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indicates </a:t>
            </a: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the </a:t>
            </a:r>
            <a:r>
              <a:rPr sz="2400" spc="-10" dirty="0">
                <a:solidFill>
                  <a:srgbClr val="FF4040"/>
                </a:solidFill>
                <a:latin typeface="Garamond"/>
                <a:cs typeface="Garamond"/>
              </a:rPr>
              <a:t>number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of </a:t>
            </a:r>
            <a:r>
              <a:rPr sz="2400" spc="-10" dirty="0">
                <a:solidFill>
                  <a:srgbClr val="FF4040"/>
                </a:solidFill>
                <a:latin typeface="Garamond"/>
                <a:cs typeface="Garamond"/>
              </a:rPr>
              <a:t>carbohydrates</a:t>
            </a:r>
            <a:r>
              <a:rPr sz="2400" spc="-229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&amp;</a:t>
            </a:r>
            <a:endParaRPr sz="2400">
              <a:latin typeface="Garamond"/>
              <a:cs typeface="Garamond"/>
            </a:endParaRPr>
          </a:p>
          <a:p>
            <a:pPr marL="926465">
              <a:lnSpc>
                <a:spcPct val="100000"/>
              </a:lnSpc>
              <a:spcBef>
                <a:spcPts val="110"/>
              </a:spcBef>
            </a:pP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n </a:t>
            </a:r>
            <a:r>
              <a:rPr sz="2400" spc="-15" dirty="0">
                <a:solidFill>
                  <a:srgbClr val="FF4040"/>
                </a:solidFill>
                <a:latin typeface="Garamond"/>
                <a:cs typeface="Garamond"/>
              </a:rPr>
              <a:t>varies between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3 for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smallest </a:t>
            </a:r>
            <a:r>
              <a:rPr sz="2400" spc="5" dirty="0">
                <a:solidFill>
                  <a:srgbClr val="001F5F"/>
                </a:solidFill>
                <a:latin typeface="Garamond"/>
                <a:cs typeface="Garamond"/>
              </a:rPr>
              <a:t>sugar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and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1000s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of molecules </a:t>
            </a: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for </a:t>
            </a:r>
            <a:r>
              <a:rPr sz="2400" spc="5" dirty="0">
                <a:solidFill>
                  <a:srgbClr val="FF4040"/>
                </a:solidFill>
                <a:latin typeface="Garamond"/>
                <a:cs typeface="Garamond"/>
              </a:rPr>
              <a:t>large</a:t>
            </a:r>
            <a:r>
              <a:rPr sz="2400" spc="-195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2400" spc="-10" dirty="0">
                <a:solidFill>
                  <a:srgbClr val="FF4040"/>
                </a:solidFill>
                <a:latin typeface="Garamond"/>
                <a:cs typeface="Garamond"/>
              </a:rPr>
              <a:t>polymers</a:t>
            </a:r>
            <a:endParaRPr sz="24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5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40" dirty="0">
                <a:solidFill>
                  <a:srgbClr val="001F5F"/>
                </a:solidFill>
                <a:latin typeface="Garamond"/>
                <a:cs typeface="Garamond"/>
              </a:rPr>
              <a:t>C,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H, O in a Specific </a:t>
            </a:r>
            <a:r>
              <a:rPr sz="2800" spc="-25" dirty="0">
                <a:solidFill>
                  <a:srgbClr val="001F5F"/>
                </a:solidFill>
                <a:latin typeface="Garamond"/>
                <a:cs typeface="Garamond"/>
              </a:rPr>
              <a:t>Ratio,</a:t>
            </a:r>
            <a:r>
              <a:rPr sz="2800" spc="2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1C:2H:1O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Wingdings"/>
              <a:buChar char=""/>
              <a:tabLst>
                <a:tab pos="241300" algn="l"/>
                <a:tab pos="197167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Made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up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a carbonyl (C=O),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several 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hydroxyl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(-OH)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along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with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multiple</a:t>
            </a:r>
            <a:r>
              <a:rPr sz="2800" spc="2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(C-H)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805671" y="1522475"/>
            <a:ext cx="3226307" cy="21457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12158" y="603580"/>
            <a:ext cx="356425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5" dirty="0"/>
              <a:t>Sugar</a:t>
            </a:r>
            <a:r>
              <a:rPr spc="-70" dirty="0"/>
              <a:t> </a:t>
            </a:r>
            <a:r>
              <a:rPr spc="-5" dirty="0"/>
              <a:t>Molecules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29816"/>
            <a:ext cx="6514465" cy="3011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3190"/>
              </a:lnSpc>
              <a:spcBef>
                <a:spcPts val="95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Main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fuel supply for cellular </a:t>
            </a:r>
            <a:r>
              <a:rPr sz="2800" spc="-25" dirty="0">
                <a:solidFill>
                  <a:srgbClr val="001F5F"/>
                </a:solidFill>
                <a:latin typeface="Garamond"/>
                <a:cs typeface="Garamond"/>
              </a:rPr>
              <a:t>work,</a:t>
            </a:r>
            <a:r>
              <a:rPr sz="2800" spc="4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especially</a:t>
            </a:r>
            <a:endParaRPr sz="2800">
              <a:latin typeface="Garamond"/>
              <a:cs typeface="Garamond"/>
            </a:endParaRPr>
          </a:p>
          <a:p>
            <a:pPr marL="241300">
              <a:lnSpc>
                <a:spcPts val="3190"/>
              </a:lnSpc>
            </a:pPr>
            <a:r>
              <a:rPr sz="2800" b="1" spc="-10" dirty="0">
                <a:solidFill>
                  <a:srgbClr val="001F5F"/>
                </a:solidFill>
                <a:latin typeface="Garamond"/>
                <a:cs typeface="Garamond"/>
              </a:rPr>
              <a:t>glucose</a:t>
            </a:r>
            <a:endParaRPr sz="2800">
              <a:latin typeface="Garamond"/>
              <a:cs typeface="Garamond"/>
            </a:endParaRPr>
          </a:p>
          <a:p>
            <a:pPr marL="241300" marR="5080" indent="-228600">
              <a:lnSpc>
                <a:spcPts val="3030"/>
              </a:lnSpc>
              <a:spcBef>
                <a:spcPts val="1035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Cells break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down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sugar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molecules and extract  the </a:t>
            </a:r>
            <a:r>
              <a:rPr sz="2800" b="1" dirty="0">
                <a:solidFill>
                  <a:srgbClr val="001F5F"/>
                </a:solidFill>
                <a:latin typeface="Garamond"/>
                <a:cs typeface="Garamond"/>
              </a:rPr>
              <a:t>stored</a:t>
            </a:r>
            <a:r>
              <a:rPr sz="2800" b="1" spc="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b="1" spc="5" dirty="0">
                <a:solidFill>
                  <a:srgbClr val="001F5F"/>
                </a:solidFill>
                <a:latin typeface="Garamond"/>
                <a:cs typeface="Garamond"/>
              </a:rPr>
              <a:t>Energy</a:t>
            </a:r>
            <a:endParaRPr sz="2800">
              <a:latin typeface="Garamond"/>
              <a:cs typeface="Garamond"/>
            </a:endParaRPr>
          </a:p>
          <a:p>
            <a:pPr marL="241300" marR="314960" indent="-228600">
              <a:lnSpc>
                <a:spcPct val="90000"/>
              </a:lnSpc>
              <a:spcBef>
                <a:spcPts val="960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Cells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use the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carbon </a:t>
            </a:r>
            <a:r>
              <a:rPr sz="2800" b="1" spc="-10" dirty="0">
                <a:solidFill>
                  <a:srgbClr val="001F5F"/>
                </a:solidFill>
                <a:latin typeface="Garamond"/>
                <a:cs typeface="Garamond"/>
              </a:rPr>
              <a:t>skeletons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of 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monosaccharides as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raw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materials for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other 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organic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molecules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742510" y="1884002"/>
            <a:ext cx="2452895" cy="3721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8445" y="261061"/>
            <a:ext cx="659828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Carbohydrates </a:t>
            </a:r>
            <a:r>
              <a:rPr dirty="0"/>
              <a:t>–</a:t>
            </a:r>
            <a:r>
              <a:rPr spc="20" dirty="0"/>
              <a:t> </a:t>
            </a:r>
            <a:r>
              <a:rPr spc="-5" dirty="0"/>
              <a:t>Classification</a:t>
            </a:r>
          </a:p>
        </p:txBody>
      </p:sp>
      <p:sp>
        <p:nvSpPr>
          <p:cNvPr id="3" name="object 3"/>
          <p:cNvSpPr/>
          <p:nvPr/>
        </p:nvSpPr>
        <p:spPr>
          <a:xfrm>
            <a:off x="958307" y="1243570"/>
            <a:ext cx="10723836" cy="5358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05478" y="83896"/>
            <a:ext cx="37788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Monosaccharides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4662" y="991302"/>
            <a:ext cx="11372215" cy="554355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65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Simple 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sugars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- </a:t>
            </a:r>
            <a:r>
              <a:rPr sz="2600" b="1" dirty="0">
                <a:solidFill>
                  <a:srgbClr val="C00000"/>
                </a:solidFill>
                <a:latin typeface="Garamond"/>
                <a:cs typeface="Garamond"/>
              </a:rPr>
              <a:t>one 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sugar</a:t>
            </a:r>
            <a:r>
              <a:rPr sz="2600" spc="-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unit</a:t>
            </a:r>
            <a:endParaRPr sz="26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Fundamental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during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early </a:t>
            </a:r>
            <a:r>
              <a:rPr sz="2600" spc="-10" dirty="0">
                <a:solidFill>
                  <a:srgbClr val="001F5F"/>
                </a:solidFill>
                <a:latin typeface="Garamond"/>
                <a:cs typeface="Garamond"/>
              </a:rPr>
              <a:t>chemical evolution 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(Eg:</a:t>
            </a:r>
            <a:r>
              <a:rPr sz="2600" spc="5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Ribose)</a:t>
            </a:r>
            <a:endParaRPr sz="26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spc="-15" dirty="0">
                <a:solidFill>
                  <a:srgbClr val="001F5F"/>
                </a:solidFill>
                <a:latin typeface="Garamond"/>
                <a:cs typeface="Garamond"/>
              </a:rPr>
              <a:t>Aldehyde </a:t>
            </a:r>
            <a:r>
              <a:rPr sz="2600" spc="10" dirty="0">
                <a:solidFill>
                  <a:srgbClr val="001F5F"/>
                </a:solidFill>
                <a:latin typeface="Garamond"/>
                <a:cs typeface="Garamond"/>
              </a:rPr>
              <a:t>Sugar: </a:t>
            </a:r>
            <a:r>
              <a:rPr sz="2600" b="1" spc="-5" dirty="0">
                <a:solidFill>
                  <a:srgbClr val="001F5F"/>
                </a:solidFill>
                <a:latin typeface="Garamond"/>
                <a:cs typeface="Garamond"/>
              </a:rPr>
              <a:t>Aldoses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(carbonyl 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group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at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the</a:t>
            </a:r>
            <a:r>
              <a:rPr sz="2600" spc="8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b="1" dirty="0">
                <a:solidFill>
                  <a:srgbClr val="C00000"/>
                </a:solidFill>
                <a:latin typeface="Garamond"/>
                <a:cs typeface="Garamond"/>
              </a:rPr>
              <a:t>end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)</a:t>
            </a:r>
            <a:endParaRPr sz="26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spc="-10" dirty="0">
                <a:solidFill>
                  <a:srgbClr val="001F5F"/>
                </a:solidFill>
                <a:latin typeface="Garamond"/>
                <a:cs typeface="Garamond"/>
              </a:rPr>
              <a:t>Ketone </a:t>
            </a:r>
            <a:r>
              <a:rPr sz="2600" spc="10" dirty="0">
                <a:solidFill>
                  <a:srgbClr val="001F5F"/>
                </a:solidFill>
                <a:latin typeface="Garamond"/>
                <a:cs typeface="Garamond"/>
              </a:rPr>
              <a:t>Sugar: </a:t>
            </a:r>
            <a:r>
              <a:rPr sz="2600" b="1" spc="5" dirty="0">
                <a:solidFill>
                  <a:srgbClr val="001F5F"/>
                </a:solidFill>
                <a:latin typeface="Garamond"/>
                <a:cs typeface="Garamond"/>
              </a:rPr>
              <a:t>Ketoses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(carbonyl 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group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in the</a:t>
            </a:r>
            <a:r>
              <a:rPr sz="2600" spc="3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b="1" dirty="0">
                <a:solidFill>
                  <a:srgbClr val="C00000"/>
                </a:solidFill>
                <a:latin typeface="Garamond"/>
                <a:cs typeface="Garamond"/>
              </a:rPr>
              <a:t>middle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)</a:t>
            </a:r>
            <a:endParaRPr sz="26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370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Smallest 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Sugar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spc="10" dirty="0">
                <a:solidFill>
                  <a:srgbClr val="001F5F"/>
                </a:solidFill>
                <a:latin typeface="Garamond"/>
                <a:cs typeface="Garamond"/>
              </a:rPr>
              <a:t>C</a:t>
            </a:r>
            <a:r>
              <a:rPr sz="2550" spc="15" baseline="-21241" dirty="0">
                <a:solidFill>
                  <a:srgbClr val="001F5F"/>
                </a:solidFill>
                <a:latin typeface="Garamond"/>
                <a:cs typeface="Garamond"/>
              </a:rPr>
              <a:t>3</a:t>
            </a:r>
            <a:r>
              <a:rPr sz="2600" spc="10" dirty="0">
                <a:solidFill>
                  <a:srgbClr val="001F5F"/>
                </a:solidFill>
                <a:latin typeface="Garamond"/>
                <a:cs typeface="Garamond"/>
              </a:rPr>
              <a:t>H</a:t>
            </a:r>
            <a:r>
              <a:rPr sz="2550" spc="15" baseline="-21241" dirty="0">
                <a:solidFill>
                  <a:srgbClr val="001F5F"/>
                </a:solidFill>
                <a:latin typeface="Garamond"/>
                <a:cs typeface="Garamond"/>
              </a:rPr>
              <a:t>6</a:t>
            </a:r>
            <a:r>
              <a:rPr sz="2600" spc="10" dirty="0">
                <a:solidFill>
                  <a:srgbClr val="001F5F"/>
                </a:solidFill>
                <a:latin typeface="Garamond"/>
                <a:cs typeface="Garamond"/>
              </a:rPr>
              <a:t>O</a:t>
            </a:r>
            <a:r>
              <a:rPr sz="2550" spc="15" baseline="-21241" dirty="0">
                <a:solidFill>
                  <a:srgbClr val="001F5F"/>
                </a:solidFill>
                <a:latin typeface="Garamond"/>
                <a:cs typeface="Garamond"/>
              </a:rPr>
              <a:t>3</a:t>
            </a:r>
            <a:endParaRPr sz="2550" baseline="-21241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spc="-25" dirty="0">
                <a:solidFill>
                  <a:srgbClr val="001F5F"/>
                </a:solidFill>
                <a:latin typeface="Garamond"/>
                <a:cs typeface="Garamond"/>
              </a:rPr>
              <a:t>Reactive,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Hydrophilic and </a:t>
            </a:r>
            <a:r>
              <a:rPr sz="2600" spc="-25" dirty="0">
                <a:solidFill>
                  <a:srgbClr val="001F5F"/>
                </a:solidFill>
                <a:latin typeface="Garamond"/>
                <a:cs typeface="Garamond"/>
              </a:rPr>
              <a:t>Polar</a:t>
            </a:r>
            <a:r>
              <a:rPr sz="2600" spc="2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Molecules</a:t>
            </a:r>
            <a:endParaRPr sz="26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Wingdings"/>
              <a:buChar char=""/>
              <a:tabLst>
                <a:tab pos="241300" algn="l"/>
                <a:tab pos="1179195" algn="l"/>
              </a:tabLst>
            </a:pPr>
            <a:r>
              <a:rPr sz="2600" b="1" dirty="0">
                <a:solidFill>
                  <a:srgbClr val="001F5F"/>
                </a:solidFill>
                <a:latin typeface="Garamond"/>
                <a:cs typeface="Garamond"/>
              </a:rPr>
              <a:t>No of	C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molecules </a:t>
            </a:r>
            <a:r>
              <a:rPr sz="2600" spc="-30" dirty="0">
                <a:solidFill>
                  <a:srgbClr val="001F5F"/>
                </a:solidFill>
                <a:latin typeface="Garamond"/>
                <a:cs typeface="Garamond"/>
              </a:rPr>
              <a:t>Varies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Among</a:t>
            </a:r>
            <a:r>
              <a:rPr sz="2600" spc="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Monosaccharides</a:t>
            </a:r>
            <a:endParaRPr sz="26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370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spc="-25" dirty="0">
                <a:solidFill>
                  <a:srgbClr val="001F5F"/>
                </a:solidFill>
                <a:latin typeface="Garamond"/>
                <a:cs typeface="Garamond"/>
              </a:rPr>
              <a:t>Triose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(3C), </a:t>
            </a:r>
            <a:r>
              <a:rPr sz="2600" spc="-15" dirty="0">
                <a:solidFill>
                  <a:srgbClr val="001F5F"/>
                </a:solidFill>
                <a:latin typeface="Garamond"/>
                <a:cs typeface="Garamond"/>
              </a:rPr>
              <a:t>Pentose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(5C), </a:t>
            </a:r>
            <a:r>
              <a:rPr sz="2600" spc="-15" dirty="0">
                <a:solidFill>
                  <a:srgbClr val="001F5F"/>
                </a:solidFill>
                <a:latin typeface="Garamond"/>
                <a:cs typeface="Garamond"/>
              </a:rPr>
              <a:t>Hexose</a:t>
            </a:r>
            <a:r>
              <a:rPr sz="2600" spc="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(6C)</a:t>
            </a:r>
            <a:endParaRPr sz="2600">
              <a:latin typeface="Garamond"/>
              <a:cs typeface="Garamond"/>
            </a:endParaRPr>
          </a:p>
          <a:p>
            <a:pPr marL="241300" marR="5080" indent="-228600">
              <a:lnSpc>
                <a:spcPts val="2500"/>
              </a:lnSpc>
              <a:spcBef>
                <a:spcPts val="985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b="1" spc="-5" dirty="0">
                <a:solidFill>
                  <a:srgbClr val="001F5F"/>
                </a:solidFill>
                <a:latin typeface="Garamond"/>
                <a:cs typeface="Garamond"/>
              </a:rPr>
              <a:t>Spatial </a:t>
            </a:r>
            <a:r>
              <a:rPr sz="2600" b="1" spc="10" dirty="0">
                <a:solidFill>
                  <a:srgbClr val="001F5F"/>
                </a:solidFill>
                <a:latin typeface="Garamond"/>
                <a:cs typeface="Garamond"/>
              </a:rPr>
              <a:t>arrangement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of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atoms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-&gt;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Different 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Structure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(Different Sugar);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Eg: 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C</a:t>
            </a:r>
            <a:r>
              <a:rPr sz="2550" spc="7" baseline="-21241" dirty="0">
                <a:solidFill>
                  <a:srgbClr val="001F5F"/>
                </a:solidFill>
                <a:latin typeface="Garamond"/>
                <a:cs typeface="Garamond"/>
              </a:rPr>
              <a:t>6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H</a:t>
            </a:r>
            <a:r>
              <a:rPr sz="2550" spc="7" baseline="-21241" dirty="0">
                <a:solidFill>
                  <a:srgbClr val="001F5F"/>
                </a:solidFill>
                <a:latin typeface="Garamond"/>
                <a:cs typeface="Garamond"/>
              </a:rPr>
              <a:t>12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O</a:t>
            </a:r>
            <a:r>
              <a:rPr sz="2550" spc="7" baseline="-21241" dirty="0">
                <a:solidFill>
                  <a:srgbClr val="001F5F"/>
                </a:solidFill>
                <a:latin typeface="Garamond"/>
                <a:cs typeface="Garamond"/>
              </a:rPr>
              <a:t>6 </a:t>
            </a:r>
            <a:r>
              <a:rPr sz="1700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(Glucose/Fructose/</a:t>
            </a:r>
            <a:r>
              <a:rPr sz="2600" spc="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Galactose)</a:t>
            </a:r>
            <a:endParaRPr sz="26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390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Structure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difference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-&gt; Functions</a:t>
            </a:r>
            <a:r>
              <a:rPr sz="2600" spc="2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Different</a:t>
            </a:r>
            <a:endParaRPr sz="2600">
              <a:latin typeface="Garamond"/>
              <a:cs typeface="Garamond"/>
            </a:endParaRPr>
          </a:p>
          <a:p>
            <a:pPr marL="241300" marR="163195" indent="-228600">
              <a:lnSpc>
                <a:spcPts val="2500"/>
              </a:lnSpc>
              <a:spcBef>
                <a:spcPts val="969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In </a:t>
            </a:r>
            <a:r>
              <a:rPr sz="2600" spc="-15" dirty="0">
                <a:solidFill>
                  <a:srgbClr val="001F5F"/>
                </a:solidFill>
                <a:latin typeface="Garamond"/>
                <a:cs typeface="Garamond"/>
              </a:rPr>
              <a:t>cells,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Glucose: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Source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of Carbon, utilized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for </a:t>
            </a:r>
            <a:r>
              <a:rPr sz="2600" spc="15" dirty="0">
                <a:solidFill>
                  <a:srgbClr val="001F5F"/>
                </a:solidFill>
                <a:latin typeface="Garamond"/>
                <a:cs typeface="Garamond"/>
              </a:rPr>
              <a:t>energy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requirements and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to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synthesis  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large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molecules</a:t>
            </a:r>
            <a:endParaRPr sz="26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" y="0"/>
            <a:ext cx="11205972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039" y="208025"/>
            <a:ext cx="10984230" cy="835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190"/>
              </a:lnSpc>
              <a:spcBef>
                <a:spcPts val="95"/>
              </a:spcBef>
              <a:tabLst>
                <a:tab pos="4599305" algn="l"/>
              </a:tabLst>
            </a:pPr>
            <a:r>
              <a:rPr sz="2800" spc="-5" dirty="0">
                <a:solidFill>
                  <a:srgbClr val="001F5F"/>
                </a:solidFill>
              </a:rPr>
              <a:t>It is rare for </a:t>
            </a:r>
            <a:r>
              <a:rPr sz="2800" spc="5" dirty="0">
                <a:solidFill>
                  <a:srgbClr val="001F5F"/>
                </a:solidFill>
              </a:rPr>
              <a:t>sugars</a:t>
            </a:r>
            <a:r>
              <a:rPr sz="2800" spc="60" dirty="0">
                <a:solidFill>
                  <a:srgbClr val="001F5F"/>
                </a:solidFill>
              </a:rPr>
              <a:t> </a:t>
            </a:r>
            <a:r>
              <a:rPr sz="2800" spc="-5" dirty="0">
                <a:solidFill>
                  <a:srgbClr val="001F5F"/>
                </a:solidFill>
              </a:rPr>
              <a:t>consisting</a:t>
            </a:r>
            <a:r>
              <a:rPr sz="2800" dirty="0">
                <a:solidFill>
                  <a:srgbClr val="001F5F"/>
                </a:solidFill>
              </a:rPr>
              <a:t> </a:t>
            </a:r>
            <a:r>
              <a:rPr sz="2800" spc="-5" dirty="0">
                <a:solidFill>
                  <a:srgbClr val="001F5F"/>
                </a:solidFill>
              </a:rPr>
              <a:t>of	</a:t>
            </a:r>
            <a:r>
              <a:rPr sz="2800" spc="-30" dirty="0">
                <a:solidFill>
                  <a:srgbClr val="001F5F"/>
                </a:solidFill>
              </a:rPr>
              <a:t>five </a:t>
            </a:r>
            <a:r>
              <a:rPr sz="2800" spc="-5" dirty="0">
                <a:solidFill>
                  <a:srgbClr val="001F5F"/>
                </a:solidFill>
              </a:rPr>
              <a:t>or more carbons to exist in </a:t>
            </a:r>
            <a:r>
              <a:rPr sz="2800" spc="-10" dirty="0">
                <a:solidFill>
                  <a:srgbClr val="001F5F"/>
                </a:solidFill>
              </a:rPr>
              <a:t>linear </a:t>
            </a:r>
            <a:r>
              <a:rPr sz="2800" spc="-15" dirty="0">
                <a:solidFill>
                  <a:srgbClr val="001F5F"/>
                </a:solidFill>
              </a:rPr>
              <a:t>chains</a:t>
            </a:r>
            <a:r>
              <a:rPr sz="2800" spc="110" dirty="0">
                <a:solidFill>
                  <a:srgbClr val="001F5F"/>
                </a:solidFill>
              </a:rPr>
              <a:t> </a:t>
            </a:r>
            <a:r>
              <a:rPr sz="2800" spc="-5" dirty="0">
                <a:solidFill>
                  <a:srgbClr val="001F5F"/>
                </a:solidFill>
              </a:rPr>
              <a:t>–</a:t>
            </a:r>
            <a:endParaRPr sz="2800"/>
          </a:p>
          <a:p>
            <a:pPr marL="12700">
              <a:lnSpc>
                <a:spcPts val="3190"/>
              </a:lnSpc>
            </a:pPr>
            <a:r>
              <a:rPr sz="2800" spc="-5" dirty="0">
                <a:solidFill>
                  <a:srgbClr val="001F5F"/>
                </a:solidFill>
              </a:rPr>
              <a:t>they spontaneously </a:t>
            </a:r>
            <a:r>
              <a:rPr sz="2800" spc="25" dirty="0">
                <a:solidFill>
                  <a:srgbClr val="001F5F"/>
                </a:solidFill>
              </a:rPr>
              <a:t>form </a:t>
            </a:r>
            <a:r>
              <a:rPr sz="2800" spc="-5" dirty="0">
                <a:solidFill>
                  <a:srgbClr val="001F5F"/>
                </a:solidFill>
              </a:rPr>
              <a:t>ring </a:t>
            </a:r>
            <a:r>
              <a:rPr sz="2800" spc="5" dirty="0">
                <a:solidFill>
                  <a:srgbClr val="001F5F"/>
                </a:solidFill>
              </a:rPr>
              <a:t>structure </a:t>
            </a:r>
            <a:r>
              <a:rPr sz="2800" spc="-5" dirty="0">
                <a:solidFill>
                  <a:srgbClr val="001F5F"/>
                </a:solidFill>
              </a:rPr>
              <a:t>in aqueous</a:t>
            </a:r>
            <a:r>
              <a:rPr sz="2800" spc="-40" dirty="0">
                <a:solidFill>
                  <a:srgbClr val="001F5F"/>
                </a:solidFill>
              </a:rPr>
              <a:t> </a:t>
            </a:r>
            <a:r>
              <a:rPr sz="2800" spc="-5" dirty="0">
                <a:solidFill>
                  <a:srgbClr val="001F5F"/>
                </a:solidFill>
              </a:rPr>
              <a:t>solution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129472" y="1199386"/>
            <a:ext cx="11846739" cy="5579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42270" y="746195"/>
            <a:ext cx="7737230" cy="43588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48688" y="1265936"/>
            <a:ext cx="8136890" cy="11836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990850" marR="5080" indent="-2978785">
              <a:lnSpc>
                <a:spcPts val="4320"/>
              </a:lnSpc>
              <a:spcBef>
                <a:spcPts val="640"/>
              </a:spcBef>
            </a:pPr>
            <a:r>
              <a:rPr sz="4000" spc="-10" dirty="0"/>
              <a:t>Can Monosaccharides Form </a:t>
            </a:r>
            <a:r>
              <a:rPr sz="4000" spc="-25" dirty="0"/>
              <a:t>by </a:t>
            </a:r>
            <a:r>
              <a:rPr sz="4000" spc="-5" dirty="0"/>
              <a:t>Chemical  </a:t>
            </a:r>
            <a:r>
              <a:rPr sz="4000" spc="-15" dirty="0"/>
              <a:t>Evolution?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916939" y="3237992"/>
            <a:ext cx="10045065" cy="207200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241300" marR="5080" indent="-228600">
              <a:lnSpc>
                <a:spcPct val="80000"/>
              </a:lnSpc>
              <a:spcBef>
                <a:spcPts val="765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Laboratory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experiments in this direction </a:t>
            </a:r>
            <a:r>
              <a:rPr sz="2800" spc="-25" dirty="0">
                <a:solidFill>
                  <a:srgbClr val="001F5F"/>
                </a:solidFill>
                <a:latin typeface="Garamond"/>
                <a:cs typeface="Garamond"/>
              </a:rPr>
              <a:t>have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shown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that when </a:t>
            </a:r>
            <a:r>
              <a:rPr sz="2800" spc="-25" dirty="0">
                <a:solidFill>
                  <a:srgbClr val="001F5F"/>
                </a:solidFill>
                <a:latin typeface="Garamond"/>
                <a:cs typeface="Garamond"/>
              </a:rPr>
              <a:t>CH</a:t>
            </a:r>
            <a:r>
              <a:rPr sz="2775" spc="-37" baseline="-21021" dirty="0">
                <a:solidFill>
                  <a:srgbClr val="001F5F"/>
                </a:solidFill>
                <a:latin typeface="Garamond"/>
                <a:cs typeface="Garamond"/>
              </a:rPr>
              <a:t>2</a:t>
            </a:r>
            <a:r>
              <a:rPr sz="2800" spc="-25" dirty="0">
                <a:solidFill>
                  <a:srgbClr val="001F5F"/>
                </a:solidFill>
                <a:latin typeface="Garamond"/>
                <a:cs typeface="Garamond"/>
              </a:rPr>
              <a:t>O  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was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heated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in solution they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reacted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with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one another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to </a:t>
            </a:r>
            <a:r>
              <a:rPr sz="2800" spc="20" dirty="0">
                <a:solidFill>
                  <a:srgbClr val="001F5F"/>
                </a:solidFill>
                <a:latin typeface="Garamond"/>
                <a:cs typeface="Garamond"/>
              </a:rPr>
              <a:t>form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almost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all 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possible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types of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pentoses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and</a:t>
            </a:r>
            <a:r>
              <a:rPr sz="2800" spc="-34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hexoses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330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Reflects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undersea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volcanos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and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hydrothermal</a:t>
            </a:r>
            <a:r>
              <a:rPr sz="2800" spc="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vents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3-C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Ketose found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in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Meteorite that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struck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Murchison, Australia</a:t>
            </a:r>
            <a:r>
              <a:rPr sz="2800" spc="7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(1969)</a:t>
            </a:r>
            <a:endParaRPr sz="28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3661" y="146684"/>
            <a:ext cx="339471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Polysaccharides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3222" y="983056"/>
            <a:ext cx="6139815" cy="579247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363855" indent="-228600">
              <a:lnSpc>
                <a:spcPts val="3030"/>
              </a:lnSpc>
              <a:spcBef>
                <a:spcPts val="47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Complex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carbohydrate: 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short 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oligosaccharides to long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 polysaccharides</a:t>
            </a:r>
            <a:endParaRPr sz="2800">
              <a:latin typeface="Garamond"/>
              <a:cs typeface="Garamond"/>
            </a:endParaRPr>
          </a:p>
          <a:p>
            <a:pPr marL="241300" marR="217804" indent="-228600">
              <a:lnSpc>
                <a:spcPct val="90000"/>
              </a:lnSpc>
              <a:spcBef>
                <a:spcPts val="944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Condensation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reaction: Monosaccharide  polymerize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to </a:t>
            </a:r>
            <a:r>
              <a:rPr sz="2800" spc="20" dirty="0">
                <a:solidFill>
                  <a:srgbClr val="001F5F"/>
                </a:solidFill>
                <a:latin typeface="Garamond"/>
                <a:cs typeface="Garamond"/>
              </a:rPr>
              <a:t>form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 glycosidic linkage, 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between </a:t>
            </a:r>
            <a:r>
              <a:rPr sz="2800" spc="-30" dirty="0">
                <a:solidFill>
                  <a:srgbClr val="001F5F"/>
                </a:solidFill>
                <a:latin typeface="Garamond"/>
                <a:cs typeface="Garamond"/>
              </a:rPr>
              <a:t>two 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hydroxyl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groups;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Hydrolysis  reverses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to yield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monomers</a:t>
            </a:r>
            <a:endParaRPr sz="2800">
              <a:latin typeface="Garamond"/>
              <a:cs typeface="Garamond"/>
            </a:endParaRPr>
          </a:p>
          <a:p>
            <a:pPr marL="241300" marR="462915" indent="-228600">
              <a:lnSpc>
                <a:spcPts val="3030"/>
              </a:lnSpc>
              <a:spcBef>
                <a:spcPts val="105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Carbohydrates: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function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depends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on 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structure/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monomers and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how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they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are 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linked</a:t>
            </a:r>
            <a:endParaRPr sz="2800">
              <a:latin typeface="Garamond"/>
              <a:cs typeface="Garamond"/>
            </a:endParaRPr>
          </a:p>
          <a:p>
            <a:pPr marL="241300" marR="199390" indent="-228600">
              <a:lnSpc>
                <a:spcPts val="3020"/>
              </a:lnSpc>
              <a:spcBef>
                <a:spcPts val="98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How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they are 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formed?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Radically different 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usage</a:t>
            </a:r>
            <a:endParaRPr sz="2800">
              <a:latin typeface="Garamond"/>
              <a:cs typeface="Garamond"/>
            </a:endParaRPr>
          </a:p>
          <a:p>
            <a:pPr marL="698500" lvl="1" indent="-228600">
              <a:lnSpc>
                <a:spcPct val="100000"/>
              </a:lnSpc>
              <a:spcBef>
                <a:spcPts val="209"/>
              </a:spcBef>
              <a:buFont typeface="Wingdings"/>
              <a:buChar char=""/>
              <a:tabLst>
                <a:tab pos="698500" algn="l"/>
              </a:tabLst>
            </a:pPr>
            <a:r>
              <a:rPr sz="2400" spc="-90" dirty="0">
                <a:solidFill>
                  <a:srgbClr val="FF4040"/>
                </a:solidFill>
                <a:latin typeface="Garamond"/>
                <a:cs typeface="Garamond"/>
              </a:rPr>
              <a:t>To </a:t>
            </a: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store </a:t>
            </a:r>
            <a:r>
              <a:rPr sz="2400" spc="-10" dirty="0">
                <a:solidFill>
                  <a:srgbClr val="FF4040"/>
                </a:solidFill>
                <a:latin typeface="Garamond"/>
                <a:cs typeface="Garamond"/>
              </a:rPr>
              <a:t>chemical </a:t>
            </a:r>
            <a:r>
              <a:rPr sz="2400" spc="10" dirty="0">
                <a:solidFill>
                  <a:srgbClr val="FF4040"/>
                </a:solidFill>
                <a:latin typeface="Garamond"/>
                <a:cs typeface="Garamond"/>
              </a:rPr>
              <a:t>energy </a:t>
            </a: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in the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cells of</a:t>
            </a:r>
            <a:r>
              <a:rPr sz="2400" spc="355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plants</a:t>
            </a:r>
            <a:endParaRPr sz="2400">
              <a:latin typeface="Garamond"/>
              <a:cs typeface="Garamond"/>
            </a:endParaRPr>
          </a:p>
          <a:p>
            <a:pPr marL="698500" marR="1188720" lvl="1" indent="-228600">
              <a:lnSpc>
                <a:spcPts val="2590"/>
              </a:lnSpc>
              <a:spcBef>
                <a:spcPts val="530"/>
              </a:spcBef>
              <a:buFont typeface="Wingdings"/>
              <a:buChar char=""/>
              <a:tabLst>
                <a:tab pos="698500" algn="l"/>
              </a:tabLst>
            </a:pPr>
            <a:r>
              <a:rPr sz="2400" spc="-90" dirty="0">
                <a:solidFill>
                  <a:srgbClr val="FF4040"/>
                </a:solidFill>
                <a:latin typeface="Garamond"/>
                <a:cs typeface="Garamond"/>
              </a:rPr>
              <a:t>To </a:t>
            </a:r>
            <a:r>
              <a:rPr sz="2400" spc="-10" dirty="0">
                <a:solidFill>
                  <a:srgbClr val="FF4040"/>
                </a:solidFill>
                <a:latin typeface="Garamond"/>
                <a:cs typeface="Garamond"/>
              </a:rPr>
              <a:t>provide </a:t>
            </a:r>
            <a:r>
              <a:rPr sz="2400" spc="5" dirty="0">
                <a:solidFill>
                  <a:srgbClr val="FF4040"/>
                </a:solidFill>
                <a:latin typeface="Garamond"/>
                <a:cs typeface="Garamond"/>
              </a:rPr>
              <a:t>structural support </a:t>
            </a: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in </a:t>
            </a:r>
            <a:r>
              <a:rPr sz="2400" spc="-10" dirty="0">
                <a:solidFill>
                  <a:srgbClr val="FF4040"/>
                </a:solidFill>
                <a:latin typeface="Garamond"/>
                <a:cs typeface="Garamond"/>
              </a:rPr>
              <a:t>the  exoskeletons </a:t>
            </a: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of</a:t>
            </a:r>
            <a:r>
              <a:rPr sz="2400" spc="315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insects</a:t>
            </a:r>
            <a:endParaRPr sz="2400">
              <a:latin typeface="Garamond"/>
              <a:cs typeface="Garamon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574535" y="974085"/>
            <a:ext cx="3637787" cy="2619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67343" y="2709669"/>
            <a:ext cx="3637788" cy="41483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44323"/>
            <a:ext cx="33312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Scientific</a:t>
            </a:r>
            <a:r>
              <a:rPr sz="4000" spc="-80" dirty="0"/>
              <a:t> </a:t>
            </a:r>
            <a:r>
              <a:rPr sz="4000" spc="-5" dirty="0"/>
              <a:t>Names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2592323" y="643126"/>
            <a:ext cx="8438388" cy="62148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11195" y="1472183"/>
            <a:ext cx="5534025" cy="5386070"/>
          </a:xfrm>
          <a:custGeom>
            <a:avLst/>
            <a:gdLst/>
            <a:ahLst/>
            <a:cxnLst/>
            <a:rect l="l" t="t" r="r" b="b"/>
            <a:pathLst>
              <a:path w="5534025" h="5386070">
                <a:moveTo>
                  <a:pt x="0" y="0"/>
                </a:moveTo>
                <a:lnTo>
                  <a:pt x="0" y="5385815"/>
                </a:lnTo>
                <a:lnTo>
                  <a:pt x="5533644" y="53858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98982" y="1807819"/>
            <a:ext cx="3583304" cy="446722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indent="-241300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Carolus</a:t>
            </a:r>
            <a:r>
              <a:rPr sz="2600" spc="-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Linnaeus</a:t>
            </a:r>
            <a:endParaRPr sz="2600">
              <a:latin typeface="Garamond"/>
              <a:cs typeface="Garamond"/>
            </a:endParaRPr>
          </a:p>
          <a:p>
            <a:pPr marL="241300" indent="-241300">
              <a:lnSpc>
                <a:spcPct val="100000"/>
              </a:lnSpc>
              <a:spcBef>
                <a:spcPts val="385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2 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part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unique</a:t>
            </a:r>
            <a:r>
              <a:rPr sz="2600" spc="-2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name</a:t>
            </a:r>
            <a:endParaRPr sz="2600">
              <a:latin typeface="Garamond"/>
              <a:cs typeface="Garamond"/>
            </a:endParaRPr>
          </a:p>
          <a:p>
            <a:pPr marL="241300" indent="-241300">
              <a:lnSpc>
                <a:spcPct val="100000"/>
              </a:lnSpc>
              <a:spcBef>
                <a:spcPts val="375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Greek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or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Latin</a:t>
            </a:r>
            <a:r>
              <a:rPr sz="2600" spc="-15" dirty="0">
                <a:solidFill>
                  <a:srgbClr val="001F5F"/>
                </a:solidFill>
                <a:latin typeface="Garamond"/>
                <a:cs typeface="Garamond"/>
              </a:rPr>
              <a:t> Roots</a:t>
            </a:r>
            <a:endParaRPr sz="2600">
              <a:latin typeface="Garamond"/>
              <a:cs typeface="Garamond"/>
            </a:endParaRPr>
          </a:p>
          <a:p>
            <a:pPr marL="241300" indent="-241300">
              <a:lnSpc>
                <a:spcPct val="100000"/>
              </a:lnSpc>
              <a:spcBef>
                <a:spcPts val="375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Homo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–</a:t>
            </a:r>
            <a:r>
              <a:rPr sz="2600" spc="-2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man</a:t>
            </a:r>
            <a:endParaRPr sz="2600">
              <a:latin typeface="Garamond"/>
              <a:cs typeface="Garamond"/>
            </a:endParaRPr>
          </a:p>
          <a:p>
            <a:pPr marL="241300" marR="5080" indent="-241300">
              <a:lnSpc>
                <a:spcPct val="112000"/>
              </a:lnSpc>
              <a:spcBef>
                <a:spcPts val="5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sapiens – wise /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knowing  </a:t>
            </a:r>
            <a:r>
              <a:rPr sz="2600" i="1" dirty="0">
                <a:solidFill>
                  <a:srgbClr val="001F5F"/>
                </a:solidFill>
                <a:latin typeface="Garamond"/>
                <a:cs typeface="Garamond"/>
              </a:rPr>
              <a:t>Homo sapiens  </a:t>
            </a:r>
            <a:r>
              <a:rPr sz="2600" i="1" spc="5" dirty="0">
                <a:solidFill>
                  <a:srgbClr val="001F5F"/>
                </a:solidFill>
                <a:latin typeface="Garamond"/>
                <a:cs typeface="Garamond"/>
              </a:rPr>
              <a:t>Saccharomyces</a:t>
            </a:r>
            <a:r>
              <a:rPr sz="2600" i="1" spc="-7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i="1" spc="5" dirty="0">
                <a:solidFill>
                  <a:srgbClr val="001F5F"/>
                </a:solidFill>
                <a:latin typeface="Garamond"/>
                <a:cs typeface="Garamond"/>
              </a:rPr>
              <a:t>cerevisiae</a:t>
            </a:r>
            <a:endParaRPr sz="26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spc="-10" dirty="0">
                <a:solidFill>
                  <a:srgbClr val="001F5F"/>
                </a:solidFill>
                <a:latin typeface="Garamond"/>
                <a:cs typeface="Garamond"/>
              </a:rPr>
              <a:t>Saccharo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–</a:t>
            </a:r>
            <a:r>
              <a:rPr sz="2600" spc="2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Sugar</a:t>
            </a:r>
            <a:endParaRPr sz="26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spc="-10" dirty="0">
                <a:solidFill>
                  <a:srgbClr val="001F5F"/>
                </a:solidFill>
                <a:latin typeface="Garamond"/>
                <a:cs typeface="Garamond"/>
              </a:rPr>
              <a:t>myces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–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Fungus</a:t>
            </a:r>
            <a:endParaRPr sz="26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370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cerevisiae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–</a:t>
            </a:r>
            <a:r>
              <a:rPr sz="2600" spc="2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Beer</a:t>
            </a:r>
            <a:endParaRPr sz="26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86478" y="21412"/>
            <a:ext cx="30181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Disaccharides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5920" y="686180"/>
            <a:ext cx="4875530" cy="6145530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241300" marR="457200" indent="-228600">
              <a:lnSpc>
                <a:spcPct val="70000"/>
              </a:lnSpc>
              <a:spcBef>
                <a:spcPts val="960"/>
              </a:spcBef>
              <a:buFont typeface="Wingdings"/>
              <a:buChar char=""/>
              <a:tabLst>
                <a:tab pos="241300" algn="l"/>
              </a:tabLst>
            </a:pP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Using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a </a:t>
            </a:r>
            <a:r>
              <a:rPr sz="2400" spc="-10" dirty="0">
                <a:solidFill>
                  <a:srgbClr val="001F5F"/>
                </a:solidFill>
                <a:latin typeface="Garamond"/>
                <a:cs typeface="Garamond"/>
              </a:rPr>
              <a:t>dehydration/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condensation  reaction,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cells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put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together 2  </a:t>
            </a:r>
            <a:r>
              <a:rPr sz="2400" spc="-10" dirty="0">
                <a:solidFill>
                  <a:srgbClr val="001F5F"/>
                </a:solidFill>
                <a:latin typeface="Garamond"/>
                <a:cs typeface="Garamond"/>
              </a:rPr>
              <a:t>monosaccharides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to </a:t>
            </a:r>
            <a:r>
              <a:rPr sz="2400" spc="-15" dirty="0">
                <a:solidFill>
                  <a:srgbClr val="001F5F"/>
                </a:solidFill>
                <a:latin typeface="Garamond"/>
                <a:cs typeface="Garamond"/>
              </a:rPr>
              <a:t>make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one  </a:t>
            </a:r>
            <a:r>
              <a:rPr sz="2400" spc="-10" dirty="0">
                <a:solidFill>
                  <a:srgbClr val="001F5F"/>
                </a:solidFill>
                <a:latin typeface="Garamond"/>
                <a:cs typeface="Garamond"/>
              </a:rPr>
              <a:t>disaccharide</a:t>
            </a:r>
            <a:endParaRPr sz="24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135"/>
              </a:spcBef>
              <a:buFont typeface="Wingdings"/>
              <a:buChar char=""/>
              <a:tabLst>
                <a:tab pos="241300" algn="l"/>
              </a:tabLst>
            </a:pP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Most common </a:t>
            </a:r>
            <a:r>
              <a:rPr sz="2400" spc="-10" dirty="0">
                <a:solidFill>
                  <a:srgbClr val="001F5F"/>
                </a:solidFill>
                <a:latin typeface="Garamond"/>
                <a:cs typeface="Garamond"/>
              </a:rPr>
              <a:t>disaccharide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is</a:t>
            </a:r>
            <a:r>
              <a:rPr sz="2400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sucrose</a:t>
            </a:r>
            <a:endParaRPr sz="2400">
              <a:latin typeface="Garamond"/>
              <a:cs typeface="Garamond"/>
            </a:endParaRPr>
          </a:p>
          <a:p>
            <a:pPr marL="241300" marR="74295" indent="-228600">
              <a:lnSpc>
                <a:spcPct val="70000"/>
              </a:lnSpc>
              <a:spcBef>
                <a:spcPts val="1005"/>
              </a:spcBef>
              <a:buFont typeface="Wingdings"/>
              <a:buChar char=""/>
              <a:tabLst>
                <a:tab pos="241300" algn="l"/>
              </a:tabLst>
            </a:pP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Maltose (2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glucose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molecules);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α – 1, 4 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glycosidic</a:t>
            </a:r>
            <a:r>
              <a:rPr sz="2400" spc="-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400" spc="5" dirty="0">
                <a:solidFill>
                  <a:srgbClr val="001F5F"/>
                </a:solidFill>
                <a:latin typeface="Garamond"/>
                <a:cs typeface="Garamond"/>
              </a:rPr>
              <a:t>linkage</a:t>
            </a:r>
            <a:endParaRPr sz="2400">
              <a:latin typeface="Garamond"/>
              <a:cs typeface="Garamond"/>
            </a:endParaRPr>
          </a:p>
          <a:p>
            <a:pPr marL="241300" indent="-228600">
              <a:lnSpc>
                <a:spcPts val="2450"/>
              </a:lnSpc>
              <a:spcBef>
                <a:spcPts val="135"/>
              </a:spcBef>
              <a:buFont typeface="Wingdings"/>
              <a:buChar char=""/>
              <a:tabLst>
                <a:tab pos="241300" algn="l"/>
                <a:tab pos="4229735" algn="l"/>
              </a:tabLst>
            </a:pP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Lactose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(glucose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and</a:t>
            </a:r>
            <a:r>
              <a:rPr sz="2400" spc="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galactose );	β</a:t>
            </a:r>
            <a:r>
              <a:rPr sz="2400" spc="-3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–</a:t>
            </a:r>
            <a:endParaRPr sz="2400">
              <a:latin typeface="Garamond"/>
              <a:cs typeface="Garamond"/>
            </a:endParaRPr>
          </a:p>
          <a:p>
            <a:pPr marL="241300">
              <a:lnSpc>
                <a:spcPts val="2450"/>
              </a:lnSpc>
            </a:pP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1, 4 glycosidic</a:t>
            </a:r>
            <a:r>
              <a:rPr sz="2400" spc="-4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linkage</a:t>
            </a:r>
            <a:endParaRPr sz="2400">
              <a:latin typeface="Garamond"/>
              <a:cs typeface="Garamond"/>
            </a:endParaRPr>
          </a:p>
          <a:p>
            <a:pPr marL="241300" indent="-228600">
              <a:lnSpc>
                <a:spcPts val="2450"/>
              </a:lnSpc>
              <a:spcBef>
                <a:spcPts val="135"/>
              </a:spcBef>
              <a:buFont typeface="Wingdings"/>
              <a:buChar char=""/>
              <a:tabLst>
                <a:tab pos="241300" algn="l"/>
              </a:tabLst>
            </a:pPr>
            <a:r>
              <a:rPr sz="2400" spc="-45" dirty="0">
                <a:solidFill>
                  <a:srgbClr val="001F5F"/>
                </a:solidFill>
                <a:latin typeface="Garamond"/>
                <a:cs typeface="Garamond"/>
              </a:rPr>
              <a:t>No’s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refer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to </a:t>
            </a:r>
            <a:r>
              <a:rPr sz="2400" spc="-60" dirty="0">
                <a:solidFill>
                  <a:srgbClr val="001F5F"/>
                </a:solidFill>
                <a:latin typeface="Garamond"/>
                <a:cs typeface="Garamond"/>
              </a:rPr>
              <a:t>C’s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on either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side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of</a:t>
            </a:r>
            <a:r>
              <a:rPr sz="2400" spc="35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the</a:t>
            </a:r>
            <a:endParaRPr sz="2400">
              <a:latin typeface="Garamond"/>
              <a:cs typeface="Garamond"/>
            </a:endParaRPr>
          </a:p>
          <a:p>
            <a:pPr marR="171450" algn="ctr">
              <a:lnSpc>
                <a:spcPts val="2450"/>
              </a:lnSpc>
            </a:pP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linkage,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in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both </a:t>
            </a:r>
            <a:r>
              <a:rPr sz="2400" spc="-15" dirty="0">
                <a:solidFill>
                  <a:srgbClr val="001F5F"/>
                </a:solidFill>
                <a:latin typeface="Garamond"/>
                <a:cs typeface="Garamond"/>
              </a:rPr>
              <a:t>between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C1 and</a:t>
            </a:r>
            <a:r>
              <a:rPr sz="2400" spc="2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C4</a:t>
            </a:r>
            <a:endParaRPr sz="2400">
              <a:latin typeface="Garamond"/>
              <a:cs typeface="Garamond"/>
            </a:endParaRPr>
          </a:p>
          <a:p>
            <a:pPr marL="241300" marR="5080" indent="-228600">
              <a:lnSpc>
                <a:spcPct val="70000"/>
              </a:lnSpc>
              <a:spcBef>
                <a:spcPts val="1010"/>
              </a:spcBef>
              <a:buFont typeface="Wingdings"/>
              <a:buChar char=""/>
              <a:tabLst>
                <a:tab pos="241300" algn="l"/>
              </a:tabLst>
            </a:pP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α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and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β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refer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to the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contrasting  orientations of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the </a:t>
            </a:r>
            <a:r>
              <a:rPr sz="2400" spc="5" dirty="0">
                <a:solidFill>
                  <a:srgbClr val="001F5F"/>
                </a:solidFill>
                <a:latin typeface="Garamond"/>
                <a:cs typeface="Garamond"/>
              </a:rPr>
              <a:t>C-1 </a:t>
            </a:r>
            <a:r>
              <a:rPr sz="2400" spc="-20" dirty="0">
                <a:solidFill>
                  <a:srgbClr val="001F5F"/>
                </a:solidFill>
                <a:latin typeface="Garamond"/>
                <a:cs typeface="Garamond"/>
              </a:rPr>
              <a:t>hydroxyls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—on  opposite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sides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of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the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plane of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the  glucose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rings </a:t>
            </a:r>
            <a:r>
              <a:rPr sz="2400" spc="-10" dirty="0">
                <a:solidFill>
                  <a:srgbClr val="001F5F"/>
                </a:solidFill>
                <a:latin typeface="Garamond"/>
                <a:cs typeface="Garamond"/>
              </a:rPr>
              <a:t>(i.e., “below” versus  </a:t>
            </a:r>
            <a:r>
              <a:rPr sz="2400" spc="-15" dirty="0">
                <a:solidFill>
                  <a:srgbClr val="001F5F"/>
                </a:solidFill>
                <a:latin typeface="Garamond"/>
                <a:cs typeface="Garamond"/>
              </a:rPr>
              <a:t>“above”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the</a:t>
            </a:r>
            <a:r>
              <a:rPr sz="2400" spc="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Garamond"/>
                <a:cs typeface="Garamond"/>
              </a:rPr>
              <a:t>plane).</a:t>
            </a:r>
            <a:endParaRPr sz="2400">
              <a:latin typeface="Garamond"/>
              <a:cs typeface="Garamond"/>
            </a:endParaRPr>
          </a:p>
          <a:p>
            <a:pPr marL="241300" indent="-228600">
              <a:lnSpc>
                <a:spcPts val="2450"/>
              </a:lnSpc>
              <a:spcBef>
                <a:spcPts val="130"/>
              </a:spcBef>
              <a:buFont typeface="Wingdings"/>
              <a:buChar char=""/>
              <a:tabLst>
                <a:tab pos="241300" algn="l"/>
              </a:tabLst>
            </a:pP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Enzyme specific to </a:t>
            </a:r>
            <a:r>
              <a:rPr sz="2400" spc="-20" dirty="0">
                <a:solidFill>
                  <a:srgbClr val="001F5F"/>
                </a:solidFill>
                <a:latin typeface="Garamond"/>
                <a:cs typeface="Garamond"/>
              </a:rPr>
              <a:t>cleave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maltose</a:t>
            </a:r>
            <a:r>
              <a:rPr sz="2400" spc="5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will</a:t>
            </a:r>
            <a:endParaRPr sz="2400">
              <a:latin typeface="Garamond"/>
              <a:cs typeface="Garamond"/>
            </a:endParaRPr>
          </a:p>
          <a:p>
            <a:pPr marL="241300">
              <a:lnSpc>
                <a:spcPts val="2450"/>
              </a:lnSpc>
            </a:pP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not </a:t>
            </a:r>
            <a:r>
              <a:rPr sz="2400" spc="-20" dirty="0">
                <a:solidFill>
                  <a:srgbClr val="001F5F"/>
                </a:solidFill>
                <a:latin typeface="Garamond"/>
                <a:cs typeface="Garamond"/>
              </a:rPr>
              <a:t>cleave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lactose into its</a:t>
            </a:r>
            <a:r>
              <a:rPr sz="2400" spc="2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monomers</a:t>
            </a:r>
            <a:endParaRPr sz="2400">
              <a:latin typeface="Garamond"/>
              <a:cs typeface="Garamond"/>
            </a:endParaRPr>
          </a:p>
          <a:p>
            <a:pPr marL="241300" marR="32384" indent="-228600">
              <a:lnSpc>
                <a:spcPct val="70000"/>
              </a:lnSpc>
              <a:spcBef>
                <a:spcPts val="994"/>
              </a:spcBef>
              <a:buFont typeface="Wingdings"/>
              <a:buChar char=""/>
              <a:tabLst>
                <a:tab pos="241300" algn="l"/>
              </a:tabLst>
            </a:pP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Lactose: Lactase; human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stop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secreting  after </a:t>
            </a:r>
            <a:r>
              <a:rPr sz="2400" spc="-10" dirty="0">
                <a:solidFill>
                  <a:srgbClr val="001F5F"/>
                </a:solidFill>
                <a:latin typeface="Garamond"/>
                <a:cs typeface="Garamond"/>
              </a:rPr>
              <a:t>childhood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-&gt;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lactose</a:t>
            </a:r>
            <a:r>
              <a:rPr sz="2400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intolerance</a:t>
            </a:r>
            <a:endParaRPr sz="2400">
              <a:latin typeface="Garamond"/>
              <a:cs typeface="Garamon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00092" y="1322115"/>
            <a:ext cx="6730386" cy="51185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41797" y="603580"/>
            <a:ext cx="17100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Sucrose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3559" y="1380261"/>
            <a:ext cx="4580890" cy="439483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6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Glucose +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Fructose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ts val="3190"/>
              </a:lnSpc>
              <a:spcBef>
                <a:spcPts val="66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Major carbohydrate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in</a:t>
            </a:r>
            <a:r>
              <a:rPr sz="2800" spc="-3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plants,</a:t>
            </a:r>
            <a:endParaRPr sz="2800">
              <a:latin typeface="Garamond"/>
              <a:cs typeface="Garamond"/>
            </a:endParaRPr>
          </a:p>
          <a:p>
            <a:pPr marL="241300">
              <a:lnSpc>
                <a:spcPts val="3190"/>
              </a:lnSpc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so…</a:t>
            </a:r>
            <a:endParaRPr sz="2800">
              <a:latin typeface="Garamond"/>
              <a:cs typeface="Garamond"/>
            </a:endParaRPr>
          </a:p>
          <a:p>
            <a:pPr marL="698500" lvl="1" indent="-228600">
              <a:lnSpc>
                <a:spcPct val="100000"/>
              </a:lnSpc>
              <a:spcBef>
                <a:spcPts val="245"/>
              </a:spcBef>
              <a:buFont typeface="Wingdings"/>
              <a:buChar char=""/>
              <a:tabLst>
                <a:tab pos="699135" algn="l"/>
              </a:tabLst>
            </a:pP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Nourishes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 plants</a:t>
            </a:r>
            <a:endParaRPr sz="2400">
              <a:latin typeface="Garamond"/>
              <a:cs typeface="Garamond"/>
            </a:endParaRPr>
          </a:p>
          <a:p>
            <a:pPr marL="241300" marR="5080" indent="-228600">
              <a:lnSpc>
                <a:spcPts val="3020"/>
              </a:lnSpc>
              <a:spcBef>
                <a:spcPts val="1015"/>
              </a:spcBef>
              <a:buFont typeface="Wingdings"/>
              <a:buChar char=""/>
              <a:tabLst>
                <a:tab pos="241300" algn="l"/>
                <a:tab pos="1546860" algn="l"/>
              </a:tabLst>
            </a:pPr>
            <a:r>
              <a:rPr sz="2800" spc="-30" dirty="0">
                <a:solidFill>
                  <a:srgbClr val="001F5F"/>
                </a:solidFill>
                <a:latin typeface="Garamond"/>
                <a:cs typeface="Garamond"/>
              </a:rPr>
              <a:t>Table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sugar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is extracted from  stems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sugar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cane or roots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of 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sugar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beets</a:t>
            </a:r>
            <a:endParaRPr sz="2800">
              <a:latin typeface="Garamond"/>
              <a:cs typeface="Garamond"/>
            </a:endParaRPr>
          </a:p>
          <a:p>
            <a:pPr marL="241300" marR="130175" indent="-228600">
              <a:lnSpc>
                <a:spcPts val="3020"/>
              </a:lnSpc>
              <a:spcBef>
                <a:spcPts val="102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Can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be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broken down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and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used  as soon as consumed</a:t>
            </a:r>
            <a:endParaRPr sz="2800">
              <a:latin typeface="Garamond"/>
              <a:cs typeface="Garamond"/>
            </a:endParaRPr>
          </a:p>
          <a:p>
            <a:pPr marL="698500" lvl="1" indent="-228600">
              <a:lnSpc>
                <a:spcPct val="100000"/>
              </a:lnSpc>
              <a:spcBef>
                <a:spcPts val="190"/>
              </a:spcBef>
              <a:buFont typeface="Wingdings"/>
              <a:buChar char=""/>
              <a:tabLst>
                <a:tab pos="699135" algn="l"/>
              </a:tabLst>
            </a:pP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Or </a:t>
            </a: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can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be</a:t>
            </a:r>
            <a:r>
              <a:rPr sz="2400" spc="-15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stored</a:t>
            </a:r>
            <a:endParaRPr sz="2400">
              <a:latin typeface="Garamond"/>
              <a:cs typeface="Garamon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10200" y="1245108"/>
            <a:ext cx="6781800" cy="46954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879576" y="5343205"/>
            <a:ext cx="2050187" cy="13326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6817" y="603580"/>
            <a:ext cx="67367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Most </a:t>
            </a:r>
            <a:r>
              <a:rPr dirty="0"/>
              <a:t>common</a:t>
            </a:r>
            <a:r>
              <a:rPr spc="-45" dirty="0"/>
              <a:t> </a:t>
            </a:r>
            <a:r>
              <a:rPr spc="-10" dirty="0"/>
              <a:t>polysaccharides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29816"/>
            <a:ext cx="8845550" cy="382206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80"/>
              </a:spcBef>
              <a:buFont typeface="Wingdings"/>
              <a:buChar char=""/>
              <a:tabLst>
                <a:tab pos="241935" algn="l"/>
                <a:tab pos="7115175" algn="l"/>
              </a:tabLst>
            </a:pP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Polysaccharides: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long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polymer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chains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made</a:t>
            </a:r>
            <a:r>
              <a:rPr sz="2800" spc="9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up</a:t>
            </a:r>
            <a:r>
              <a:rPr sz="2800" spc="2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simple</a:t>
            </a:r>
            <a:r>
              <a:rPr sz="2800" spc="-6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sugar 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monomers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Most common examples:</a:t>
            </a:r>
            <a:endParaRPr sz="2800">
              <a:latin typeface="Garamond"/>
              <a:cs typeface="Garamond"/>
            </a:endParaRPr>
          </a:p>
          <a:p>
            <a:pPr marL="698500" lvl="1" indent="-228600">
              <a:lnSpc>
                <a:spcPct val="100000"/>
              </a:lnSpc>
              <a:spcBef>
                <a:spcPts val="245"/>
              </a:spcBef>
              <a:buFont typeface="Wingdings"/>
              <a:buChar char=""/>
              <a:tabLst>
                <a:tab pos="699135" algn="l"/>
              </a:tabLst>
            </a:pPr>
            <a:r>
              <a:rPr sz="2400" spc="-10" dirty="0">
                <a:solidFill>
                  <a:srgbClr val="FF4040"/>
                </a:solidFill>
                <a:latin typeface="Garamond"/>
                <a:cs typeface="Garamond"/>
              </a:rPr>
              <a:t>Starch</a:t>
            </a:r>
            <a:endParaRPr sz="2400">
              <a:latin typeface="Garamond"/>
              <a:cs typeface="Garamond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Wingdings"/>
              <a:buChar char=""/>
              <a:tabLst>
                <a:tab pos="699135" algn="l"/>
              </a:tabLst>
            </a:pP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Glycogen</a:t>
            </a:r>
            <a:endParaRPr sz="2400">
              <a:latin typeface="Garamond"/>
              <a:cs typeface="Garamond"/>
            </a:endParaRPr>
          </a:p>
          <a:p>
            <a:pPr marL="698500" lvl="1" indent="-228600">
              <a:lnSpc>
                <a:spcPct val="100000"/>
              </a:lnSpc>
              <a:spcBef>
                <a:spcPts val="204"/>
              </a:spcBef>
              <a:buFont typeface="Wingdings"/>
              <a:buChar char=""/>
              <a:tabLst>
                <a:tab pos="699135" algn="l"/>
              </a:tabLst>
            </a:pP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Cellulose</a:t>
            </a:r>
            <a:endParaRPr sz="2400">
              <a:latin typeface="Garamond"/>
              <a:cs typeface="Garamond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Wingdings"/>
              <a:buChar char=""/>
              <a:tabLst>
                <a:tab pos="699135" algn="l"/>
              </a:tabLst>
            </a:pP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Chitin</a:t>
            </a:r>
            <a:endParaRPr sz="2400">
              <a:latin typeface="Garamond"/>
              <a:cs typeface="Garamond"/>
            </a:endParaRPr>
          </a:p>
          <a:p>
            <a:pPr marL="698500" lvl="1" indent="-228600">
              <a:lnSpc>
                <a:spcPct val="100000"/>
              </a:lnSpc>
              <a:spcBef>
                <a:spcPts val="220"/>
              </a:spcBef>
              <a:buFont typeface="Wingdings"/>
              <a:buChar char=""/>
              <a:tabLst>
                <a:tab pos="699135" algn="l"/>
              </a:tabLst>
            </a:pPr>
            <a:r>
              <a:rPr sz="2400" spc="-15" dirty="0">
                <a:solidFill>
                  <a:srgbClr val="FF4040"/>
                </a:solidFill>
                <a:latin typeface="Garamond"/>
                <a:cs typeface="Garamond"/>
              </a:rPr>
              <a:t>Peptido </a:t>
            </a: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glycon (Slightly</a:t>
            </a:r>
            <a:r>
              <a:rPr sz="2400" spc="15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modified)</a:t>
            </a:r>
            <a:endParaRPr sz="24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Structure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function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 relationship</a:t>
            </a:r>
            <a:endParaRPr sz="28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06390" y="260680"/>
            <a:ext cx="13823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Star</a:t>
            </a:r>
            <a:r>
              <a:rPr spc="-60" dirty="0"/>
              <a:t>c</a:t>
            </a:r>
            <a:r>
              <a:rPr dirty="0"/>
              <a:t>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943953"/>
            <a:ext cx="10198735" cy="513524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65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-30" dirty="0">
                <a:solidFill>
                  <a:srgbClr val="001F5F"/>
                </a:solidFill>
                <a:latin typeface="Garamond"/>
                <a:cs typeface="Garamond"/>
              </a:rPr>
              <a:t>Found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in 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plants,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polymerized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and stored for later</a:t>
            </a:r>
            <a:r>
              <a:rPr sz="2800" spc="4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use</a:t>
            </a:r>
            <a:endParaRPr sz="2800">
              <a:latin typeface="Garamond"/>
              <a:cs typeface="Garamond"/>
            </a:endParaRPr>
          </a:p>
          <a:p>
            <a:pPr marL="241300" marR="217804" indent="-228600">
              <a:lnSpc>
                <a:spcPts val="3020"/>
              </a:lnSpc>
              <a:spcBef>
                <a:spcPts val="1045"/>
              </a:spcBef>
              <a:buFont typeface="Wingdings"/>
              <a:buChar char=""/>
              <a:tabLst>
                <a:tab pos="241935" algn="l"/>
                <a:tab pos="672465" algn="l"/>
                <a:tab pos="2258695" algn="l"/>
                <a:tab pos="6015990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Composed</a:t>
            </a:r>
            <a:r>
              <a:rPr sz="2800" spc="2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α-glucose </a:t>
            </a:r>
            <a:r>
              <a:rPr sz="2800" b="1" dirty="0">
                <a:solidFill>
                  <a:srgbClr val="001F5F"/>
                </a:solidFill>
                <a:latin typeface="Garamond"/>
                <a:cs typeface="Garamond"/>
              </a:rPr>
              <a:t>monomers,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joined </a:t>
            </a:r>
            <a:r>
              <a:rPr sz="2800" spc="-25" dirty="0">
                <a:solidFill>
                  <a:srgbClr val="001F5F"/>
                </a:solidFill>
                <a:latin typeface="Garamond"/>
                <a:cs typeface="Garamond"/>
              </a:rPr>
              <a:t>by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glycosidic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linkages 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between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C1 and C4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carbons,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the</a:t>
            </a:r>
            <a:r>
              <a:rPr sz="2800" spc="6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angle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these bonds causes the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chain 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glucose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residue to coil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into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helix</a:t>
            </a:r>
            <a:endParaRPr sz="2800">
              <a:latin typeface="Garamond"/>
              <a:cs typeface="Garamond"/>
            </a:endParaRPr>
          </a:p>
          <a:p>
            <a:pPr marL="698500" lvl="1" indent="-228600">
              <a:lnSpc>
                <a:spcPct val="100000"/>
              </a:lnSpc>
              <a:spcBef>
                <a:spcPts val="210"/>
              </a:spcBef>
              <a:buFont typeface="Wingdings"/>
              <a:buChar char=""/>
              <a:tabLst>
                <a:tab pos="699135" algn="l"/>
              </a:tabLst>
            </a:pPr>
            <a:r>
              <a:rPr sz="2400" spc="-10" dirty="0">
                <a:solidFill>
                  <a:srgbClr val="FF4040"/>
                </a:solidFill>
                <a:latin typeface="Garamond"/>
                <a:cs typeface="Garamond"/>
              </a:rPr>
              <a:t>Unbranched </a:t>
            </a: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–</a:t>
            </a:r>
            <a:r>
              <a:rPr sz="2400" spc="20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2400" spc="-10" dirty="0">
                <a:solidFill>
                  <a:srgbClr val="FF4040"/>
                </a:solidFill>
                <a:latin typeface="Garamond"/>
                <a:cs typeface="Garamond"/>
              </a:rPr>
              <a:t>Amylose</a:t>
            </a:r>
            <a:endParaRPr sz="2400">
              <a:latin typeface="Garamond"/>
              <a:cs typeface="Garamond"/>
            </a:endParaRPr>
          </a:p>
          <a:p>
            <a:pPr marL="698500" marR="5080" lvl="1" indent="-228600">
              <a:lnSpc>
                <a:spcPts val="2590"/>
              </a:lnSpc>
              <a:spcBef>
                <a:spcPts val="545"/>
              </a:spcBef>
              <a:buFont typeface="Wingdings"/>
              <a:buChar char=""/>
              <a:tabLst>
                <a:tab pos="699135" algn="l"/>
              </a:tabLst>
            </a:pPr>
            <a:r>
              <a:rPr sz="2400" spc="-10" dirty="0">
                <a:solidFill>
                  <a:srgbClr val="FF4040"/>
                </a:solidFill>
                <a:latin typeface="Garamond"/>
                <a:cs typeface="Garamond"/>
              </a:rPr>
              <a:t>Branched </a:t>
            </a: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– </a:t>
            </a:r>
            <a:r>
              <a:rPr sz="2400" spc="-10" dirty="0">
                <a:solidFill>
                  <a:srgbClr val="FF4040"/>
                </a:solidFill>
                <a:latin typeface="Garamond"/>
                <a:cs typeface="Garamond"/>
              </a:rPr>
              <a:t>Amylopectin; </a:t>
            </a:r>
            <a:r>
              <a:rPr sz="2400" spc="-10" dirty="0">
                <a:solidFill>
                  <a:srgbClr val="001F5F"/>
                </a:solidFill>
                <a:latin typeface="Garamond"/>
                <a:cs typeface="Garamond"/>
              </a:rPr>
              <a:t>Branching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occurs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when glycosidic linkages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are </a:t>
            </a:r>
            <a:r>
              <a:rPr sz="2400" spc="10" dirty="0">
                <a:solidFill>
                  <a:srgbClr val="001F5F"/>
                </a:solidFill>
                <a:latin typeface="Garamond"/>
                <a:cs typeface="Garamond"/>
              </a:rPr>
              <a:t>formed  </a:t>
            </a:r>
            <a:r>
              <a:rPr sz="2400" spc="-15" dirty="0">
                <a:solidFill>
                  <a:srgbClr val="001F5F"/>
                </a:solidFill>
                <a:latin typeface="Garamond"/>
                <a:cs typeface="Garamond"/>
              </a:rPr>
              <a:t>between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C1 and C6 </a:t>
            </a:r>
            <a:r>
              <a:rPr sz="2400" spc="-10" dirty="0">
                <a:solidFill>
                  <a:srgbClr val="001F5F"/>
                </a:solidFill>
                <a:latin typeface="Garamond"/>
                <a:cs typeface="Garamond"/>
              </a:rPr>
              <a:t>carbons,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at about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every 30 glucose</a:t>
            </a:r>
            <a:r>
              <a:rPr sz="2400" spc="3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residues</a:t>
            </a:r>
            <a:endParaRPr sz="24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595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Humans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can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break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down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starch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unto useful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15" dirty="0">
                <a:solidFill>
                  <a:srgbClr val="001F5F"/>
                </a:solidFill>
                <a:latin typeface="Garamond"/>
                <a:cs typeface="Garamond"/>
              </a:rPr>
              <a:t>energy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65"/>
              </a:spcBef>
              <a:buFont typeface="Wingdings"/>
              <a:buChar char=""/>
              <a:tabLst>
                <a:tab pos="241935" algn="l"/>
                <a:tab pos="211645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Examples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foods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rich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in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starch:</a:t>
            </a:r>
            <a:endParaRPr sz="2800">
              <a:latin typeface="Garamond"/>
              <a:cs typeface="Garamond"/>
            </a:endParaRPr>
          </a:p>
          <a:p>
            <a:pPr marL="698500" lvl="1" indent="-228600">
              <a:lnSpc>
                <a:spcPct val="100000"/>
              </a:lnSpc>
              <a:spcBef>
                <a:spcPts val="244"/>
              </a:spcBef>
              <a:buFont typeface="Wingdings"/>
              <a:buChar char=""/>
              <a:tabLst>
                <a:tab pos="699135" algn="l"/>
              </a:tabLst>
            </a:pPr>
            <a:r>
              <a:rPr sz="2400" spc="-15" dirty="0">
                <a:solidFill>
                  <a:srgbClr val="FF4040"/>
                </a:solidFill>
                <a:latin typeface="Garamond"/>
                <a:cs typeface="Garamond"/>
              </a:rPr>
              <a:t>Potatoes</a:t>
            </a:r>
            <a:endParaRPr sz="2400">
              <a:latin typeface="Garamond"/>
              <a:cs typeface="Garamond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Wingdings"/>
              <a:buChar char=""/>
              <a:tabLst>
                <a:tab pos="699135" algn="l"/>
              </a:tabLst>
            </a:pP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Rice</a:t>
            </a:r>
            <a:endParaRPr sz="2400">
              <a:latin typeface="Garamond"/>
              <a:cs typeface="Garamond"/>
            </a:endParaRPr>
          </a:p>
          <a:p>
            <a:pPr marL="698500" lvl="1" indent="-228600">
              <a:lnSpc>
                <a:spcPct val="100000"/>
              </a:lnSpc>
              <a:spcBef>
                <a:spcPts val="204"/>
              </a:spcBef>
              <a:buFont typeface="Wingdings"/>
              <a:buChar char=""/>
              <a:tabLst>
                <a:tab pos="699135" algn="l"/>
              </a:tabLst>
            </a:pPr>
            <a:r>
              <a:rPr sz="2400" spc="10" dirty="0">
                <a:solidFill>
                  <a:srgbClr val="FF4040"/>
                </a:solidFill>
                <a:latin typeface="Garamond"/>
                <a:cs typeface="Garamond"/>
              </a:rPr>
              <a:t>corn</a:t>
            </a:r>
            <a:endParaRPr sz="24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12747"/>
            <a:ext cx="12192000" cy="52457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26002" y="324738"/>
            <a:ext cx="45402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Starch </a:t>
            </a:r>
            <a:r>
              <a:rPr spc="-5" dirty="0"/>
              <a:t>and</a:t>
            </a:r>
            <a:r>
              <a:rPr spc="-50" dirty="0"/>
              <a:t> </a:t>
            </a:r>
            <a:r>
              <a:rPr spc="5" dirty="0"/>
              <a:t>Glycogen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39105" y="603580"/>
            <a:ext cx="21132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" dirty="0"/>
              <a:t>Glycogen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45386"/>
            <a:ext cx="9827895" cy="283781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60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Highly branched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storage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polysaccharide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in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 animals</a:t>
            </a:r>
            <a:endParaRPr sz="2800">
              <a:latin typeface="Garamond"/>
              <a:cs typeface="Garamond"/>
            </a:endParaRPr>
          </a:p>
          <a:p>
            <a:pPr marL="241300" marR="303530" indent="-228600">
              <a:lnSpc>
                <a:spcPts val="3020"/>
              </a:lnSpc>
              <a:spcBef>
                <a:spcPts val="1045"/>
              </a:spcBef>
              <a:buFont typeface="Wingdings"/>
              <a:buChar char=""/>
              <a:tabLst>
                <a:tab pos="241935" algn="l"/>
                <a:tab pos="29845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In 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humans,</a:t>
            </a:r>
            <a:r>
              <a:rPr sz="2800" spc="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cells</a:t>
            </a:r>
            <a:r>
              <a:rPr sz="2800" spc="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</a:t>
            </a:r>
            <a:r>
              <a:rPr sz="2800" b="1" spc="-25" dirty="0">
                <a:solidFill>
                  <a:srgbClr val="001F5F"/>
                </a:solidFill>
                <a:latin typeface="Garamond"/>
                <a:cs typeface="Garamond"/>
              </a:rPr>
              <a:t>liver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and muscle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tissues,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Exercise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breaks these 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down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to glucose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which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provide </a:t>
            </a:r>
            <a:r>
              <a:rPr sz="2800" spc="15" dirty="0">
                <a:solidFill>
                  <a:srgbClr val="001F5F"/>
                </a:solidFill>
                <a:latin typeface="Garamond"/>
                <a:cs typeface="Garamond"/>
              </a:rPr>
              <a:t>energy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Font typeface="Wingdings"/>
              <a:buChar char=""/>
              <a:tabLst>
                <a:tab pos="241935" algn="l"/>
                <a:tab pos="2647950" algn="l"/>
              </a:tabLst>
            </a:pP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Helical</a:t>
            </a:r>
            <a:r>
              <a:rPr sz="2800" b="1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20" dirty="0">
                <a:solidFill>
                  <a:srgbClr val="001F5F"/>
                </a:solidFill>
                <a:latin typeface="Garamond"/>
                <a:cs typeface="Garamond"/>
              </a:rPr>
              <a:t>form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</a:t>
            </a:r>
            <a:r>
              <a:rPr sz="2800" b="1" spc="-10" dirty="0">
                <a:solidFill>
                  <a:srgbClr val="001F5F"/>
                </a:solidFill>
                <a:latin typeface="Garamond"/>
                <a:cs typeface="Garamond"/>
              </a:rPr>
              <a:t>glucose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,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nearly identical to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 starch</a:t>
            </a:r>
            <a:endParaRPr sz="2800">
              <a:latin typeface="Garamond"/>
              <a:cs typeface="Garamond"/>
            </a:endParaRPr>
          </a:p>
          <a:p>
            <a:pPr marL="241300" marR="5080" indent="-228600">
              <a:lnSpc>
                <a:spcPts val="3020"/>
              </a:lnSpc>
              <a:spcBef>
                <a:spcPts val="1045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α-1, </a:t>
            </a:r>
            <a:r>
              <a:rPr sz="2800" b="1" spc="-10" dirty="0">
                <a:solidFill>
                  <a:srgbClr val="001F5F"/>
                </a:solidFill>
                <a:latin typeface="Garamond"/>
                <a:cs typeface="Garamond"/>
              </a:rPr>
              <a:t>6-glycosidic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linkages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are </a:t>
            </a:r>
            <a:r>
              <a:rPr sz="2800" spc="15" dirty="0">
                <a:solidFill>
                  <a:srgbClr val="001F5F"/>
                </a:solidFill>
                <a:latin typeface="Garamond"/>
                <a:cs typeface="Garamond"/>
              </a:rPr>
              <a:t>formed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between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C1 and C6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carbons,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at 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about </a:t>
            </a:r>
            <a:r>
              <a:rPr sz="2800" b="1" spc="10" dirty="0">
                <a:solidFill>
                  <a:srgbClr val="001F5F"/>
                </a:solidFill>
                <a:latin typeface="Garamond"/>
                <a:cs typeface="Garamond"/>
              </a:rPr>
              <a:t>every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10 </a:t>
            </a:r>
            <a:r>
              <a:rPr sz="2800" b="1" spc="-10" dirty="0">
                <a:solidFill>
                  <a:srgbClr val="001F5F"/>
                </a:solidFill>
                <a:latin typeface="Garamond"/>
                <a:cs typeface="Garamond"/>
              </a:rPr>
              <a:t>glucose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b="1" dirty="0">
                <a:solidFill>
                  <a:srgbClr val="001F5F"/>
                </a:solidFill>
                <a:latin typeface="Garamond"/>
                <a:cs typeface="Garamond"/>
              </a:rPr>
              <a:t>residues</a:t>
            </a:r>
            <a:endParaRPr sz="28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98541" y="249682"/>
            <a:ext cx="1993264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Cellulose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921093"/>
            <a:ext cx="10261600" cy="564705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622300" indent="-609600">
              <a:lnSpc>
                <a:spcPct val="100000"/>
              </a:lnSpc>
              <a:spcBef>
                <a:spcPts val="765"/>
              </a:spcBef>
              <a:buFont typeface="Wingdings"/>
              <a:buChar char=""/>
              <a:tabLst>
                <a:tab pos="622300" algn="l"/>
                <a:tab pos="622935" algn="l"/>
                <a:tab pos="550608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In 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plants,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the major</a:t>
            </a:r>
            <a:r>
              <a:rPr sz="2800" spc="8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component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cell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wall</a:t>
            </a:r>
            <a:endParaRPr sz="2800">
              <a:latin typeface="Garamond"/>
              <a:cs typeface="Garamond"/>
            </a:endParaRPr>
          </a:p>
          <a:p>
            <a:pPr marL="622300" indent="-609600">
              <a:lnSpc>
                <a:spcPct val="100000"/>
              </a:lnSpc>
              <a:spcBef>
                <a:spcPts val="665"/>
              </a:spcBef>
              <a:buFont typeface="Wingdings"/>
              <a:buChar char=""/>
              <a:tabLst>
                <a:tab pos="622300" algn="l"/>
                <a:tab pos="622935" algn="l"/>
                <a:tab pos="190817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Made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</a:t>
            </a:r>
            <a:r>
              <a:rPr sz="2800" b="1" spc="-10" dirty="0">
                <a:solidFill>
                  <a:srgbClr val="001F5F"/>
                </a:solidFill>
                <a:latin typeface="Garamond"/>
                <a:cs typeface="Garamond"/>
              </a:rPr>
              <a:t>β-glucose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monomers,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joined 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by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β-1, 4- </a:t>
            </a:r>
            <a:r>
              <a:rPr sz="2800" b="1" spc="-10" dirty="0">
                <a:solidFill>
                  <a:srgbClr val="001F5F"/>
                </a:solidFill>
                <a:latin typeface="Garamond"/>
                <a:cs typeface="Garamond"/>
              </a:rPr>
              <a:t>glycosidic</a:t>
            </a:r>
            <a:r>
              <a:rPr sz="2800" b="1" spc="1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linkages</a:t>
            </a:r>
            <a:endParaRPr sz="2800">
              <a:latin typeface="Garamond"/>
              <a:cs typeface="Garamond"/>
            </a:endParaRPr>
          </a:p>
          <a:p>
            <a:pPr marL="622300" marR="5080" indent="-609600">
              <a:lnSpc>
                <a:spcPts val="3020"/>
              </a:lnSpc>
              <a:spcBef>
                <a:spcPts val="1055"/>
              </a:spcBef>
              <a:buFont typeface="Wingdings"/>
              <a:buChar char=""/>
              <a:tabLst>
                <a:tab pos="622300" algn="l"/>
                <a:tab pos="622935" algn="l"/>
              </a:tabLst>
            </a:pP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Geometry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 the linkage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is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such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that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each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glucose residue in the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chain 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is </a:t>
            </a:r>
            <a:r>
              <a:rPr sz="2800" b="1" spc="10" dirty="0">
                <a:solidFill>
                  <a:srgbClr val="001F5F"/>
                </a:solidFill>
                <a:latin typeface="Garamond"/>
                <a:cs typeface="Garamond"/>
              </a:rPr>
              <a:t>flipped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in relation to the adjacent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residue</a:t>
            </a:r>
            <a:endParaRPr sz="2800">
              <a:latin typeface="Garamond"/>
              <a:cs typeface="Garamond"/>
            </a:endParaRPr>
          </a:p>
          <a:p>
            <a:pPr marL="698500" lvl="1" indent="-228600">
              <a:lnSpc>
                <a:spcPct val="100000"/>
              </a:lnSpc>
              <a:spcBef>
                <a:spcPts val="195"/>
              </a:spcBef>
              <a:buFont typeface="Wingdings"/>
              <a:buChar char=""/>
              <a:tabLst>
                <a:tab pos="699135" algn="l"/>
              </a:tabLst>
            </a:pP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generates a </a:t>
            </a:r>
            <a:r>
              <a:rPr sz="2400" b="1" spc="-5" dirty="0">
                <a:solidFill>
                  <a:srgbClr val="FF4040"/>
                </a:solidFill>
                <a:latin typeface="Garamond"/>
                <a:cs typeface="Garamond"/>
              </a:rPr>
              <a:t>linear </a:t>
            </a:r>
            <a:r>
              <a:rPr sz="2400" b="1" dirty="0">
                <a:solidFill>
                  <a:srgbClr val="FF4040"/>
                </a:solidFill>
                <a:latin typeface="Garamond"/>
                <a:cs typeface="Garamond"/>
              </a:rPr>
              <a:t>molecule</a:t>
            </a: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,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rather than </a:t>
            </a: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the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helix seen </a:t>
            </a: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in</a:t>
            </a:r>
            <a:r>
              <a:rPr sz="2400" spc="15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2400" spc="-10" dirty="0">
                <a:solidFill>
                  <a:srgbClr val="FF4040"/>
                </a:solidFill>
                <a:latin typeface="Garamond"/>
                <a:cs typeface="Garamond"/>
              </a:rPr>
              <a:t>starch;</a:t>
            </a:r>
            <a:endParaRPr sz="2400">
              <a:latin typeface="Garamond"/>
              <a:cs typeface="Garamond"/>
            </a:endParaRPr>
          </a:p>
          <a:p>
            <a:pPr marL="698500" marR="10795" lvl="1" indent="-228600">
              <a:lnSpc>
                <a:spcPts val="2590"/>
              </a:lnSpc>
              <a:spcBef>
                <a:spcPts val="540"/>
              </a:spcBef>
              <a:buFont typeface="Wingdings"/>
              <a:buChar char=""/>
              <a:tabLst>
                <a:tab pos="699135" algn="l"/>
              </a:tabLst>
            </a:pPr>
            <a:r>
              <a:rPr sz="2400" spc="10" dirty="0">
                <a:solidFill>
                  <a:srgbClr val="FF4040"/>
                </a:solidFill>
                <a:latin typeface="Garamond"/>
                <a:cs typeface="Garamond"/>
              </a:rPr>
              <a:t>permits </a:t>
            </a:r>
            <a:r>
              <a:rPr sz="2400" b="1" dirty="0">
                <a:solidFill>
                  <a:srgbClr val="FF4040"/>
                </a:solidFill>
                <a:latin typeface="Garamond"/>
                <a:cs typeface="Garamond"/>
              </a:rPr>
              <a:t>multiple </a:t>
            </a:r>
            <a:r>
              <a:rPr sz="2400" b="1" spc="-15" dirty="0">
                <a:solidFill>
                  <a:srgbClr val="FF4040"/>
                </a:solidFill>
                <a:latin typeface="Garamond"/>
                <a:cs typeface="Garamond"/>
              </a:rPr>
              <a:t>hydrogen </a:t>
            </a:r>
            <a:r>
              <a:rPr sz="2400" b="1" spc="-10" dirty="0">
                <a:solidFill>
                  <a:srgbClr val="FF4040"/>
                </a:solidFill>
                <a:latin typeface="Garamond"/>
                <a:cs typeface="Garamond"/>
              </a:rPr>
              <a:t>bonds </a:t>
            </a: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to </a:t>
            </a:r>
            <a:r>
              <a:rPr sz="2400" spc="20" dirty="0">
                <a:solidFill>
                  <a:srgbClr val="FF4040"/>
                </a:solidFill>
                <a:latin typeface="Garamond"/>
                <a:cs typeface="Garamond"/>
              </a:rPr>
              <a:t>form </a:t>
            </a:r>
            <a:r>
              <a:rPr sz="2400" spc="-10" dirty="0">
                <a:solidFill>
                  <a:srgbClr val="FF4040"/>
                </a:solidFill>
                <a:latin typeface="Garamond"/>
                <a:cs typeface="Garamond"/>
              </a:rPr>
              <a:t>between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adjacent, parallel strands of  cellulose</a:t>
            </a:r>
            <a:endParaRPr sz="2400">
              <a:latin typeface="Garamond"/>
              <a:cs typeface="Garamond"/>
            </a:endParaRPr>
          </a:p>
          <a:p>
            <a:pPr marL="622300" indent="-609600">
              <a:lnSpc>
                <a:spcPts val="3190"/>
              </a:lnSpc>
              <a:spcBef>
                <a:spcPts val="600"/>
              </a:spcBef>
              <a:buFont typeface="Wingdings"/>
              <a:buChar char=""/>
              <a:tabLst>
                <a:tab pos="622300" algn="l"/>
                <a:tab pos="62293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As a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result,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cellulose </a:t>
            </a:r>
            <a:r>
              <a:rPr sz="2800" spc="15" dirty="0">
                <a:solidFill>
                  <a:srgbClr val="001F5F"/>
                </a:solidFill>
                <a:latin typeface="Garamond"/>
                <a:cs typeface="Garamond"/>
              </a:rPr>
              <a:t>forms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long, parallel strands that are joined</a:t>
            </a:r>
            <a:r>
              <a:rPr sz="2800" spc="2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by</a:t>
            </a:r>
            <a:endParaRPr sz="2800">
              <a:latin typeface="Garamond"/>
              <a:cs typeface="Garamond"/>
            </a:endParaRPr>
          </a:p>
          <a:p>
            <a:pPr marL="622300">
              <a:lnSpc>
                <a:spcPts val="3190"/>
              </a:lnSpc>
            </a:pPr>
            <a:r>
              <a:rPr sz="2800" b="1" spc="-20" dirty="0">
                <a:solidFill>
                  <a:srgbClr val="001F5F"/>
                </a:solidFill>
                <a:latin typeface="Garamond"/>
                <a:cs typeface="Garamond"/>
              </a:rPr>
              <a:t>hydrogen </a:t>
            </a:r>
            <a:r>
              <a:rPr sz="2800" b="1" spc="-10" dirty="0">
                <a:solidFill>
                  <a:srgbClr val="001F5F"/>
                </a:solidFill>
                <a:latin typeface="Garamond"/>
                <a:cs typeface="Garamond"/>
              </a:rPr>
              <a:t>bonds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=&gt;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fiber/</a:t>
            </a:r>
            <a:r>
              <a:rPr sz="2800" spc="7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cable</a:t>
            </a:r>
            <a:endParaRPr sz="2800">
              <a:latin typeface="Garamond"/>
              <a:cs typeface="Garamond"/>
            </a:endParaRPr>
          </a:p>
          <a:p>
            <a:pPr marL="622300" indent="-609600">
              <a:lnSpc>
                <a:spcPct val="100000"/>
              </a:lnSpc>
              <a:spcBef>
                <a:spcPts val="670"/>
              </a:spcBef>
              <a:buFont typeface="Wingdings"/>
              <a:buChar char=""/>
              <a:tabLst>
                <a:tab pos="622300" algn="l"/>
                <a:tab pos="62293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Functions</a:t>
            </a:r>
            <a:endParaRPr sz="2800">
              <a:latin typeface="Garamond"/>
              <a:cs typeface="Garamond"/>
            </a:endParaRPr>
          </a:p>
          <a:p>
            <a:pPr marL="698500" lvl="1" indent="-228600">
              <a:lnSpc>
                <a:spcPct val="100000"/>
              </a:lnSpc>
              <a:spcBef>
                <a:spcPts val="235"/>
              </a:spcBef>
              <a:buFont typeface="Wingdings"/>
              <a:buChar char=""/>
              <a:tabLst>
                <a:tab pos="699135" algn="l"/>
              </a:tabLst>
            </a:pP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A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building material </a:t>
            </a: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in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plants</a:t>
            </a:r>
            <a:endParaRPr sz="2400">
              <a:latin typeface="Garamond"/>
              <a:cs typeface="Garamond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Font typeface="Wingdings"/>
              <a:buChar char=""/>
              <a:tabLst>
                <a:tab pos="699135" algn="l"/>
              </a:tabLst>
            </a:pP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Protect cells</a:t>
            </a:r>
            <a:endParaRPr sz="2400">
              <a:latin typeface="Garamond"/>
              <a:cs typeface="Garamond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Wingdings"/>
              <a:buChar char=""/>
              <a:tabLst>
                <a:tab pos="699135" algn="l"/>
              </a:tabLst>
            </a:pP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Stiffen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plant </a:t>
            </a: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so it </a:t>
            </a:r>
            <a:r>
              <a:rPr sz="2400" spc="-25" dirty="0">
                <a:solidFill>
                  <a:srgbClr val="FF4040"/>
                </a:solidFill>
                <a:latin typeface="Garamond"/>
                <a:cs typeface="Garamond"/>
              </a:rPr>
              <a:t>doesn’t </a:t>
            </a: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fall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2400" spc="-25" dirty="0">
                <a:solidFill>
                  <a:srgbClr val="FF4040"/>
                </a:solidFill>
                <a:latin typeface="Garamond"/>
                <a:cs typeface="Garamond"/>
              </a:rPr>
              <a:t>over</a:t>
            </a:r>
            <a:endParaRPr sz="2400">
              <a:latin typeface="Garamond"/>
              <a:cs typeface="Garamon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78622" y="4540482"/>
            <a:ext cx="1488215" cy="17857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98541" y="603580"/>
            <a:ext cx="199326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Cellulose</a:t>
            </a:r>
          </a:p>
        </p:txBody>
      </p:sp>
      <p:sp>
        <p:nvSpPr>
          <p:cNvPr id="3" name="object 3"/>
          <p:cNvSpPr/>
          <p:nvPr/>
        </p:nvSpPr>
        <p:spPr>
          <a:xfrm>
            <a:off x="59256" y="1488520"/>
            <a:ext cx="12117929" cy="38809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98541" y="603580"/>
            <a:ext cx="19945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Cellulose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3597"/>
            <a:ext cx="5895975" cy="371411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0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Most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animals cannot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digest</a:t>
            </a:r>
            <a:r>
              <a:rPr sz="2800" spc="-3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cellulose</a:t>
            </a:r>
            <a:endParaRPr sz="2800">
              <a:latin typeface="Garamond"/>
              <a:cs typeface="Garamond"/>
            </a:endParaRPr>
          </a:p>
          <a:p>
            <a:pPr marL="698500" lvl="1" indent="-228600">
              <a:lnSpc>
                <a:spcPct val="100000"/>
              </a:lnSpc>
              <a:spcBef>
                <a:spcPts val="245"/>
              </a:spcBef>
              <a:buFont typeface="Wingdings"/>
              <a:buChar char=""/>
              <a:tabLst>
                <a:tab pos="699135" algn="l"/>
              </a:tabLst>
            </a:pPr>
            <a:r>
              <a:rPr sz="2400" spc="-10" dirty="0">
                <a:solidFill>
                  <a:srgbClr val="FF4040"/>
                </a:solidFill>
                <a:latin typeface="Garamond"/>
                <a:cs typeface="Garamond"/>
              </a:rPr>
              <a:t>Why?</a:t>
            </a:r>
            <a:endParaRPr sz="24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So…</a:t>
            </a:r>
            <a:endParaRPr sz="2800">
              <a:latin typeface="Garamond"/>
              <a:cs typeface="Garamond"/>
            </a:endParaRPr>
          </a:p>
          <a:p>
            <a:pPr marL="698500" lvl="1" indent="-228600">
              <a:lnSpc>
                <a:spcPct val="100000"/>
              </a:lnSpc>
              <a:spcBef>
                <a:spcPts val="245"/>
              </a:spcBef>
              <a:buFont typeface="Wingdings"/>
              <a:buChar char=""/>
              <a:tabLst>
                <a:tab pos="699135" algn="l"/>
              </a:tabLst>
            </a:pPr>
            <a:r>
              <a:rPr sz="2400" spc="-20" dirty="0">
                <a:solidFill>
                  <a:srgbClr val="FF4040"/>
                </a:solidFill>
                <a:latin typeface="Garamond"/>
                <a:cs typeface="Garamond"/>
              </a:rPr>
              <a:t>Passes </a:t>
            </a: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through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body</a:t>
            </a:r>
            <a:r>
              <a:rPr sz="2400" spc="5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unchanged</a:t>
            </a:r>
            <a:endParaRPr sz="24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It is NOT a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nutrient</a:t>
            </a:r>
            <a:endParaRPr sz="2800">
              <a:latin typeface="Garamond"/>
              <a:cs typeface="Garamond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01F5F"/>
              </a:buClr>
              <a:buFont typeface="Wingdings"/>
              <a:buChar char=""/>
            </a:pPr>
            <a:endParaRPr sz="40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Wingdings"/>
              <a:buChar char=""/>
              <a:tabLst>
                <a:tab pos="241935" algn="l"/>
              </a:tabLst>
            </a:pP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Cows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and 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termites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can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digest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cellulose…</a:t>
            </a:r>
            <a:endParaRPr sz="2800">
              <a:latin typeface="Garamond"/>
              <a:cs typeface="Garamond"/>
            </a:endParaRPr>
          </a:p>
          <a:p>
            <a:pPr marL="698500" lvl="1" indent="-228600">
              <a:lnSpc>
                <a:spcPct val="100000"/>
              </a:lnSpc>
              <a:spcBef>
                <a:spcPts val="235"/>
              </a:spcBef>
              <a:buFont typeface="Wingdings"/>
              <a:buChar char=""/>
              <a:tabLst>
                <a:tab pos="699135" algn="l"/>
              </a:tabLst>
            </a:pPr>
            <a:r>
              <a:rPr sz="2400" spc="-15" dirty="0">
                <a:solidFill>
                  <a:srgbClr val="FF4040"/>
                </a:solidFill>
                <a:latin typeface="Garamond"/>
                <a:cs typeface="Garamond"/>
              </a:rPr>
              <a:t>How?</a:t>
            </a:r>
            <a:endParaRPr sz="2400">
              <a:latin typeface="Garamond"/>
              <a:cs typeface="Garamon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86800" y="2590800"/>
            <a:ext cx="1455420" cy="2209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10961" y="100964"/>
            <a:ext cx="136906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Chitin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9780" y="842289"/>
            <a:ext cx="10553065" cy="283781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6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Structural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polysaccharide in fungi and animals (protists and animals</a:t>
            </a:r>
            <a:r>
              <a:rPr sz="2800" spc="5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)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Stiffens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the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cell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wall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Wingdings"/>
              <a:buChar char=""/>
              <a:tabLst>
                <a:tab pos="241300" algn="l"/>
                <a:tab pos="3853815" algn="l"/>
                <a:tab pos="7352030" algn="l"/>
              </a:tabLst>
            </a:pP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Important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component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the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external</a:t>
            </a:r>
            <a:r>
              <a:rPr sz="2800" spc="3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skeletons</a:t>
            </a:r>
            <a:r>
              <a:rPr sz="2800" spc="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insects and</a:t>
            </a:r>
            <a:r>
              <a:rPr sz="2800" spc="-3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crustaceans</a:t>
            </a:r>
            <a:endParaRPr sz="2800">
              <a:latin typeface="Garamond"/>
              <a:cs typeface="Garamond"/>
            </a:endParaRPr>
          </a:p>
          <a:p>
            <a:pPr marL="241300" marR="835025" indent="-228600">
              <a:lnSpc>
                <a:spcPts val="3020"/>
              </a:lnSpc>
              <a:spcBef>
                <a:spcPts val="1045"/>
              </a:spcBef>
              <a:buFont typeface="Wingdings"/>
              <a:buChar char=""/>
              <a:tabLst>
                <a:tab pos="241300" algn="l"/>
                <a:tab pos="1528445" algn="l"/>
                <a:tab pos="3818254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Made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N-acetylglucosamine </a:t>
            </a:r>
            <a:r>
              <a:rPr sz="2800" spc="-25" dirty="0">
                <a:solidFill>
                  <a:srgbClr val="001F5F"/>
                </a:solidFill>
                <a:latin typeface="Garamond"/>
                <a:cs typeface="Garamond"/>
              </a:rPr>
              <a:t>(NAG)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monomers,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joined 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by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β-1, 4-  glycosidic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linkages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=&gt;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flipped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orientation, Hydrogen bonds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between 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adjacent strands</a:t>
            </a:r>
            <a:r>
              <a:rPr sz="2800" spc="4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=&gt;</a:t>
            </a:r>
            <a:r>
              <a:rPr sz="2800" spc="2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Stiff	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protective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15" dirty="0">
                <a:solidFill>
                  <a:srgbClr val="001F5F"/>
                </a:solidFill>
                <a:latin typeface="Garamond"/>
                <a:cs typeface="Garamond"/>
              </a:rPr>
              <a:t>armour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913" y="3808841"/>
            <a:ext cx="12177086" cy="30117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04674" y="839848"/>
            <a:ext cx="5754758" cy="5747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582" y="1424928"/>
            <a:ext cx="4571646" cy="52574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3222" y="150063"/>
            <a:ext cx="57626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" dirty="0"/>
              <a:t>Eukaryotic </a:t>
            </a:r>
            <a:r>
              <a:rPr dirty="0"/>
              <a:t>Vs</a:t>
            </a:r>
            <a:r>
              <a:rPr spc="-85" dirty="0"/>
              <a:t> </a:t>
            </a:r>
            <a:r>
              <a:rPr dirty="0"/>
              <a:t>Prokaryotic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6665" y="0"/>
            <a:ext cx="30568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</a:t>
            </a:r>
            <a:r>
              <a:rPr spc="45" dirty="0"/>
              <a:t>e</a:t>
            </a:r>
            <a:r>
              <a:rPr spc="-5" dirty="0"/>
              <a:t>ptidoglycan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0200" y="601370"/>
            <a:ext cx="10852785" cy="309626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60"/>
              </a:spcBef>
              <a:buFont typeface="Wingdings"/>
              <a:buChar char=""/>
              <a:tabLst>
                <a:tab pos="241300" algn="l"/>
                <a:tab pos="4203700" algn="l"/>
              </a:tabLst>
            </a:pP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Structural</a:t>
            </a:r>
            <a:r>
              <a:rPr sz="2800" spc="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polysaccharide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bacteria, present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in cell 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walls</a:t>
            </a:r>
            <a:endParaRPr sz="2800">
              <a:latin typeface="Garamond"/>
              <a:cs typeface="Garamond"/>
            </a:endParaRPr>
          </a:p>
          <a:p>
            <a:pPr marL="241300" marR="5080" indent="-228600">
              <a:lnSpc>
                <a:spcPts val="3020"/>
              </a:lnSpc>
              <a:spcBef>
                <a:spcPts val="1050"/>
              </a:spcBef>
              <a:buFont typeface="Wingdings"/>
              <a:buChar char=""/>
              <a:tabLst>
                <a:tab pos="241300" algn="l"/>
                <a:tab pos="1717039" algn="l"/>
                <a:tab pos="5307965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Most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complex: a long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backbone </a:t>
            </a:r>
            <a:r>
              <a:rPr sz="2800" spc="15" dirty="0">
                <a:solidFill>
                  <a:srgbClr val="001F5F"/>
                </a:solidFill>
                <a:latin typeface="Garamond"/>
                <a:cs typeface="Garamond"/>
              </a:rPr>
              <a:t>formed </a:t>
            </a:r>
            <a:r>
              <a:rPr sz="2800" spc="-25" dirty="0">
                <a:solidFill>
                  <a:srgbClr val="001F5F"/>
                </a:solidFill>
                <a:latin typeface="Garamond"/>
                <a:cs typeface="Garamond"/>
              </a:rPr>
              <a:t>by </a:t>
            </a:r>
            <a:r>
              <a:rPr sz="2800" spc="-40" dirty="0">
                <a:solidFill>
                  <a:srgbClr val="001F5F"/>
                </a:solidFill>
                <a:latin typeface="Garamond"/>
                <a:cs typeface="Garamond"/>
              </a:rPr>
              <a:t>NAG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and </a:t>
            </a:r>
            <a:r>
              <a:rPr sz="2800" i="1" spc="-10" dirty="0">
                <a:solidFill>
                  <a:srgbClr val="001F5F"/>
                </a:solidFill>
                <a:latin typeface="Garamond"/>
                <a:cs typeface="Garamond"/>
              </a:rPr>
              <a:t>N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-acetylmuramic acid 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(NAM) that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alternate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with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each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other and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are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linked 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by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β-1,4-glycosidic 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linkages, along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with a 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short</a:t>
            </a:r>
            <a:r>
              <a:rPr sz="2800" spc="2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chain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amino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acids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which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is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attached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at the </a:t>
            </a:r>
            <a:r>
              <a:rPr sz="2800" spc="15" dirty="0">
                <a:solidFill>
                  <a:srgbClr val="001F5F"/>
                </a:solidFill>
                <a:latin typeface="Garamond"/>
                <a:cs typeface="Garamond"/>
              </a:rPr>
              <a:t>C-3 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carbon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NAM</a:t>
            </a:r>
            <a:endParaRPr sz="2800">
              <a:latin typeface="Garamond"/>
              <a:cs typeface="Garamond"/>
            </a:endParaRPr>
          </a:p>
          <a:p>
            <a:pPr marL="241300" marR="318770" indent="-228600">
              <a:lnSpc>
                <a:spcPts val="3020"/>
              </a:lnSpc>
              <a:spcBef>
                <a:spcPts val="1025"/>
              </a:spcBef>
              <a:buFont typeface="Wingdings"/>
              <a:buChar char=""/>
              <a:tabLst>
                <a:tab pos="241300" algn="l"/>
                <a:tab pos="304101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When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molecules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peptidoglycan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align,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peptide bonds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link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the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amino acid 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chains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on adjacent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strands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3674362"/>
            <a:ext cx="12192000" cy="31440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6592" y="301828"/>
            <a:ext cx="87934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Polysaccharides </a:t>
            </a:r>
            <a:r>
              <a:rPr spc="-5" dirty="0"/>
              <a:t>and Chemical</a:t>
            </a:r>
            <a:r>
              <a:rPr dirty="0"/>
              <a:t> </a:t>
            </a:r>
            <a:r>
              <a:rPr spc="-15" dirty="0"/>
              <a:t>Evolution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29816"/>
            <a:ext cx="9909175" cy="390271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80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Virtually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all organisms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depend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on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glycogen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or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starch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to store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chemical  </a:t>
            </a:r>
            <a:r>
              <a:rPr sz="2800" spc="15" dirty="0">
                <a:solidFill>
                  <a:srgbClr val="001F5F"/>
                </a:solidFill>
                <a:latin typeface="Garamond"/>
                <a:cs typeface="Garamond"/>
              </a:rPr>
              <a:t>energy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Polysaccharides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probably played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little to no role in the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origin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</a:t>
            </a:r>
            <a:r>
              <a:rPr sz="2800" spc="35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life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Under the conditions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prevailed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on early </a:t>
            </a:r>
            <a:r>
              <a:rPr sz="2800" spc="-25" dirty="0">
                <a:solidFill>
                  <a:srgbClr val="001F5F"/>
                </a:solidFill>
                <a:latin typeface="Garamond"/>
                <a:cs typeface="Garamond"/>
              </a:rPr>
              <a:t>earth’s</a:t>
            </a:r>
            <a:r>
              <a:rPr sz="2800" spc="2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history</a:t>
            </a:r>
            <a:endParaRPr sz="2800">
              <a:latin typeface="Garamond"/>
              <a:cs typeface="Garamond"/>
            </a:endParaRPr>
          </a:p>
          <a:p>
            <a:pPr marL="527685" indent="-514984">
              <a:lnSpc>
                <a:spcPct val="100000"/>
              </a:lnSpc>
              <a:spcBef>
                <a:spcPts val="660"/>
              </a:spcBef>
              <a:buAutoNum type="arabicPeriod"/>
              <a:tabLst>
                <a:tab pos="527685" algn="l"/>
                <a:tab pos="528320" algn="l"/>
                <a:tab pos="70866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No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plausible mechanism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for</a:t>
            </a:r>
            <a:r>
              <a:rPr sz="2800" spc="7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polymerization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monosaccharides</a:t>
            </a:r>
            <a:endParaRPr sz="2800">
              <a:latin typeface="Garamond"/>
              <a:cs typeface="Garamond"/>
            </a:endParaRPr>
          </a:p>
          <a:p>
            <a:pPr marL="527685" indent="-514984">
              <a:lnSpc>
                <a:spcPct val="100000"/>
              </a:lnSpc>
              <a:spcBef>
                <a:spcPts val="66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No catalytic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role</a:t>
            </a:r>
            <a:endParaRPr sz="2800">
              <a:latin typeface="Garamond"/>
              <a:cs typeface="Garamond"/>
            </a:endParaRPr>
          </a:p>
          <a:p>
            <a:pPr marL="527685" indent="-514984">
              <a:lnSpc>
                <a:spcPct val="100000"/>
              </a:lnSpc>
              <a:spcBef>
                <a:spcPts val="675"/>
              </a:spcBef>
              <a:buAutoNum type="arabicPeriod"/>
              <a:tabLst>
                <a:tab pos="527685" algn="l"/>
                <a:tab pos="528320" algn="l"/>
                <a:tab pos="168084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No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self	replication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They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are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important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once after cellular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life 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evolved</a:t>
            </a:r>
            <a:endParaRPr sz="28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2389" y="101600"/>
            <a:ext cx="59721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/>
              <a:t>What </a:t>
            </a:r>
            <a:r>
              <a:rPr dirty="0"/>
              <a:t>do </a:t>
            </a:r>
            <a:r>
              <a:rPr spc="-10" dirty="0"/>
              <a:t>carbohydrates</a:t>
            </a:r>
            <a:r>
              <a:rPr spc="-75" dirty="0"/>
              <a:t> </a:t>
            </a:r>
            <a:r>
              <a:rPr dirty="0"/>
              <a:t>do?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933725"/>
            <a:ext cx="10522585" cy="522351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55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Substrates for more complex molecule 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formation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(Eg: DNA,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RNA)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ts val="3195"/>
              </a:lnSpc>
              <a:spcBef>
                <a:spcPts val="660"/>
              </a:spcBef>
              <a:buFont typeface="Wingdings"/>
              <a:buChar char=""/>
              <a:tabLst>
                <a:tab pos="241935" algn="l"/>
                <a:tab pos="913066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Fu</a:t>
            </a:r>
            <a:r>
              <a:rPr sz="2800" spc="50" dirty="0">
                <a:solidFill>
                  <a:srgbClr val="001F5F"/>
                </a:solidFill>
                <a:latin typeface="Garamond"/>
                <a:cs typeface="Garamond"/>
              </a:rPr>
              <a:t>r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nis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h the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‘carbon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</a:t>
            </a:r>
            <a:r>
              <a:rPr sz="2800" spc="-50" dirty="0">
                <a:solidFill>
                  <a:srgbClr val="001F5F"/>
                </a:solidFill>
                <a:latin typeface="Garamond"/>
                <a:cs typeface="Garamond"/>
              </a:rPr>
              <a:t>k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el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e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to</a:t>
            </a:r>
            <a:r>
              <a:rPr sz="2800" spc="-90" dirty="0">
                <a:solidFill>
                  <a:srgbClr val="001F5F"/>
                </a:solidFill>
                <a:latin typeface="Garamond"/>
                <a:cs typeface="Garamond"/>
              </a:rPr>
              <a:t>n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’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buildin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g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blo</a:t>
            </a:r>
            <a:r>
              <a:rPr sz="2800" spc="-55" dirty="0">
                <a:solidFill>
                  <a:srgbClr val="001F5F"/>
                </a:solidFill>
                <a:latin typeface="Garamond"/>
                <a:cs typeface="Garamond"/>
              </a:rPr>
              <a:t>c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ks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for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synthes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i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o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f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impo</a:t>
            </a:r>
            <a:r>
              <a:rPr sz="2800" spc="55" dirty="0">
                <a:solidFill>
                  <a:srgbClr val="001F5F"/>
                </a:solidFill>
                <a:latin typeface="Garamond"/>
                <a:cs typeface="Garamond"/>
              </a:rPr>
              <a:t>r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tant</a:t>
            </a:r>
            <a:endParaRPr sz="2800">
              <a:latin typeface="Garamond"/>
              <a:cs typeface="Garamond"/>
            </a:endParaRPr>
          </a:p>
          <a:p>
            <a:pPr marL="241300">
              <a:lnSpc>
                <a:spcPts val="3195"/>
              </a:lnSpc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cellular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components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Carbohydrates</a:t>
            </a:r>
            <a:endParaRPr sz="2800">
              <a:latin typeface="Garamond"/>
              <a:cs typeface="Garamond"/>
            </a:endParaRPr>
          </a:p>
          <a:p>
            <a:pPr marL="1408430" lvl="1" indent="-481330">
              <a:lnSpc>
                <a:spcPct val="100000"/>
              </a:lnSpc>
              <a:spcBef>
                <a:spcPts val="660"/>
              </a:spcBef>
              <a:buFont typeface="Garamond"/>
              <a:buAutoNum type="arabicParenBoth"/>
              <a:tabLst>
                <a:tab pos="1409065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provide fibrous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structural</a:t>
            </a:r>
            <a:r>
              <a:rPr sz="2800" spc="3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materials</a:t>
            </a:r>
            <a:endParaRPr sz="2800">
              <a:latin typeface="Garamond"/>
              <a:cs typeface="Garamond"/>
            </a:endParaRPr>
          </a:p>
          <a:p>
            <a:pPr marL="1433195" lvl="1" indent="-506095">
              <a:lnSpc>
                <a:spcPct val="100000"/>
              </a:lnSpc>
              <a:spcBef>
                <a:spcPts val="660"/>
              </a:spcBef>
              <a:buFont typeface="Garamond"/>
              <a:buAutoNum type="arabicParenBoth"/>
              <a:tabLst>
                <a:tab pos="143383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indicate cell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identity</a:t>
            </a:r>
            <a:endParaRPr sz="2800">
              <a:latin typeface="Garamond"/>
              <a:cs typeface="Garamond"/>
            </a:endParaRPr>
          </a:p>
          <a:p>
            <a:pPr marL="1433195" lvl="1" indent="-506095">
              <a:lnSpc>
                <a:spcPct val="100000"/>
              </a:lnSpc>
              <a:spcBef>
                <a:spcPts val="670"/>
              </a:spcBef>
              <a:buFont typeface="Garamond"/>
              <a:buAutoNum type="arabicParenBoth"/>
              <a:tabLst>
                <a:tab pos="143383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store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chemical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15" dirty="0">
                <a:solidFill>
                  <a:srgbClr val="001F5F"/>
                </a:solidFill>
                <a:latin typeface="Garamond"/>
                <a:cs typeface="Garamond"/>
              </a:rPr>
              <a:t>energy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Wingdings"/>
              <a:buChar char=""/>
              <a:tabLst>
                <a:tab pos="241935" algn="l"/>
                <a:tab pos="6674484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ALMOST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all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carbs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are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hydrophilic</a:t>
            </a:r>
            <a:r>
              <a:rPr sz="2800" spc="4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because of	–OH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groups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65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Mono-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and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disaccharides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dissolve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easily in</a:t>
            </a:r>
            <a:r>
              <a:rPr sz="2800" spc="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water</a:t>
            </a:r>
            <a:endParaRPr sz="2800">
              <a:latin typeface="Garamond"/>
              <a:cs typeface="Garamond"/>
            </a:endParaRPr>
          </a:p>
          <a:p>
            <a:pPr marL="698500" marR="993140" indent="-228600">
              <a:lnSpc>
                <a:spcPts val="2590"/>
              </a:lnSpc>
              <a:spcBef>
                <a:spcPts val="570"/>
              </a:spcBef>
              <a:buFont typeface="Wingdings"/>
              <a:buChar char=""/>
              <a:tabLst>
                <a:tab pos="699135" algn="l"/>
                <a:tab pos="2268220" algn="l"/>
              </a:tabLst>
            </a:pP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Cellulose and </a:t>
            </a: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some </a:t>
            </a:r>
            <a:r>
              <a:rPr sz="2400" spc="-10" dirty="0">
                <a:solidFill>
                  <a:srgbClr val="FF4040"/>
                </a:solidFill>
                <a:latin typeface="Garamond"/>
                <a:cs typeface="Garamond"/>
              </a:rPr>
              <a:t>starches </a:t>
            </a: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do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not dissolve </a:t>
            </a: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in </a:t>
            </a:r>
            <a:r>
              <a:rPr sz="2400" spc="-15" dirty="0">
                <a:solidFill>
                  <a:srgbClr val="FF4040"/>
                </a:solidFill>
                <a:latin typeface="Garamond"/>
                <a:cs typeface="Garamond"/>
              </a:rPr>
              <a:t>water (even </a:t>
            </a: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though they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are  </a:t>
            </a:r>
            <a:r>
              <a:rPr sz="2400" spc="-10" dirty="0">
                <a:solidFill>
                  <a:srgbClr val="FF4040"/>
                </a:solidFill>
                <a:latin typeface="Garamond"/>
                <a:cs typeface="Garamond"/>
              </a:rPr>
              <a:t>hydrophilic)	</a:t>
            </a: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=&gt; </a:t>
            </a:r>
            <a:r>
              <a:rPr sz="2400" spc="-20" dirty="0">
                <a:solidFill>
                  <a:srgbClr val="FF4040"/>
                </a:solidFill>
                <a:latin typeface="Garamond"/>
                <a:cs typeface="Garamond"/>
              </a:rPr>
              <a:t>Textile</a:t>
            </a: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2400" spc="5" dirty="0">
                <a:solidFill>
                  <a:srgbClr val="FF4040"/>
                </a:solidFill>
                <a:latin typeface="Garamond"/>
                <a:cs typeface="Garamond"/>
              </a:rPr>
              <a:t>Industry</a:t>
            </a:r>
            <a:endParaRPr sz="24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3809" y="603580"/>
            <a:ext cx="45669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1. </a:t>
            </a:r>
            <a:r>
              <a:rPr spc="10" dirty="0"/>
              <a:t>Structural</a:t>
            </a:r>
            <a:r>
              <a:rPr spc="-60" dirty="0"/>
              <a:t> </a:t>
            </a:r>
            <a:r>
              <a:rPr spc="10" dirty="0"/>
              <a:t>Support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56054"/>
            <a:ext cx="10228580" cy="3732529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25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Cellulose &amp;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Chitin =&gt;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Fibers: Strength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and</a:t>
            </a:r>
            <a:r>
              <a:rPr sz="2800" spc="3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Elasticity</a:t>
            </a:r>
            <a:endParaRPr sz="2800">
              <a:latin typeface="Garamond"/>
              <a:cs typeface="Garamond"/>
            </a:endParaRPr>
          </a:p>
          <a:p>
            <a:pPr marL="241300" marR="885825" indent="-228600">
              <a:lnSpc>
                <a:spcPts val="2690"/>
              </a:lnSpc>
              <a:spcBef>
                <a:spcPts val="969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Fibers crisscross =&gt; tough Sheets;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Durable,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withstand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pulling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and  pushing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forces</a:t>
            </a:r>
            <a:endParaRPr sz="2800">
              <a:latin typeface="Garamond"/>
              <a:cs typeface="Garamond"/>
            </a:endParaRPr>
          </a:p>
          <a:p>
            <a:pPr marL="241300" marR="796925" indent="-228600">
              <a:lnSpc>
                <a:spcPts val="2690"/>
              </a:lnSpc>
              <a:spcBef>
                <a:spcPts val="1005"/>
              </a:spcBef>
              <a:buFont typeface="Wingdings"/>
              <a:buChar char=""/>
              <a:tabLst>
                <a:tab pos="241935" algn="l"/>
                <a:tab pos="6866255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Only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few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organisms </a:t>
            </a:r>
            <a:r>
              <a:rPr sz="2800" spc="-25" dirty="0">
                <a:solidFill>
                  <a:srgbClr val="001F5F"/>
                </a:solidFill>
                <a:latin typeface="Garamond"/>
                <a:cs typeface="Garamond"/>
              </a:rPr>
              <a:t>have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enzymes</a:t>
            </a:r>
            <a:r>
              <a:rPr sz="2800" spc="9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capable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digesting</a:t>
            </a:r>
            <a:r>
              <a:rPr sz="2800" spc="-7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cellulose, 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chitin,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or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peptidoglycan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345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Insoluble: β-1, 4 glycosidic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linkages;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resistant to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decay and</a:t>
            </a:r>
            <a:r>
              <a:rPr sz="2800" spc="6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degradation</a:t>
            </a:r>
            <a:endParaRPr sz="2800">
              <a:latin typeface="Garamond"/>
              <a:cs typeface="Garamond"/>
            </a:endParaRPr>
          </a:p>
          <a:p>
            <a:pPr marL="241300" marR="5080" indent="-228600">
              <a:lnSpc>
                <a:spcPts val="2690"/>
              </a:lnSpc>
              <a:spcBef>
                <a:spcPts val="975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Cellulose,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indigestible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but absorbs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water: This sponge-like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adds moisture 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and bulk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that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helps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fecal </a:t>
            </a:r>
            <a:r>
              <a:rPr sz="2800" spc="-25" dirty="0">
                <a:solidFill>
                  <a:srgbClr val="001F5F"/>
                </a:solidFill>
                <a:latin typeface="Garamond"/>
                <a:cs typeface="Garamond"/>
              </a:rPr>
              <a:t>move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through the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intestinal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tract more </a:t>
            </a:r>
            <a:r>
              <a:rPr sz="2800" spc="-40" dirty="0">
                <a:solidFill>
                  <a:srgbClr val="001F5F"/>
                </a:solidFill>
                <a:latin typeface="Garamond"/>
                <a:cs typeface="Garamond"/>
              </a:rPr>
              <a:t>quickly, 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preventing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constipation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and other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problem</a:t>
            </a:r>
            <a:endParaRPr sz="28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85894" y="78105"/>
            <a:ext cx="32219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2. </a:t>
            </a:r>
            <a:r>
              <a:rPr spc="-5" dirty="0"/>
              <a:t>Cell</a:t>
            </a:r>
            <a:r>
              <a:rPr spc="-65" dirty="0"/>
              <a:t> </a:t>
            </a:r>
            <a:r>
              <a:rPr dirty="0"/>
              <a:t>Identity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3222" y="793750"/>
            <a:ext cx="5793105" cy="600265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241300" marR="5080" indent="-228600">
              <a:lnSpc>
                <a:spcPts val="2300"/>
              </a:lnSpc>
              <a:spcBef>
                <a:spcPts val="660"/>
              </a:spcBef>
              <a:buFont typeface="Wingdings"/>
              <a:buChar char=""/>
              <a:tabLst>
                <a:tab pos="241300" algn="l"/>
              </a:tabLst>
            </a:pPr>
            <a:r>
              <a:rPr sz="2400" spc="5" dirty="0">
                <a:solidFill>
                  <a:srgbClr val="001F5F"/>
                </a:solidFill>
                <a:latin typeface="Garamond"/>
                <a:cs typeface="Garamond"/>
              </a:rPr>
              <a:t>Structural </a:t>
            </a:r>
            <a:r>
              <a:rPr sz="2400" spc="-10" dirty="0">
                <a:solidFill>
                  <a:srgbClr val="001F5F"/>
                </a:solidFill>
                <a:latin typeface="Garamond"/>
                <a:cs typeface="Garamond"/>
              </a:rPr>
              <a:t>polymers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tend to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be </a:t>
            </a:r>
            <a:r>
              <a:rPr sz="2400" spc="-15" dirty="0">
                <a:solidFill>
                  <a:srgbClr val="001F5F"/>
                </a:solidFill>
                <a:latin typeface="Garamond"/>
                <a:cs typeface="Garamond"/>
              </a:rPr>
              <a:t>repetitive,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made  up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of one or </a:t>
            </a:r>
            <a:r>
              <a:rPr sz="2400" spc="-25" dirty="0">
                <a:solidFill>
                  <a:srgbClr val="001F5F"/>
                </a:solidFill>
                <a:latin typeface="Garamond"/>
                <a:cs typeface="Garamond"/>
              </a:rPr>
              <a:t>two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types of</a:t>
            </a:r>
            <a:r>
              <a:rPr sz="2400" spc="6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Garamond"/>
                <a:cs typeface="Garamond"/>
              </a:rPr>
              <a:t>monosaccharides</a:t>
            </a:r>
            <a:endParaRPr sz="24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445"/>
              </a:spcBef>
              <a:buFont typeface="Wingdings"/>
              <a:buChar char=""/>
              <a:tabLst>
                <a:tab pos="241300" algn="l"/>
              </a:tabLst>
            </a:pPr>
            <a:r>
              <a:rPr sz="2400" spc="-10" dirty="0">
                <a:solidFill>
                  <a:srgbClr val="001F5F"/>
                </a:solidFill>
                <a:latin typeface="Garamond"/>
                <a:cs typeface="Garamond"/>
              </a:rPr>
              <a:t>Some,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display </a:t>
            </a:r>
            <a:r>
              <a:rPr sz="2400" spc="5" dirty="0">
                <a:solidFill>
                  <a:srgbClr val="001F5F"/>
                </a:solidFill>
                <a:latin typeface="Garamond"/>
                <a:cs typeface="Garamond"/>
              </a:rPr>
              <a:t>enormous structural </a:t>
            </a:r>
            <a:r>
              <a:rPr sz="2400" spc="-10" dirty="0">
                <a:solidFill>
                  <a:srgbClr val="001F5F"/>
                </a:solidFill>
                <a:latin typeface="Garamond"/>
                <a:cs typeface="Garamond"/>
              </a:rPr>
              <a:t>diversity</a:t>
            </a:r>
            <a:endParaRPr sz="2400">
              <a:latin typeface="Garamond"/>
              <a:cs typeface="Garamond"/>
            </a:endParaRPr>
          </a:p>
          <a:p>
            <a:pPr marL="241300" marR="160655" indent="-228600" algn="just">
              <a:lnSpc>
                <a:spcPct val="80000"/>
              </a:lnSpc>
              <a:spcBef>
                <a:spcPts val="1010"/>
              </a:spcBef>
              <a:buFont typeface="Wingdings"/>
              <a:buChar char=""/>
              <a:tabLst>
                <a:tab pos="241300" algn="l"/>
              </a:tabLst>
            </a:pPr>
            <a:r>
              <a:rPr sz="2400" spc="-10" dirty="0">
                <a:solidFill>
                  <a:srgbClr val="001F5F"/>
                </a:solidFill>
                <a:latin typeface="Garamond"/>
                <a:cs typeface="Garamond"/>
              </a:rPr>
              <a:t>Display </a:t>
            </a:r>
            <a:r>
              <a:rPr sz="2400" spc="5" dirty="0">
                <a:solidFill>
                  <a:srgbClr val="001F5F"/>
                </a:solidFill>
                <a:latin typeface="Garamond"/>
                <a:cs typeface="Garamond"/>
              </a:rPr>
              <a:t>information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through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their </a:t>
            </a:r>
            <a:r>
              <a:rPr sz="2400" spc="5" dirty="0">
                <a:solidFill>
                  <a:srgbClr val="001F5F"/>
                </a:solidFill>
                <a:latin typeface="Garamond"/>
                <a:cs typeface="Garamond"/>
              </a:rPr>
              <a:t>structure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– 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As </a:t>
            </a:r>
            <a:r>
              <a:rPr sz="2400" b="1" spc="-5" dirty="0">
                <a:solidFill>
                  <a:srgbClr val="001F5F"/>
                </a:solidFill>
                <a:latin typeface="Garamond"/>
                <a:cs typeface="Garamond"/>
              </a:rPr>
              <a:t>identification badge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on </a:t>
            </a:r>
            <a:r>
              <a:rPr sz="2400" spc="-10" dirty="0">
                <a:solidFill>
                  <a:srgbClr val="001F5F"/>
                </a:solidFill>
                <a:latin typeface="Garamond"/>
                <a:cs typeface="Garamond"/>
              </a:rPr>
              <a:t>outer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surface of  plasma</a:t>
            </a:r>
            <a:r>
              <a:rPr sz="2400" spc="-10" dirty="0">
                <a:solidFill>
                  <a:srgbClr val="001F5F"/>
                </a:solidFill>
                <a:latin typeface="Garamond"/>
                <a:cs typeface="Garamond"/>
              </a:rPr>
              <a:t> membrane</a:t>
            </a:r>
            <a:endParaRPr sz="2400">
              <a:latin typeface="Garamond"/>
              <a:cs typeface="Garamond"/>
            </a:endParaRPr>
          </a:p>
          <a:p>
            <a:pPr marL="241300" marR="772795" indent="-228600">
              <a:lnSpc>
                <a:spcPts val="2300"/>
              </a:lnSpc>
              <a:spcBef>
                <a:spcPts val="980"/>
              </a:spcBef>
              <a:buFont typeface="Wingdings"/>
              <a:buChar char=""/>
              <a:tabLst>
                <a:tab pos="241300" algn="l"/>
              </a:tabLst>
            </a:pPr>
            <a:r>
              <a:rPr sz="2400" spc="-10" dirty="0">
                <a:solidFill>
                  <a:srgbClr val="001F5F"/>
                </a:solidFill>
                <a:latin typeface="Garamond"/>
                <a:cs typeface="Garamond"/>
              </a:rPr>
              <a:t>Attached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to lipids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and proteins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–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project  </a:t>
            </a:r>
            <a:r>
              <a:rPr sz="2400" spc="-10" dirty="0">
                <a:solidFill>
                  <a:srgbClr val="001F5F"/>
                </a:solidFill>
                <a:latin typeface="Garamond"/>
                <a:cs typeface="Garamond"/>
              </a:rPr>
              <a:t>outwards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into </a:t>
            </a:r>
            <a:r>
              <a:rPr sz="2400" spc="-10" dirty="0">
                <a:solidFill>
                  <a:srgbClr val="001F5F"/>
                </a:solidFill>
                <a:latin typeface="Garamond"/>
                <a:cs typeface="Garamond"/>
              </a:rPr>
              <a:t>the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environment</a:t>
            </a:r>
            <a:endParaRPr sz="2400">
              <a:latin typeface="Garamond"/>
              <a:cs typeface="Garamond"/>
            </a:endParaRPr>
          </a:p>
          <a:p>
            <a:pPr marL="241300" marR="121285" indent="-228600">
              <a:lnSpc>
                <a:spcPts val="2300"/>
              </a:lnSpc>
              <a:spcBef>
                <a:spcPts val="1005"/>
              </a:spcBef>
              <a:buFont typeface="Wingdings"/>
              <a:buChar char=""/>
              <a:tabLst>
                <a:tab pos="241300" algn="l"/>
              </a:tabLst>
            </a:pP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Glycolipid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&amp;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Glycoprotein (glycosylated): one  or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more </a:t>
            </a:r>
            <a:r>
              <a:rPr sz="2400" spc="-15" dirty="0">
                <a:solidFill>
                  <a:srgbClr val="001F5F"/>
                </a:solidFill>
                <a:latin typeface="Garamond"/>
                <a:cs typeface="Garamond"/>
              </a:rPr>
              <a:t>covalently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bonded </a:t>
            </a:r>
            <a:r>
              <a:rPr sz="2400" spc="-10" dirty="0">
                <a:solidFill>
                  <a:srgbClr val="001F5F"/>
                </a:solidFill>
                <a:latin typeface="Garamond"/>
                <a:cs typeface="Garamond"/>
              </a:rPr>
              <a:t>carbohydrates: 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Cell-cell recognition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&amp;</a:t>
            </a:r>
            <a:r>
              <a:rPr sz="2400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signalling</a:t>
            </a:r>
            <a:endParaRPr sz="2400">
              <a:latin typeface="Garamond"/>
              <a:cs typeface="Garamond"/>
            </a:endParaRPr>
          </a:p>
          <a:p>
            <a:pPr marL="241300" marR="174625" indent="-228600">
              <a:lnSpc>
                <a:spcPct val="80000"/>
              </a:lnSpc>
              <a:spcBef>
                <a:spcPts val="1035"/>
              </a:spcBef>
              <a:buFont typeface="Wingdings"/>
              <a:buChar char=""/>
              <a:tabLst>
                <a:tab pos="241300" algn="l"/>
              </a:tabLst>
            </a:pP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Egs: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Blood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type </a:t>
            </a:r>
            <a:r>
              <a:rPr sz="2400" spc="5" dirty="0">
                <a:solidFill>
                  <a:srgbClr val="001F5F"/>
                </a:solidFill>
                <a:latin typeface="Garamond"/>
                <a:cs typeface="Garamond"/>
              </a:rPr>
              <a:t>determined </a:t>
            </a:r>
            <a:r>
              <a:rPr sz="2400" spc="-20" dirty="0">
                <a:solidFill>
                  <a:srgbClr val="001F5F"/>
                </a:solidFill>
                <a:latin typeface="Garamond"/>
                <a:cs typeface="Garamond"/>
              </a:rPr>
              <a:t>by 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oligosaccharides present on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the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outside; </a:t>
            </a:r>
            <a:r>
              <a:rPr sz="2400" spc="-15" dirty="0">
                <a:solidFill>
                  <a:srgbClr val="001F5F"/>
                </a:solidFill>
                <a:latin typeface="Garamond"/>
                <a:cs typeface="Garamond"/>
              </a:rPr>
              <a:t>Each 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type of cell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in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human body </a:t>
            </a:r>
            <a:r>
              <a:rPr sz="2400" spc="-10" dirty="0">
                <a:solidFill>
                  <a:srgbClr val="001F5F"/>
                </a:solidFill>
                <a:latin typeface="Garamond"/>
                <a:cs typeface="Garamond"/>
              </a:rPr>
              <a:t>display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different  set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of glycoproteins on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its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surface; Species  specific recognition of </a:t>
            </a:r>
            <a:r>
              <a:rPr sz="2400" spc="15" dirty="0">
                <a:solidFill>
                  <a:srgbClr val="001F5F"/>
                </a:solidFill>
                <a:latin typeface="Garamond"/>
                <a:cs typeface="Garamond"/>
              </a:rPr>
              <a:t>sperm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and </a:t>
            </a:r>
            <a:r>
              <a:rPr sz="2400" spc="25" dirty="0">
                <a:solidFill>
                  <a:srgbClr val="001F5F"/>
                </a:solidFill>
                <a:latin typeface="Garamond"/>
                <a:cs typeface="Garamond"/>
              </a:rPr>
              <a:t>egg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cells-  </a:t>
            </a:r>
            <a:r>
              <a:rPr sz="2400" spc="-20" dirty="0">
                <a:solidFill>
                  <a:srgbClr val="001F5F"/>
                </a:solidFill>
                <a:latin typeface="Garamond"/>
                <a:cs typeface="Garamond"/>
              </a:rPr>
              <a:t>Paul </a:t>
            </a:r>
            <a:r>
              <a:rPr sz="2400" spc="-15" dirty="0">
                <a:solidFill>
                  <a:srgbClr val="001F5F"/>
                </a:solidFill>
                <a:latin typeface="Garamond"/>
                <a:cs typeface="Garamond"/>
              </a:rPr>
              <a:t>Wassarman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and colleagues </a:t>
            </a:r>
            <a:r>
              <a:rPr sz="2400" spc="-15" dirty="0">
                <a:solidFill>
                  <a:srgbClr val="001F5F"/>
                </a:solidFill>
                <a:latin typeface="Garamond"/>
                <a:cs typeface="Garamond"/>
              </a:rPr>
              <a:t>competitive 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inhibition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Garamond"/>
                <a:cs typeface="Garamond"/>
              </a:rPr>
              <a:t>assays</a:t>
            </a:r>
            <a:endParaRPr sz="2400">
              <a:latin typeface="Garamond"/>
              <a:cs typeface="Garamon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55435" y="1136902"/>
            <a:ext cx="6036563" cy="57104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2" y="6927"/>
            <a:ext cx="10943707" cy="6851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23765" y="238455"/>
            <a:ext cx="37458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3. </a:t>
            </a:r>
            <a:r>
              <a:rPr spc="20" dirty="0"/>
              <a:t>Energy</a:t>
            </a:r>
            <a:r>
              <a:rPr spc="-55" dirty="0"/>
              <a:t> </a:t>
            </a:r>
            <a:r>
              <a:rPr dirty="0"/>
              <a:t>Source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888005"/>
            <a:ext cx="10548620" cy="181483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55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Carbohydrates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store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and provide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chemical </a:t>
            </a:r>
            <a:r>
              <a:rPr sz="2800" spc="15" dirty="0">
                <a:solidFill>
                  <a:srgbClr val="001F5F"/>
                </a:solidFill>
                <a:latin typeface="Garamond"/>
                <a:cs typeface="Garamond"/>
              </a:rPr>
              <a:t>energy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in</a:t>
            </a:r>
            <a:r>
              <a:rPr sz="2800" spc="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cells</a:t>
            </a:r>
            <a:endParaRPr sz="2800">
              <a:latin typeface="Garamond"/>
              <a:cs typeface="Garamond"/>
            </a:endParaRPr>
          </a:p>
          <a:p>
            <a:pPr marL="241300" marR="5080" indent="-228600">
              <a:lnSpc>
                <a:spcPct val="90000"/>
              </a:lnSpc>
              <a:spcBef>
                <a:spcPts val="994"/>
              </a:spcBef>
              <a:buFont typeface="Wingdings"/>
              <a:buChar char=""/>
              <a:tabLst>
                <a:tab pos="241935" algn="l"/>
                <a:tab pos="352742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Store sunlight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as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chemical 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energy: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plants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harvest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the </a:t>
            </a:r>
            <a:r>
              <a:rPr sz="2800" spc="15" dirty="0">
                <a:solidFill>
                  <a:srgbClr val="001F5F"/>
                </a:solidFill>
                <a:latin typeface="Garamond"/>
                <a:cs typeface="Garamond"/>
              </a:rPr>
              <a:t>energy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in sunlight and  store it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in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the</a:t>
            </a:r>
            <a:r>
              <a:rPr sz="2800" spc="3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bonds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carbohydrates 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by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the process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known as 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photosynthesis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4807458"/>
            <a:ext cx="10474325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80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Because C-C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and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C-H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bonds </a:t>
            </a:r>
            <a:r>
              <a:rPr sz="2800" spc="-25" dirty="0">
                <a:solidFill>
                  <a:srgbClr val="001F5F"/>
                </a:solidFill>
                <a:latin typeface="Garamond"/>
                <a:cs typeface="Garamond"/>
              </a:rPr>
              <a:t>have much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higher potential </a:t>
            </a:r>
            <a:r>
              <a:rPr sz="2800" spc="15" dirty="0">
                <a:solidFill>
                  <a:srgbClr val="001F5F"/>
                </a:solidFill>
                <a:latin typeface="Garamond"/>
                <a:cs typeface="Garamond"/>
              </a:rPr>
              <a:t>energy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than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C-O  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bonds,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carbohydrates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store </a:t>
            </a:r>
            <a:r>
              <a:rPr sz="2800" spc="-25" dirty="0">
                <a:solidFill>
                  <a:srgbClr val="001F5F"/>
                </a:solidFill>
                <a:latin typeface="Garamond"/>
                <a:cs typeface="Garamond"/>
              </a:rPr>
              <a:t>much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more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chemical </a:t>
            </a:r>
            <a:r>
              <a:rPr sz="2800" spc="15" dirty="0">
                <a:solidFill>
                  <a:srgbClr val="001F5F"/>
                </a:solidFill>
                <a:latin typeface="Garamond"/>
                <a:cs typeface="Garamond"/>
              </a:rPr>
              <a:t>energy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than</a:t>
            </a:r>
            <a:r>
              <a:rPr sz="2800" spc="3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CO</a:t>
            </a:r>
            <a:r>
              <a:rPr sz="2775" baseline="-21021" dirty="0">
                <a:solidFill>
                  <a:srgbClr val="001F5F"/>
                </a:solidFill>
                <a:latin typeface="Garamond"/>
                <a:cs typeface="Garamond"/>
              </a:rPr>
              <a:t>2</a:t>
            </a:r>
            <a:endParaRPr sz="2775" baseline="-21021">
              <a:latin typeface="Garamond"/>
              <a:cs typeface="Garamon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08175" y="2864530"/>
            <a:ext cx="9820275" cy="15114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702" y="153365"/>
            <a:ext cx="5888355" cy="127063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 marR="5080">
              <a:lnSpc>
                <a:spcPts val="4650"/>
              </a:lnSpc>
              <a:spcBef>
                <a:spcPts val="675"/>
              </a:spcBef>
              <a:tabLst>
                <a:tab pos="2922905" algn="l"/>
              </a:tabLst>
            </a:pPr>
            <a:r>
              <a:rPr sz="4300" spc="-30" dirty="0"/>
              <a:t>Potential </a:t>
            </a:r>
            <a:r>
              <a:rPr sz="4300" spc="20" dirty="0"/>
              <a:t>energy </a:t>
            </a:r>
            <a:r>
              <a:rPr sz="4300" spc="-5" dirty="0"/>
              <a:t>is stored in  the</a:t>
            </a:r>
            <a:r>
              <a:rPr sz="4300" spc="5" dirty="0"/>
              <a:t> </a:t>
            </a:r>
            <a:r>
              <a:rPr sz="4300" spc="-5" dirty="0"/>
              <a:t>bonds</a:t>
            </a:r>
            <a:r>
              <a:rPr sz="4300" spc="5" dirty="0"/>
              <a:t> </a:t>
            </a:r>
            <a:r>
              <a:rPr sz="4300" dirty="0"/>
              <a:t>of	</a:t>
            </a:r>
            <a:r>
              <a:rPr sz="4300" spc="-5" dirty="0"/>
              <a:t>the</a:t>
            </a:r>
            <a:r>
              <a:rPr sz="4300" spc="-55" dirty="0"/>
              <a:t> </a:t>
            </a:r>
            <a:r>
              <a:rPr sz="4300" spc="-5" dirty="0"/>
              <a:t>molecules</a:t>
            </a:r>
            <a:endParaRPr sz="4300"/>
          </a:p>
        </p:txBody>
      </p:sp>
      <p:sp>
        <p:nvSpPr>
          <p:cNvPr id="3" name="object 3"/>
          <p:cNvSpPr txBox="1"/>
          <p:nvPr/>
        </p:nvSpPr>
        <p:spPr>
          <a:xfrm>
            <a:off x="215900" y="1563065"/>
            <a:ext cx="5746115" cy="4925695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241300" marR="163195" indent="-228600">
              <a:lnSpc>
                <a:spcPct val="80000"/>
              </a:lnSpc>
              <a:spcBef>
                <a:spcPts val="730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b="1" spc="-5" dirty="0">
                <a:solidFill>
                  <a:srgbClr val="001F5F"/>
                </a:solidFill>
                <a:latin typeface="Garamond"/>
                <a:cs typeface="Garamond"/>
              </a:rPr>
              <a:t>C-C </a:t>
            </a:r>
            <a:r>
              <a:rPr sz="2600" b="1" dirty="0">
                <a:solidFill>
                  <a:srgbClr val="001F5F"/>
                </a:solidFill>
                <a:latin typeface="Garamond"/>
                <a:cs typeface="Garamond"/>
              </a:rPr>
              <a:t>and </a:t>
            </a:r>
            <a:r>
              <a:rPr sz="2600" b="1" spc="-5" dirty="0">
                <a:solidFill>
                  <a:srgbClr val="001F5F"/>
                </a:solidFill>
                <a:latin typeface="Garamond"/>
                <a:cs typeface="Garamond"/>
              </a:rPr>
              <a:t>C-H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bonds </a:t>
            </a:r>
            <a:r>
              <a:rPr sz="2600" spc="-25" dirty="0">
                <a:solidFill>
                  <a:srgbClr val="001F5F"/>
                </a:solidFill>
                <a:latin typeface="Garamond"/>
                <a:cs typeface="Garamond"/>
              </a:rPr>
              <a:t>have </a:t>
            </a:r>
            <a:r>
              <a:rPr sz="2600" b="1" spc="-5" dirty="0">
                <a:solidFill>
                  <a:srgbClr val="001F5F"/>
                </a:solidFill>
                <a:latin typeface="Garamond"/>
                <a:cs typeface="Garamond"/>
              </a:rPr>
              <a:t>high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potential  </a:t>
            </a:r>
            <a:r>
              <a:rPr sz="2600" spc="15" dirty="0">
                <a:solidFill>
                  <a:srgbClr val="001F5F"/>
                </a:solidFill>
                <a:latin typeface="Garamond"/>
                <a:cs typeface="Garamond"/>
              </a:rPr>
              <a:t>energy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because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the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atoms </a:t>
            </a:r>
            <a:r>
              <a:rPr sz="2600" spc="-20" dirty="0">
                <a:solidFill>
                  <a:srgbClr val="001F5F"/>
                </a:solidFill>
                <a:latin typeface="Garamond"/>
                <a:cs typeface="Garamond"/>
              </a:rPr>
              <a:t>have </a:t>
            </a:r>
            <a:r>
              <a:rPr sz="2600" spc="-10" dirty="0">
                <a:solidFill>
                  <a:srgbClr val="001F5F"/>
                </a:solidFill>
                <a:latin typeface="Garamond"/>
                <a:cs typeface="Garamond"/>
              </a:rPr>
              <a:t>low 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electronegativities and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share the electrons  </a:t>
            </a:r>
            <a:r>
              <a:rPr sz="2600" spc="-30" dirty="0">
                <a:solidFill>
                  <a:srgbClr val="001F5F"/>
                </a:solidFill>
                <a:latin typeface="Garamond"/>
                <a:cs typeface="Garamond"/>
              </a:rPr>
              <a:t>equally.</a:t>
            </a:r>
            <a:endParaRPr sz="2600">
              <a:latin typeface="Garamond"/>
              <a:cs typeface="Garamond"/>
            </a:endParaRPr>
          </a:p>
          <a:p>
            <a:pPr marL="241300" marR="5080" indent="-228600">
              <a:lnSpc>
                <a:spcPct val="80000"/>
              </a:lnSpc>
              <a:spcBef>
                <a:spcPts val="994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b="1" spc="-5" dirty="0">
                <a:solidFill>
                  <a:srgbClr val="001F5F"/>
                </a:solidFill>
                <a:latin typeface="Garamond"/>
                <a:cs typeface="Garamond"/>
              </a:rPr>
              <a:t>C-O </a:t>
            </a:r>
            <a:r>
              <a:rPr sz="2600" spc="-15" dirty="0">
                <a:solidFill>
                  <a:srgbClr val="001F5F"/>
                </a:solidFill>
                <a:latin typeface="Garamond"/>
                <a:cs typeface="Garamond"/>
              </a:rPr>
              <a:t>bonds,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in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contrast, </a:t>
            </a:r>
            <a:r>
              <a:rPr sz="2600" spc="-25" dirty="0">
                <a:solidFill>
                  <a:srgbClr val="001F5F"/>
                </a:solidFill>
                <a:latin typeface="Garamond"/>
                <a:cs typeface="Garamond"/>
              </a:rPr>
              <a:t>have </a:t>
            </a:r>
            <a:r>
              <a:rPr sz="2600" b="1" spc="-15" dirty="0">
                <a:solidFill>
                  <a:srgbClr val="001F5F"/>
                </a:solidFill>
                <a:latin typeface="Garamond"/>
                <a:cs typeface="Garamond"/>
              </a:rPr>
              <a:t>low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potential  </a:t>
            </a:r>
            <a:r>
              <a:rPr sz="2600" spc="10" dirty="0">
                <a:solidFill>
                  <a:srgbClr val="001F5F"/>
                </a:solidFill>
                <a:latin typeface="Garamond"/>
                <a:cs typeface="Garamond"/>
              </a:rPr>
              <a:t>energy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because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the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highly </a:t>
            </a:r>
            <a:r>
              <a:rPr sz="2600" spc="-10" dirty="0">
                <a:solidFill>
                  <a:srgbClr val="001F5F"/>
                </a:solidFill>
                <a:latin typeface="Garamond"/>
                <a:cs typeface="Garamond"/>
              </a:rPr>
              <a:t>electronegative 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oxygen atom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holds the electrons so </a:t>
            </a:r>
            <a:r>
              <a:rPr sz="2600" spc="-30" dirty="0">
                <a:solidFill>
                  <a:srgbClr val="001F5F"/>
                </a:solidFill>
                <a:latin typeface="Garamond"/>
                <a:cs typeface="Garamond"/>
              </a:rPr>
              <a:t>tightly, 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resulting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in a 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stronger</a:t>
            </a:r>
            <a:r>
              <a:rPr sz="2600" spc="-3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bond.</a:t>
            </a:r>
            <a:endParaRPr sz="2600">
              <a:latin typeface="Garamond"/>
              <a:cs typeface="Garamond"/>
            </a:endParaRPr>
          </a:p>
          <a:p>
            <a:pPr marL="241300" marR="631190" indent="-228600">
              <a:lnSpc>
                <a:spcPct val="80000"/>
              </a:lnSpc>
              <a:spcBef>
                <a:spcPts val="1010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b="1" spc="-5" dirty="0">
                <a:solidFill>
                  <a:srgbClr val="001F5F"/>
                </a:solidFill>
                <a:latin typeface="Garamond"/>
                <a:cs typeface="Garamond"/>
              </a:rPr>
              <a:t>Potential </a:t>
            </a:r>
            <a:r>
              <a:rPr sz="2600" b="1" spc="15" dirty="0">
                <a:solidFill>
                  <a:srgbClr val="001F5F"/>
                </a:solidFill>
                <a:latin typeface="Garamond"/>
                <a:cs typeface="Garamond"/>
              </a:rPr>
              <a:t>energy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in bonds is</a:t>
            </a:r>
            <a:r>
              <a:rPr sz="2600" spc="-8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released 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when they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are</a:t>
            </a:r>
            <a:r>
              <a:rPr sz="2600" spc="-2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spc="-10" dirty="0">
                <a:solidFill>
                  <a:srgbClr val="001F5F"/>
                </a:solidFill>
                <a:latin typeface="Garamond"/>
                <a:cs typeface="Garamond"/>
              </a:rPr>
              <a:t>broken</a:t>
            </a:r>
            <a:endParaRPr sz="2600">
              <a:latin typeface="Garamond"/>
              <a:cs typeface="Garamond"/>
            </a:endParaRPr>
          </a:p>
          <a:p>
            <a:pPr marL="241300" marR="267970" indent="-228600">
              <a:lnSpc>
                <a:spcPct val="80000"/>
              </a:lnSpc>
              <a:spcBef>
                <a:spcPts val="994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Both </a:t>
            </a:r>
            <a:r>
              <a:rPr sz="2600" spc="-10" dirty="0">
                <a:solidFill>
                  <a:srgbClr val="001F5F"/>
                </a:solidFill>
                <a:latin typeface="Garamond"/>
                <a:cs typeface="Garamond"/>
              </a:rPr>
              <a:t>carbohydrates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and fats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are used as  fuel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in </a:t>
            </a:r>
            <a:r>
              <a:rPr sz="2600" spc="-20" dirty="0">
                <a:solidFill>
                  <a:srgbClr val="001F5F"/>
                </a:solidFill>
                <a:latin typeface="Garamond"/>
                <a:cs typeface="Garamond"/>
              </a:rPr>
              <a:t>cells,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but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fats store </a:t>
            </a:r>
            <a:r>
              <a:rPr sz="2600" b="1" dirty="0">
                <a:solidFill>
                  <a:srgbClr val="001F5F"/>
                </a:solidFill>
                <a:latin typeface="Garamond"/>
                <a:cs typeface="Garamond"/>
              </a:rPr>
              <a:t>twice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as </a:t>
            </a:r>
            <a:r>
              <a:rPr sz="2600" spc="-20" dirty="0">
                <a:solidFill>
                  <a:srgbClr val="001F5F"/>
                </a:solidFill>
                <a:latin typeface="Garamond"/>
                <a:cs typeface="Garamond"/>
              </a:rPr>
              <a:t>much  </a:t>
            </a:r>
            <a:r>
              <a:rPr sz="2600" spc="15" dirty="0">
                <a:solidFill>
                  <a:srgbClr val="001F5F"/>
                </a:solidFill>
                <a:latin typeface="Garamond"/>
                <a:cs typeface="Garamond"/>
              </a:rPr>
              <a:t>energy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per </a:t>
            </a:r>
            <a:r>
              <a:rPr sz="2600" spc="10" dirty="0">
                <a:solidFill>
                  <a:srgbClr val="001F5F"/>
                </a:solidFill>
                <a:latin typeface="Garamond"/>
                <a:cs typeface="Garamond"/>
              </a:rPr>
              <a:t>gram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compared with  </a:t>
            </a:r>
            <a:r>
              <a:rPr sz="2600" spc="-15" dirty="0">
                <a:solidFill>
                  <a:srgbClr val="001F5F"/>
                </a:solidFill>
                <a:latin typeface="Garamond"/>
                <a:cs typeface="Garamond"/>
              </a:rPr>
              <a:t>carbohydrates.</a:t>
            </a:r>
            <a:endParaRPr sz="2600">
              <a:latin typeface="Garamond"/>
              <a:cs typeface="Garamon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24371" y="0"/>
            <a:ext cx="5309616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4037329" marR="5080" indent="-4025265">
              <a:lnSpc>
                <a:spcPts val="4760"/>
              </a:lnSpc>
              <a:spcBef>
                <a:spcPts val="695"/>
              </a:spcBef>
            </a:pPr>
            <a:r>
              <a:rPr spc="-5" dirty="0"/>
              <a:t>Enzymes </a:t>
            </a:r>
            <a:r>
              <a:rPr spc="-15" dirty="0"/>
              <a:t>hydrolyse </a:t>
            </a:r>
            <a:r>
              <a:rPr spc="-10" dirty="0"/>
              <a:t>polysaccharide </a:t>
            </a:r>
            <a:r>
              <a:rPr dirty="0"/>
              <a:t>to </a:t>
            </a:r>
            <a:r>
              <a:rPr spc="-5" dirty="0"/>
              <a:t>release  </a:t>
            </a:r>
            <a:r>
              <a:rPr dirty="0"/>
              <a:t>glucose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29816"/>
            <a:ext cx="10295890" cy="326453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28955" indent="-228600">
              <a:lnSpc>
                <a:spcPts val="3020"/>
              </a:lnSpc>
              <a:spcBef>
                <a:spcPts val="480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Starch and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Glycogen: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effective 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energy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storage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molecules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(α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glycosidic  bonds)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ts val="3195"/>
              </a:lnSpc>
              <a:spcBef>
                <a:spcPts val="620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α glycosidic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linkages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readily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hydrolysed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compared to β glycosidic</a:t>
            </a:r>
            <a:r>
              <a:rPr sz="2800" spc="3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linkages</a:t>
            </a:r>
            <a:endParaRPr sz="2800">
              <a:latin typeface="Garamond"/>
              <a:cs typeface="Garamond"/>
            </a:endParaRPr>
          </a:p>
          <a:p>
            <a:pPr marL="241300">
              <a:lnSpc>
                <a:spcPts val="3195"/>
              </a:lnSpc>
            </a:pPr>
            <a:r>
              <a:rPr sz="2800" spc="-30" dirty="0">
                <a:solidFill>
                  <a:srgbClr val="001F5F"/>
                </a:solidFill>
                <a:latin typeface="Garamond"/>
                <a:cs typeface="Garamond"/>
              </a:rPr>
              <a:t>(resist’s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enzymatic</a:t>
            </a:r>
            <a:r>
              <a:rPr sz="2800" spc="2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hydrolysis)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b="1" spc="5" dirty="0">
                <a:solidFill>
                  <a:srgbClr val="001F5F"/>
                </a:solidFill>
                <a:latin typeface="Garamond"/>
                <a:cs typeface="Garamond"/>
              </a:rPr>
              <a:t>Phosphorylase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: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α glycosidic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linkages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in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glycogen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b="1" spc="-10" dirty="0">
                <a:solidFill>
                  <a:srgbClr val="001F5F"/>
                </a:solidFill>
                <a:latin typeface="Garamond"/>
                <a:cs typeface="Garamond"/>
              </a:rPr>
              <a:t>Amylase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(Salivary glands &amp;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pancreas):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α glycosidic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linkages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in</a:t>
            </a:r>
            <a:r>
              <a:rPr sz="2800" spc="2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starch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65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Glucose released is processed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further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to produce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chemical</a:t>
            </a:r>
            <a:r>
              <a:rPr sz="2800" spc="15" dirty="0">
                <a:solidFill>
                  <a:srgbClr val="001F5F"/>
                </a:solidFill>
                <a:latin typeface="Garamond"/>
                <a:cs typeface="Garamond"/>
              </a:rPr>
              <a:t> energy</a:t>
            </a:r>
            <a:endParaRPr sz="28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3580"/>
            <a:ext cx="100387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25" dirty="0"/>
              <a:t>Energy </a:t>
            </a:r>
            <a:r>
              <a:rPr dirty="0"/>
              <a:t>stored in glucose is used </a:t>
            </a:r>
            <a:r>
              <a:rPr spc="-10" dirty="0"/>
              <a:t>to </a:t>
            </a:r>
            <a:r>
              <a:rPr spc="-15" dirty="0"/>
              <a:t>make</a:t>
            </a:r>
            <a:r>
              <a:rPr spc="-25" dirty="0"/>
              <a:t> </a:t>
            </a:r>
            <a:r>
              <a:rPr spc="-45" dirty="0"/>
              <a:t>ATP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03907"/>
            <a:ext cx="10124440" cy="422846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41300" marR="447040" indent="-228600">
              <a:lnSpc>
                <a:spcPts val="2500"/>
              </a:lnSpc>
              <a:spcBef>
                <a:spcPts val="705"/>
              </a:spcBef>
              <a:buFont typeface="Wingdings"/>
              <a:buChar char=""/>
              <a:tabLst>
                <a:tab pos="241935" algn="l"/>
              </a:tabLst>
            </a:pPr>
            <a:r>
              <a:rPr sz="2600" spc="10" dirty="0">
                <a:solidFill>
                  <a:srgbClr val="001F5F"/>
                </a:solidFill>
                <a:latin typeface="Garamond"/>
                <a:cs typeface="Garamond"/>
              </a:rPr>
              <a:t>Energy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captured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through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synthesis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of </a:t>
            </a:r>
            <a:r>
              <a:rPr sz="2600" spc="-30" dirty="0">
                <a:solidFill>
                  <a:srgbClr val="001F5F"/>
                </a:solidFill>
                <a:latin typeface="Garamond"/>
                <a:cs typeface="Garamond"/>
              </a:rPr>
              <a:t>ATP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during </a:t>
            </a:r>
            <a:r>
              <a:rPr sz="2600" b="1" spc="-5" dirty="0">
                <a:solidFill>
                  <a:srgbClr val="001F5F"/>
                </a:solidFill>
                <a:latin typeface="Garamond"/>
                <a:cs typeface="Garamond"/>
              </a:rPr>
              <a:t>glucose breakdown/  glycolysis</a:t>
            </a:r>
            <a:endParaRPr sz="2600">
              <a:latin typeface="Garamond"/>
              <a:cs typeface="Garamond"/>
            </a:endParaRPr>
          </a:p>
          <a:p>
            <a:pPr marL="241300" marR="211454" indent="-228600">
              <a:lnSpc>
                <a:spcPts val="2500"/>
              </a:lnSpc>
              <a:spcBef>
                <a:spcPts val="985"/>
              </a:spcBef>
              <a:buFont typeface="Wingdings"/>
              <a:buChar char=""/>
              <a:tabLst>
                <a:tab pos="241935" algn="l"/>
              </a:tabLst>
            </a:pPr>
            <a:r>
              <a:rPr sz="2600" spc="-25" dirty="0">
                <a:solidFill>
                  <a:srgbClr val="001F5F"/>
                </a:solidFill>
                <a:latin typeface="Garamond"/>
                <a:cs typeface="Garamond"/>
              </a:rPr>
              <a:t>ATP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is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synthesized </a:t>
            </a:r>
            <a:r>
              <a:rPr sz="2600" spc="25" dirty="0">
                <a:solidFill>
                  <a:srgbClr val="001F5F"/>
                </a:solidFill>
                <a:latin typeface="Garamond"/>
                <a:cs typeface="Garamond"/>
              </a:rPr>
              <a:t>form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a </a:t>
            </a:r>
            <a:r>
              <a:rPr sz="2600" b="1" spc="5" dirty="0">
                <a:solidFill>
                  <a:srgbClr val="001F5F"/>
                </a:solidFill>
                <a:latin typeface="Garamond"/>
                <a:cs typeface="Garamond"/>
              </a:rPr>
              <a:t>precursor </a:t>
            </a:r>
            <a:r>
              <a:rPr sz="2600" b="1" dirty="0">
                <a:solidFill>
                  <a:srgbClr val="001F5F"/>
                </a:solidFill>
                <a:latin typeface="Garamond"/>
                <a:cs typeface="Garamond"/>
              </a:rPr>
              <a:t>ADP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plus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a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free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inorganic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phosphate  (Pi)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molecule</a:t>
            </a:r>
            <a:endParaRPr sz="2600">
              <a:latin typeface="Garamond"/>
              <a:cs typeface="Garamond"/>
            </a:endParaRPr>
          </a:p>
          <a:p>
            <a:pPr>
              <a:lnSpc>
                <a:spcPct val="100000"/>
              </a:lnSpc>
              <a:buClr>
                <a:srgbClr val="001F5F"/>
              </a:buClr>
              <a:buFont typeface="Wingdings"/>
              <a:buChar char=""/>
            </a:pPr>
            <a:endParaRPr sz="2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01F5F"/>
              </a:buClr>
              <a:buFont typeface="Wingdings"/>
              <a:buChar char=""/>
            </a:pPr>
            <a:endParaRPr sz="4050">
              <a:latin typeface="Times New Roman"/>
              <a:cs typeface="Times New Roman"/>
            </a:endParaRPr>
          </a:p>
          <a:p>
            <a:pPr marL="241300" marR="5080" indent="-228600">
              <a:lnSpc>
                <a:spcPct val="80000"/>
              </a:lnSpc>
              <a:buFont typeface="Wingdings"/>
              <a:buChar char=""/>
              <a:tabLst>
                <a:tab pos="241935" algn="l"/>
                <a:tab pos="5234940" algn="l"/>
              </a:tabLst>
            </a:pPr>
            <a:r>
              <a:rPr sz="2600" spc="10" dirty="0">
                <a:solidFill>
                  <a:srgbClr val="001F5F"/>
                </a:solidFill>
                <a:latin typeface="Garamond"/>
                <a:cs typeface="Garamond"/>
              </a:rPr>
              <a:t>Energy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stored in </a:t>
            </a:r>
            <a:r>
              <a:rPr sz="2600" b="1" dirty="0">
                <a:solidFill>
                  <a:srgbClr val="001F5F"/>
                </a:solidFill>
                <a:latin typeface="Garamond"/>
                <a:cs typeface="Garamond"/>
              </a:rPr>
              <a:t>C-H, </a:t>
            </a:r>
            <a:r>
              <a:rPr sz="2600" b="1" spc="-5" dirty="0">
                <a:solidFill>
                  <a:srgbClr val="001F5F"/>
                </a:solidFill>
                <a:latin typeface="Garamond"/>
                <a:cs typeface="Garamond"/>
              </a:rPr>
              <a:t>C-C</a:t>
            </a:r>
            <a:r>
              <a:rPr sz="2600" b="1" spc="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b="1" spc="-5" dirty="0">
                <a:solidFill>
                  <a:srgbClr val="001F5F"/>
                </a:solidFill>
                <a:latin typeface="Garamond"/>
                <a:cs typeface="Garamond"/>
              </a:rPr>
              <a:t>bonds</a:t>
            </a:r>
            <a:r>
              <a:rPr sz="2600" b="1" spc="-2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b="1" dirty="0">
                <a:solidFill>
                  <a:srgbClr val="001F5F"/>
                </a:solidFill>
                <a:latin typeface="Garamond"/>
                <a:cs typeface="Garamond"/>
              </a:rPr>
              <a:t>of	</a:t>
            </a:r>
            <a:r>
              <a:rPr sz="2600" b="1" spc="-10" dirty="0">
                <a:solidFill>
                  <a:srgbClr val="001F5F"/>
                </a:solidFill>
                <a:latin typeface="Garamond"/>
                <a:cs typeface="Garamond"/>
              </a:rPr>
              <a:t>carbohydrates </a:t>
            </a:r>
            <a:r>
              <a:rPr sz="2600" b="1" spc="10" dirty="0">
                <a:solidFill>
                  <a:srgbClr val="001F5F"/>
                </a:solidFill>
                <a:latin typeface="Garamond"/>
                <a:cs typeface="Garamond"/>
              </a:rPr>
              <a:t>are </a:t>
            </a:r>
            <a:r>
              <a:rPr sz="2600" b="1" dirty="0">
                <a:solidFill>
                  <a:srgbClr val="001F5F"/>
                </a:solidFill>
                <a:latin typeface="Garamond"/>
                <a:cs typeface="Garamond"/>
              </a:rPr>
              <a:t>released as </a:t>
            </a:r>
            <a:r>
              <a:rPr sz="2600" b="1" spc="-5" dirty="0">
                <a:solidFill>
                  <a:srgbClr val="001F5F"/>
                </a:solidFill>
                <a:latin typeface="Garamond"/>
                <a:cs typeface="Garamond"/>
              </a:rPr>
              <a:t>C=O 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bonds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are </a:t>
            </a:r>
            <a:r>
              <a:rPr sz="2600" spc="10" dirty="0">
                <a:solidFill>
                  <a:srgbClr val="001F5F"/>
                </a:solidFill>
                <a:latin typeface="Garamond"/>
                <a:cs typeface="Garamond"/>
              </a:rPr>
              <a:t>formed.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This </a:t>
            </a:r>
            <a:r>
              <a:rPr sz="2600" spc="15" dirty="0">
                <a:solidFill>
                  <a:srgbClr val="001F5F"/>
                </a:solidFill>
                <a:latin typeface="Garamond"/>
                <a:cs typeface="Garamond"/>
              </a:rPr>
              <a:t>energy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is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then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transferred to </a:t>
            </a:r>
            <a:r>
              <a:rPr sz="2600" b="1" spc="-5" dirty="0">
                <a:solidFill>
                  <a:srgbClr val="001F5F"/>
                </a:solidFill>
                <a:latin typeface="Garamond"/>
                <a:cs typeface="Garamond"/>
              </a:rPr>
              <a:t>ATP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through a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new  bond</a:t>
            </a:r>
            <a:endParaRPr sz="2600">
              <a:latin typeface="Garamond"/>
              <a:cs typeface="Garamond"/>
            </a:endParaRPr>
          </a:p>
          <a:p>
            <a:pPr marL="241300" marR="951865" indent="-228600">
              <a:lnSpc>
                <a:spcPct val="80000"/>
              </a:lnSpc>
              <a:spcBef>
                <a:spcPts val="1005"/>
              </a:spcBef>
              <a:buFont typeface="Wingdings"/>
              <a:buChar char=""/>
              <a:tabLst>
                <a:tab pos="241935" algn="l"/>
              </a:tabLst>
            </a:pPr>
            <a:r>
              <a:rPr sz="2600" spc="10" dirty="0">
                <a:solidFill>
                  <a:srgbClr val="001F5F"/>
                </a:solidFill>
                <a:latin typeface="Garamond"/>
                <a:cs typeface="Garamond"/>
              </a:rPr>
              <a:t>Energy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in the </a:t>
            </a:r>
            <a:r>
              <a:rPr sz="2600" spc="20" dirty="0">
                <a:solidFill>
                  <a:srgbClr val="001F5F"/>
                </a:solidFill>
                <a:latin typeface="Garamond"/>
                <a:cs typeface="Garamond"/>
              </a:rPr>
              <a:t>form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of </a:t>
            </a:r>
            <a:r>
              <a:rPr sz="2600" b="1" spc="-5" dirty="0">
                <a:solidFill>
                  <a:srgbClr val="001F5F"/>
                </a:solidFill>
                <a:latin typeface="Garamond"/>
                <a:cs typeface="Garamond"/>
              </a:rPr>
              <a:t>ATP </a:t>
            </a:r>
            <a:r>
              <a:rPr sz="2600" b="1" spc="-20" dirty="0">
                <a:solidFill>
                  <a:srgbClr val="001F5F"/>
                </a:solidFill>
                <a:latin typeface="Garamond"/>
                <a:cs typeface="Garamond"/>
              </a:rPr>
              <a:t>drives </a:t>
            </a:r>
            <a:r>
              <a:rPr sz="2600" b="1" spc="5" dirty="0">
                <a:solidFill>
                  <a:srgbClr val="001F5F"/>
                </a:solidFill>
                <a:latin typeface="Garamond"/>
                <a:cs typeface="Garamond"/>
              </a:rPr>
              <a:t>reactions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that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are responsible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for  everything from </a:t>
            </a:r>
            <a:r>
              <a:rPr sz="2600" b="1" dirty="0">
                <a:solidFill>
                  <a:srgbClr val="001F5F"/>
                </a:solidFill>
                <a:latin typeface="Garamond"/>
                <a:cs typeface="Garamond"/>
              </a:rPr>
              <a:t>polymerization to muscle</a:t>
            </a:r>
            <a:r>
              <a:rPr sz="2600" b="1" spc="-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b="1" spc="-15" dirty="0">
                <a:solidFill>
                  <a:srgbClr val="001F5F"/>
                </a:solidFill>
                <a:latin typeface="Garamond"/>
                <a:cs typeface="Garamond"/>
              </a:rPr>
              <a:t>movement</a:t>
            </a:r>
            <a:endParaRPr sz="2600">
              <a:latin typeface="Garamond"/>
              <a:cs typeface="Garamon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37124" y="3608608"/>
            <a:ext cx="6115731" cy="2477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46459" y="1505711"/>
            <a:ext cx="3582740" cy="4692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78885" y="154939"/>
            <a:ext cx="594360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Life Processes</a:t>
            </a:r>
            <a:r>
              <a:rPr spc="-40" dirty="0"/>
              <a:t> </a:t>
            </a:r>
            <a:r>
              <a:rPr spc="10" dirty="0"/>
              <a:t>Information</a:t>
            </a:r>
          </a:p>
        </p:txBody>
      </p:sp>
      <p:sp>
        <p:nvSpPr>
          <p:cNvPr id="4" name="object 4"/>
          <p:cNvSpPr/>
          <p:nvPr/>
        </p:nvSpPr>
        <p:spPr>
          <a:xfrm>
            <a:off x="5771621" y="1416068"/>
            <a:ext cx="6277485" cy="51902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74040" y="1109217"/>
            <a:ext cx="406272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How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cells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do what they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do?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4040" y="6200629"/>
            <a:ext cx="5995670" cy="47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86635" algn="l"/>
              </a:tabLst>
            </a:pPr>
            <a:r>
              <a:rPr sz="2950" b="1" i="1" spc="-80" dirty="0">
                <a:solidFill>
                  <a:srgbClr val="C00000"/>
                </a:solidFill>
                <a:latin typeface="Garamond"/>
                <a:cs typeface="Garamond"/>
              </a:rPr>
              <a:t>Phenotype</a:t>
            </a:r>
            <a:r>
              <a:rPr sz="2950" b="1" i="1" spc="5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2950" b="1" i="1" spc="-105" dirty="0">
                <a:solidFill>
                  <a:srgbClr val="C00000"/>
                </a:solidFill>
                <a:latin typeface="Garamond"/>
                <a:cs typeface="Garamond"/>
              </a:rPr>
              <a:t>=</a:t>
            </a:r>
            <a:r>
              <a:rPr sz="2950" b="1" i="1" spc="-45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2950" b="1" i="1" spc="-50" dirty="0">
                <a:solidFill>
                  <a:srgbClr val="C00000"/>
                </a:solidFill>
                <a:latin typeface="Garamond"/>
                <a:cs typeface="Garamond"/>
              </a:rPr>
              <a:t>f	</a:t>
            </a:r>
            <a:r>
              <a:rPr sz="2950" b="1" i="1" spc="-80" dirty="0">
                <a:solidFill>
                  <a:srgbClr val="C00000"/>
                </a:solidFill>
                <a:latin typeface="Garamond"/>
                <a:cs typeface="Garamond"/>
              </a:rPr>
              <a:t>(Genotype,</a:t>
            </a:r>
            <a:r>
              <a:rPr sz="2950" b="1" i="1" spc="-50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2950" b="1" i="1" spc="-65" dirty="0">
                <a:solidFill>
                  <a:srgbClr val="C00000"/>
                </a:solidFill>
                <a:latin typeface="Garamond"/>
                <a:cs typeface="Garamond"/>
              </a:rPr>
              <a:t>Interactions)</a:t>
            </a:r>
            <a:endParaRPr sz="2950">
              <a:latin typeface="Garamond"/>
              <a:cs typeface="Garamon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29961" y="5294757"/>
            <a:ext cx="3074035" cy="956944"/>
          </a:xfrm>
          <a:custGeom>
            <a:avLst/>
            <a:gdLst/>
            <a:ahLst/>
            <a:cxnLst/>
            <a:rect l="l" t="t" r="r" b="b"/>
            <a:pathLst>
              <a:path w="3074034" h="956945">
                <a:moveTo>
                  <a:pt x="279411" y="457238"/>
                </a:moveTo>
                <a:lnTo>
                  <a:pt x="253491" y="457238"/>
                </a:lnTo>
                <a:lnTo>
                  <a:pt x="253873" y="479564"/>
                </a:lnTo>
                <a:lnTo>
                  <a:pt x="264540" y="517740"/>
                </a:lnTo>
                <a:lnTo>
                  <a:pt x="293750" y="553491"/>
                </a:lnTo>
                <a:lnTo>
                  <a:pt x="339343" y="587171"/>
                </a:lnTo>
                <a:lnTo>
                  <a:pt x="378078" y="608939"/>
                </a:lnTo>
                <a:lnTo>
                  <a:pt x="423545" y="630339"/>
                </a:lnTo>
                <a:lnTo>
                  <a:pt x="475361" y="651344"/>
                </a:lnTo>
                <a:lnTo>
                  <a:pt x="533400" y="671893"/>
                </a:lnTo>
                <a:lnTo>
                  <a:pt x="631571" y="701979"/>
                </a:lnTo>
                <a:lnTo>
                  <a:pt x="703961" y="721499"/>
                </a:lnTo>
                <a:lnTo>
                  <a:pt x="781938" y="740511"/>
                </a:lnTo>
                <a:lnTo>
                  <a:pt x="864870" y="759040"/>
                </a:lnTo>
                <a:lnTo>
                  <a:pt x="952626" y="776998"/>
                </a:lnTo>
                <a:lnTo>
                  <a:pt x="1044955" y="794372"/>
                </a:lnTo>
                <a:lnTo>
                  <a:pt x="1141729" y="811072"/>
                </a:lnTo>
                <a:lnTo>
                  <a:pt x="1242567" y="826998"/>
                </a:lnTo>
                <a:lnTo>
                  <a:pt x="1347342" y="842365"/>
                </a:lnTo>
                <a:lnTo>
                  <a:pt x="1455547" y="856856"/>
                </a:lnTo>
                <a:lnTo>
                  <a:pt x="1567180" y="870597"/>
                </a:lnTo>
                <a:lnTo>
                  <a:pt x="1656439" y="880541"/>
                </a:lnTo>
                <a:lnTo>
                  <a:pt x="1752892" y="890638"/>
                </a:lnTo>
                <a:lnTo>
                  <a:pt x="1799336" y="895388"/>
                </a:lnTo>
                <a:lnTo>
                  <a:pt x="2041779" y="916457"/>
                </a:lnTo>
                <a:lnTo>
                  <a:pt x="2166366" y="925423"/>
                </a:lnTo>
                <a:lnTo>
                  <a:pt x="2420366" y="940295"/>
                </a:lnTo>
                <a:lnTo>
                  <a:pt x="2549524" y="945921"/>
                </a:lnTo>
                <a:lnTo>
                  <a:pt x="2810383" y="953731"/>
                </a:lnTo>
                <a:lnTo>
                  <a:pt x="3073272" y="956398"/>
                </a:lnTo>
                <a:lnTo>
                  <a:pt x="3073527" y="930503"/>
                </a:lnTo>
                <a:lnTo>
                  <a:pt x="2810764" y="927836"/>
                </a:lnTo>
                <a:lnTo>
                  <a:pt x="2811017" y="927836"/>
                </a:lnTo>
                <a:lnTo>
                  <a:pt x="2550710" y="920038"/>
                </a:lnTo>
                <a:lnTo>
                  <a:pt x="2421509" y="914412"/>
                </a:lnTo>
                <a:lnTo>
                  <a:pt x="2294001" y="907567"/>
                </a:lnTo>
                <a:lnTo>
                  <a:pt x="2168217" y="899579"/>
                </a:lnTo>
                <a:lnTo>
                  <a:pt x="2043987" y="890638"/>
                </a:lnTo>
                <a:lnTo>
                  <a:pt x="1921790" y="880541"/>
                </a:lnTo>
                <a:lnTo>
                  <a:pt x="1801751" y="869594"/>
                </a:lnTo>
                <a:lnTo>
                  <a:pt x="1684541" y="857605"/>
                </a:lnTo>
                <a:lnTo>
                  <a:pt x="1570124" y="844854"/>
                </a:lnTo>
                <a:lnTo>
                  <a:pt x="1459055" y="831176"/>
                </a:lnTo>
                <a:lnTo>
                  <a:pt x="1350939" y="816698"/>
                </a:lnTo>
                <a:lnTo>
                  <a:pt x="1246551" y="801408"/>
                </a:lnTo>
                <a:lnTo>
                  <a:pt x="1146081" y="785520"/>
                </a:lnTo>
                <a:lnTo>
                  <a:pt x="1049748" y="768896"/>
                </a:lnTo>
                <a:lnTo>
                  <a:pt x="957452" y="751560"/>
                </a:lnTo>
                <a:lnTo>
                  <a:pt x="870076" y="733691"/>
                </a:lnTo>
                <a:lnTo>
                  <a:pt x="787653" y="715264"/>
                </a:lnTo>
                <a:lnTo>
                  <a:pt x="710623" y="696442"/>
                </a:lnTo>
                <a:lnTo>
                  <a:pt x="638885" y="677100"/>
                </a:lnTo>
                <a:lnTo>
                  <a:pt x="572603" y="657390"/>
                </a:lnTo>
                <a:lnTo>
                  <a:pt x="541527" y="647293"/>
                </a:lnTo>
                <a:lnTo>
                  <a:pt x="512190" y="637171"/>
                </a:lnTo>
                <a:lnTo>
                  <a:pt x="484377" y="627049"/>
                </a:lnTo>
                <a:lnTo>
                  <a:pt x="458342" y="616788"/>
                </a:lnTo>
                <a:lnTo>
                  <a:pt x="433704" y="606501"/>
                </a:lnTo>
                <a:lnTo>
                  <a:pt x="411364" y="596353"/>
                </a:lnTo>
                <a:lnTo>
                  <a:pt x="411225" y="596353"/>
                </a:lnTo>
                <a:lnTo>
                  <a:pt x="390175" y="585978"/>
                </a:lnTo>
                <a:lnTo>
                  <a:pt x="370332" y="575411"/>
                </a:lnTo>
                <a:lnTo>
                  <a:pt x="353219" y="565327"/>
                </a:lnTo>
                <a:lnTo>
                  <a:pt x="352678" y="565010"/>
                </a:lnTo>
                <a:lnTo>
                  <a:pt x="336930" y="554659"/>
                </a:lnTo>
                <a:lnTo>
                  <a:pt x="322961" y="544322"/>
                </a:lnTo>
                <a:lnTo>
                  <a:pt x="311906" y="534847"/>
                </a:lnTo>
                <a:lnTo>
                  <a:pt x="301823" y="524827"/>
                </a:lnTo>
                <a:lnTo>
                  <a:pt x="300989" y="523989"/>
                </a:lnTo>
                <a:lnTo>
                  <a:pt x="293932" y="515366"/>
                </a:lnTo>
                <a:lnTo>
                  <a:pt x="293750" y="515366"/>
                </a:lnTo>
                <a:lnTo>
                  <a:pt x="292862" y="514070"/>
                </a:lnTo>
                <a:lnTo>
                  <a:pt x="287855" y="506031"/>
                </a:lnTo>
                <a:lnTo>
                  <a:pt x="287654" y="506031"/>
                </a:lnTo>
                <a:lnTo>
                  <a:pt x="286892" y="504507"/>
                </a:lnTo>
                <a:lnTo>
                  <a:pt x="283507" y="497166"/>
                </a:lnTo>
                <a:lnTo>
                  <a:pt x="283337" y="497166"/>
                </a:lnTo>
                <a:lnTo>
                  <a:pt x="282575" y="495173"/>
                </a:lnTo>
                <a:lnTo>
                  <a:pt x="282782" y="495173"/>
                </a:lnTo>
                <a:lnTo>
                  <a:pt x="280910" y="488442"/>
                </a:lnTo>
                <a:lnTo>
                  <a:pt x="280288" y="486206"/>
                </a:lnTo>
                <a:lnTo>
                  <a:pt x="280561" y="486206"/>
                </a:lnTo>
                <a:lnTo>
                  <a:pt x="279760" y="478599"/>
                </a:lnTo>
                <a:lnTo>
                  <a:pt x="279763" y="477583"/>
                </a:lnTo>
                <a:lnTo>
                  <a:pt x="279411" y="457238"/>
                </a:lnTo>
                <a:close/>
              </a:path>
              <a:path w="3074034" h="956945">
                <a:moveTo>
                  <a:pt x="2550287" y="920026"/>
                </a:moveTo>
                <a:lnTo>
                  <a:pt x="2550541" y="920038"/>
                </a:lnTo>
                <a:lnTo>
                  <a:pt x="2550710" y="920038"/>
                </a:lnTo>
                <a:lnTo>
                  <a:pt x="2550287" y="920026"/>
                </a:lnTo>
                <a:close/>
              </a:path>
              <a:path w="3074034" h="956945">
                <a:moveTo>
                  <a:pt x="2168016" y="899566"/>
                </a:moveTo>
                <a:lnTo>
                  <a:pt x="2168217" y="899579"/>
                </a:lnTo>
                <a:lnTo>
                  <a:pt x="2168016" y="899566"/>
                </a:lnTo>
                <a:close/>
              </a:path>
              <a:path w="3074034" h="956945">
                <a:moveTo>
                  <a:pt x="2043811" y="890625"/>
                </a:moveTo>
                <a:lnTo>
                  <a:pt x="2043987" y="890638"/>
                </a:lnTo>
                <a:lnTo>
                  <a:pt x="2043811" y="890625"/>
                </a:lnTo>
                <a:close/>
              </a:path>
              <a:path w="3074034" h="956945">
                <a:moveTo>
                  <a:pt x="1921637" y="880529"/>
                </a:moveTo>
                <a:lnTo>
                  <a:pt x="1921790" y="880541"/>
                </a:lnTo>
                <a:lnTo>
                  <a:pt x="1921637" y="880529"/>
                </a:lnTo>
                <a:close/>
              </a:path>
              <a:path w="3074034" h="956945">
                <a:moveTo>
                  <a:pt x="1801775" y="869596"/>
                </a:moveTo>
                <a:close/>
              </a:path>
              <a:path w="3074034" h="956945">
                <a:moveTo>
                  <a:pt x="1801751" y="869594"/>
                </a:moveTo>
                <a:close/>
              </a:path>
              <a:path w="3074034" h="956945">
                <a:moveTo>
                  <a:pt x="1684541" y="857605"/>
                </a:moveTo>
                <a:close/>
              </a:path>
              <a:path w="3074034" h="956945">
                <a:moveTo>
                  <a:pt x="1570124" y="844854"/>
                </a:moveTo>
                <a:close/>
              </a:path>
              <a:path w="3074034" h="956945">
                <a:moveTo>
                  <a:pt x="1458849" y="831151"/>
                </a:moveTo>
                <a:lnTo>
                  <a:pt x="1459055" y="831176"/>
                </a:lnTo>
                <a:lnTo>
                  <a:pt x="1458849" y="831151"/>
                </a:lnTo>
                <a:close/>
              </a:path>
              <a:path w="3074034" h="956945">
                <a:moveTo>
                  <a:pt x="1350939" y="816698"/>
                </a:moveTo>
                <a:close/>
              </a:path>
              <a:path w="3074034" h="956945">
                <a:moveTo>
                  <a:pt x="1246377" y="801382"/>
                </a:moveTo>
                <a:lnTo>
                  <a:pt x="1246551" y="801408"/>
                </a:lnTo>
                <a:lnTo>
                  <a:pt x="1246377" y="801382"/>
                </a:lnTo>
                <a:close/>
              </a:path>
              <a:path w="3074034" h="956945">
                <a:moveTo>
                  <a:pt x="1145921" y="785495"/>
                </a:moveTo>
                <a:lnTo>
                  <a:pt x="1146081" y="785520"/>
                </a:lnTo>
                <a:lnTo>
                  <a:pt x="1145921" y="785495"/>
                </a:lnTo>
                <a:close/>
              </a:path>
              <a:path w="3074034" h="956945">
                <a:moveTo>
                  <a:pt x="1049527" y="768858"/>
                </a:moveTo>
                <a:lnTo>
                  <a:pt x="1049748" y="768896"/>
                </a:lnTo>
                <a:lnTo>
                  <a:pt x="1049527" y="768858"/>
                </a:lnTo>
                <a:close/>
              </a:path>
              <a:path w="3074034" h="956945">
                <a:moveTo>
                  <a:pt x="957520" y="751560"/>
                </a:moveTo>
                <a:lnTo>
                  <a:pt x="957707" y="751598"/>
                </a:lnTo>
                <a:lnTo>
                  <a:pt x="957520" y="751560"/>
                </a:lnTo>
                <a:close/>
              </a:path>
              <a:path w="3074034" h="956945">
                <a:moveTo>
                  <a:pt x="870103" y="733691"/>
                </a:moveTo>
                <a:lnTo>
                  <a:pt x="870330" y="733742"/>
                </a:lnTo>
                <a:lnTo>
                  <a:pt x="870103" y="733691"/>
                </a:lnTo>
                <a:close/>
              </a:path>
              <a:path w="3074034" h="956945">
                <a:moveTo>
                  <a:pt x="787699" y="715264"/>
                </a:moveTo>
                <a:lnTo>
                  <a:pt x="787908" y="715314"/>
                </a:lnTo>
                <a:lnTo>
                  <a:pt x="787699" y="715264"/>
                </a:lnTo>
                <a:close/>
              </a:path>
              <a:path w="3074034" h="956945">
                <a:moveTo>
                  <a:pt x="710311" y="696366"/>
                </a:moveTo>
                <a:lnTo>
                  <a:pt x="710564" y="696442"/>
                </a:lnTo>
                <a:lnTo>
                  <a:pt x="710311" y="696366"/>
                </a:lnTo>
                <a:close/>
              </a:path>
              <a:path w="3074034" h="956945">
                <a:moveTo>
                  <a:pt x="638555" y="677011"/>
                </a:moveTo>
                <a:lnTo>
                  <a:pt x="638810" y="677100"/>
                </a:lnTo>
                <a:lnTo>
                  <a:pt x="638555" y="677011"/>
                </a:lnTo>
                <a:close/>
              </a:path>
              <a:path w="3074034" h="956945">
                <a:moveTo>
                  <a:pt x="572262" y="657288"/>
                </a:moveTo>
                <a:lnTo>
                  <a:pt x="572515" y="657390"/>
                </a:lnTo>
                <a:lnTo>
                  <a:pt x="572262" y="657288"/>
                </a:lnTo>
                <a:close/>
              </a:path>
              <a:path w="3074034" h="956945">
                <a:moveTo>
                  <a:pt x="541597" y="647293"/>
                </a:moveTo>
                <a:lnTo>
                  <a:pt x="541782" y="647357"/>
                </a:lnTo>
                <a:lnTo>
                  <a:pt x="541597" y="647293"/>
                </a:lnTo>
                <a:close/>
              </a:path>
              <a:path w="3074034" h="956945">
                <a:moveTo>
                  <a:pt x="512235" y="637171"/>
                </a:moveTo>
                <a:lnTo>
                  <a:pt x="512445" y="637247"/>
                </a:lnTo>
                <a:lnTo>
                  <a:pt x="512235" y="637171"/>
                </a:lnTo>
                <a:close/>
              </a:path>
              <a:path w="3074034" h="956945">
                <a:moveTo>
                  <a:pt x="484468" y="627049"/>
                </a:moveTo>
                <a:lnTo>
                  <a:pt x="484759" y="627164"/>
                </a:lnTo>
                <a:lnTo>
                  <a:pt x="484468" y="627049"/>
                </a:lnTo>
                <a:close/>
              </a:path>
              <a:path w="3074034" h="956945">
                <a:moveTo>
                  <a:pt x="458522" y="616858"/>
                </a:moveTo>
                <a:close/>
              </a:path>
              <a:path w="3074034" h="956945">
                <a:moveTo>
                  <a:pt x="458353" y="616788"/>
                </a:moveTo>
                <a:lnTo>
                  <a:pt x="458522" y="616858"/>
                </a:lnTo>
                <a:lnTo>
                  <a:pt x="458353" y="616788"/>
                </a:lnTo>
                <a:close/>
              </a:path>
              <a:path w="3074034" h="956945">
                <a:moveTo>
                  <a:pt x="433749" y="606501"/>
                </a:moveTo>
                <a:lnTo>
                  <a:pt x="434086" y="606653"/>
                </a:lnTo>
                <a:lnTo>
                  <a:pt x="433749" y="606501"/>
                </a:lnTo>
                <a:close/>
              </a:path>
              <a:path w="3074034" h="956945">
                <a:moveTo>
                  <a:pt x="410972" y="596176"/>
                </a:moveTo>
                <a:lnTo>
                  <a:pt x="411225" y="596353"/>
                </a:lnTo>
                <a:lnTo>
                  <a:pt x="411364" y="596353"/>
                </a:lnTo>
                <a:lnTo>
                  <a:pt x="410972" y="596176"/>
                </a:lnTo>
                <a:close/>
              </a:path>
              <a:path w="3074034" h="956945">
                <a:moveTo>
                  <a:pt x="389763" y="585774"/>
                </a:moveTo>
                <a:lnTo>
                  <a:pt x="390143" y="585978"/>
                </a:lnTo>
                <a:lnTo>
                  <a:pt x="389763" y="585774"/>
                </a:lnTo>
                <a:close/>
              </a:path>
              <a:path w="3074034" h="956945">
                <a:moveTo>
                  <a:pt x="370385" y="575411"/>
                </a:moveTo>
                <a:lnTo>
                  <a:pt x="370839" y="575678"/>
                </a:lnTo>
                <a:lnTo>
                  <a:pt x="370385" y="575411"/>
                </a:lnTo>
                <a:close/>
              </a:path>
              <a:path w="3074034" h="956945">
                <a:moveTo>
                  <a:pt x="352909" y="565145"/>
                </a:moveTo>
                <a:lnTo>
                  <a:pt x="353187" y="565327"/>
                </a:lnTo>
                <a:lnTo>
                  <a:pt x="352909" y="565145"/>
                </a:lnTo>
                <a:close/>
              </a:path>
              <a:path w="3074034" h="956945">
                <a:moveTo>
                  <a:pt x="352703" y="565010"/>
                </a:moveTo>
                <a:lnTo>
                  <a:pt x="352909" y="565145"/>
                </a:lnTo>
                <a:lnTo>
                  <a:pt x="352703" y="565010"/>
                </a:lnTo>
                <a:close/>
              </a:path>
              <a:path w="3074034" h="956945">
                <a:moveTo>
                  <a:pt x="337536" y="555057"/>
                </a:moveTo>
                <a:close/>
              </a:path>
              <a:path w="3074034" h="956945">
                <a:moveTo>
                  <a:pt x="336996" y="554659"/>
                </a:moveTo>
                <a:lnTo>
                  <a:pt x="337536" y="555057"/>
                </a:lnTo>
                <a:lnTo>
                  <a:pt x="336996" y="554659"/>
                </a:lnTo>
                <a:close/>
              </a:path>
              <a:path w="3074034" h="956945">
                <a:moveTo>
                  <a:pt x="323079" y="544322"/>
                </a:moveTo>
                <a:lnTo>
                  <a:pt x="323723" y="544868"/>
                </a:lnTo>
                <a:lnTo>
                  <a:pt x="323079" y="544322"/>
                </a:lnTo>
                <a:close/>
              </a:path>
              <a:path w="3074034" h="956945">
                <a:moveTo>
                  <a:pt x="311131" y="534190"/>
                </a:moveTo>
                <a:lnTo>
                  <a:pt x="311785" y="534847"/>
                </a:lnTo>
                <a:lnTo>
                  <a:pt x="311131" y="534190"/>
                </a:lnTo>
                <a:close/>
              </a:path>
              <a:path w="3074034" h="956945">
                <a:moveTo>
                  <a:pt x="311040" y="534098"/>
                </a:moveTo>
                <a:close/>
              </a:path>
              <a:path w="3074034" h="956945">
                <a:moveTo>
                  <a:pt x="300989" y="523989"/>
                </a:moveTo>
                <a:lnTo>
                  <a:pt x="301751" y="524827"/>
                </a:lnTo>
                <a:lnTo>
                  <a:pt x="301400" y="524402"/>
                </a:lnTo>
                <a:lnTo>
                  <a:pt x="300989" y="523989"/>
                </a:lnTo>
                <a:close/>
              </a:path>
              <a:path w="3074034" h="956945">
                <a:moveTo>
                  <a:pt x="301400" y="524402"/>
                </a:moveTo>
                <a:lnTo>
                  <a:pt x="301751" y="524827"/>
                </a:lnTo>
                <a:lnTo>
                  <a:pt x="301400" y="524402"/>
                </a:lnTo>
                <a:close/>
              </a:path>
              <a:path w="3074034" h="956945">
                <a:moveTo>
                  <a:pt x="301059" y="523989"/>
                </a:moveTo>
                <a:lnTo>
                  <a:pt x="301400" y="524402"/>
                </a:lnTo>
                <a:lnTo>
                  <a:pt x="301059" y="523989"/>
                </a:lnTo>
                <a:close/>
              </a:path>
              <a:path w="3074034" h="956945">
                <a:moveTo>
                  <a:pt x="292862" y="514070"/>
                </a:moveTo>
                <a:lnTo>
                  <a:pt x="293750" y="515366"/>
                </a:lnTo>
                <a:lnTo>
                  <a:pt x="293162" y="514434"/>
                </a:lnTo>
                <a:lnTo>
                  <a:pt x="292862" y="514070"/>
                </a:lnTo>
                <a:close/>
              </a:path>
              <a:path w="3074034" h="956945">
                <a:moveTo>
                  <a:pt x="293162" y="514434"/>
                </a:moveTo>
                <a:lnTo>
                  <a:pt x="293750" y="515366"/>
                </a:lnTo>
                <a:lnTo>
                  <a:pt x="293932" y="515366"/>
                </a:lnTo>
                <a:lnTo>
                  <a:pt x="293162" y="514434"/>
                </a:lnTo>
                <a:close/>
              </a:path>
              <a:path w="3074034" h="956945">
                <a:moveTo>
                  <a:pt x="292932" y="514070"/>
                </a:moveTo>
                <a:lnTo>
                  <a:pt x="293162" y="514434"/>
                </a:lnTo>
                <a:lnTo>
                  <a:pt x="292932" y="514070"/>
                </a:lnTo>
                <a:close/>
              </a:path>
              <a:path w="3074034" h="956945">
                <a:moveTo>
                  <a:pt x="286892" y="504507"/>
                </a:moveTo>
                <a:lnTo>
                  <a:pt x="287654" y="506031"/>
                </a:lnTo>
                <a:lnTo>
                  <a:pt x="287082" y="504806"/>
                </a:lnTo>
                <a:lnTo>
                  <a:pt x="286892" y="504507"/>
                </a:lnTo>
                <a:close/>
              </a:path>
              <a:path w="3074034" h="956945">
                <a:moveTo>
                  <a:pt x="287082" y="504806"/>
                </a:moveTo>
                <a:lnTo>
                  <a:pt x="287654" y="506031"/>
                </a:lnTo>
                <a:lnTo>
                  <a:pt x="287855" y="506031"/>
                </a:lnTo>
                <a:lnTo>
                  <a:pt x="287082" y="504806"/>
                </a:lnTo>
                <a:close/>
              </a:path>
              <a:path w="3074034" h="956945">
                <a:moveTo>
                  <a:pt x="286942" y="504507"/>
                </a:moveTo>
                <a:lnTo>
                  <a:pt x="287082" y="504806"/>
                </a:lnTo>
                <a:lnTo>
                  <a:pt x="286942" y="504507"/>
                </a:lnTo>
                <a:close/>
              </a:path>
              <a:path w="3074034" h="956945">
                <a:moveTo>
                  <a:pt x="282575" y="495173"/>
                </a:moveTo>
                <a:lnTo>
                  <a:pt x="283337" y="497166"/>
                </a:lnTo>
                <a:lnTo>
                  <a:pt x="283086" y="496266"/>
                </a:lnTo>
                <a:lnTo>
                  <a:pt x="282575" y="495173"/>
                </a:lnTo>
                <a:close/>
              </a:path>
              <a:path w="3074034" h="956945">
                <a:moveTo>
                  <a:pt x="283086" y="496266"/>
                </a:moveTo>
                <a:lnTo>
                  <a:pt x="283337" y="497166"/>
                </a:lnTo>
                <a:lnTo>
                  <a:pt x="283507" y="497166"/>
                </a:lnTo>
                <a:lnTo>
                  <a:pt x="283086" y="496266"/>
                </a:lnTo>
                <a:close/>
              </a:path>
              <a:path w="3074034" h="956945">
                <a:moveTo>
                  <a:pt x="282782" y="495173"/>
                </a:moveTo>
                <a:lnTo>
                  <a:pt x="282575" y="495173"/>
                </a:lnTo>
                <a:lnTo>
                  <a:pt x="283086" y="496266"/>
                </a:lnTo>
                <a:lnTo>
                  <a:pt x="282782" y="495173"/>
                </a:lnTo>
                <a:close/>
              </a:path>
              <a:path w="3074034" h="956945">
                <a:moveTo>
                  <a:pt x="280288" y="486206"/>
                </a:moveTo>
                <a:lnTo>
                  <a:pt x="280797" y="488442"/>
                </a:lnTo>
                <a:lnTo>
                  <a:pt x="280727" y="487784"/>
                </a:lnTo>
                <a:lnTo>
                  <a:pt x="280288" y="486206"/>
                </a:lnTo>
                <a:close/>
              </a:path>
              <a:path w="3074034" h="956945">
                <a:moveTo>
                  <a:pt x="280727" y="487784"/>
                </a:moveTo>
                <a:lnTo>
                  <a:pt x="280797" y="488442"/>
                </a:lnTo>
                <a:lnTo>
                  <a:pt x="280727" y="487784"/>
                </a:lnTo>
                <a:close/>
              </a:path>
              <a:path w="3074034" h="956945">
                <a:moveTo>
                  <a:pt x="280561" y="486206"/>
                </a:moveTo>
                <a:lnTo>
                  <a:pt x="280288" y="486206"/>
                </a:lnTo>
                <a:lnTo>
                  <a:pt x="280727" y="487784"/>
                </a:lnTo>
                <a:lnTo>
                  <a:pt x="280561" y="486206"/>
                </a:lnTo>
                <a:close/>
              </a:path>
              <a:path w="3074034" h="956945">
                <a:moveTo>
                  <a:pt x="279763" y="477583"/>
                </a:moveTo>
                <a:lnTo>
                  <a:pt x="279780" y="478599"/>
                </a:lnTo>
                <a:lnTo>
                  <a:pt x="279763" y="477583"/>
                </a:lnTo>
                <a:close/>
              </a:path>
              <a:path w="3074034" h="956945">
                <a:moveTo>
                  <a:pt x="278339" y="435978"/>
                </a:moveTo>
                <a:lnTo>
                  <a:pt x="252349" y="435978"/>
                </a:lnTo>
                <a:lnTo>
                  <a:pt x="253491" y="457695"/>
                </a:lnTo>
                <a:lnTo>
                  <a:pt x="253491" y="457238"/>
                </a:lnTo>
                <a:lnTo>
                  <a:pt x="279411" y="457238"/>
                </a:lnTo>
                <a:lnTo>
                  <a:pt x="279400" y="456552"/>
                </a:lnTo>
                <a:lnTo>
                  <a:pt x="278339" y="435978"/>
                </a:lnTo>
                <a:close/>
              </a:path>
              <a:path w="3074034" h="956945">
                <a:moveTo>
                  <a:pt x="276453" y="414807"/>
                </a:moveTo>
                <a:lnTo>
                  <a:pt x="250443" y="414807"/>
                </a:lnTo>
                <a:lnTo>
                  <a:pt x="252349" y="436435"/>
                </a:lnTo>
                <a:lnTo>
                  <a:pt x="252349" y="435978"/>
                </a:lnTo>
                <a:lnTo>
                  <a:pt x="278339" y="435978"/>
                </a:lnTo>
                <a:lnTo>
                  <a:pt x="278257" y="434378"/>
                </a:lnTo>
                <a:lnTo>
                  <a:pt x="276453" y="414807"/>
                </a:lnTo>
                <a:close/>
              </a:path>
              <a:path w="3074034" h="956945">
                <a:moveTo>
                  <a:pt x="262982" y="331571"/>
                </a:moveTo>
                <a:lnTo>
                  <a:pt x="236474" y="331571"/>
                </a:lnTo>
                <a:lnTo>
                  <a:pt x="241046" y="352437"/>
                </a:lnTo>
                <a:lnTo>
                  <a:pt x="244855" y="373164"/>
                </a:lnTo>
                <a:lnTo>
                  <a:pt x="248030" y="394093"/>
                </a:lnTo>
                <a:lnTo>
                  <a:pt x="250443" y="415213"/>
                </a:lnTo>
                <a:lnTo>
                  <a:pt x="250443" y="414807"/>
                </a:lnTo>
                <a:lnTo>
                  <a:pt x="276453" y="414807"/>
                </a:lnTo>
                <a:lnTo>
                  <a:pt x="276225" y="412330"/>
                </a:lnTo>
                <a:lnTo>
                  <a:pt x="273685" y="390398"/>
                </a:lnTo>
                <a:lnTo>
                  <a:pt x="270383" y="368655"/>
                </a:lnTo>
                <a:lnTo>
                  <a:pt x="266318" y="347103"/>
                </a:lnTo>
                <a:lnTo>
                  <a:pt x="262982" y="331571"/>
                </a:lnTo>
                <a:close/>
              </a:path>
              <a:path w="3074034" h="956945">
                <a:moveTo>
                  <a:pt x="247903" y="393687"/>
                </a:moveTo>
                <a:lnTo>
                  <a:pt x="247951" y="394093"/>
                </a:lnTo>
                <a:lnTo>
                  <a:pt x="247903" y="393687"/>
                </a:lnTo>
                <a:close/>
              </a:path>
              <a:path w="3074034" h="956945">
                <a:moveTo>
                  <a:pt x="244728" y="372757"/>
                </a:moveTo>
                <a:lnTo>
                  <a:pt x="244791" y="373164"/>
                </a:lnTo>
                <a:lnTo>
                  <a:pt x="244728" y="372757"/>
                </a:lnTo>
                <a:close/>
              </a:path>
              <a:path w="3074034" h="956945">
                <a:moveTo>
                  <a:pt x="240918" y="352018"/>
                </a:moveTo>
                <a:lnTo>
                  <a:pt x="240997" y="352437"/>
                </a:lnTo>
                <a:lnTo>
                  <a:pt x="240918" y="352018"/>
                </a:lnTo>
                <a:close/>
              </a:path>
              <a:path w="3074034" h="956945">
                <a:moveTo>
                  <a:pt x="225964" y="216281"/>
                </a:moveTo>
                <a:lnTo>
                  <a:pt x="197865" y="216281"/>
                </a:lnTo>
                <a:lnTo>
                  <a:pt x="205612" y="234696"/>
                </a:lnTo>
                <a:lnTo>
                  <a:pt x="219710" y="272669"/>
                </a:lnTo>
                <a:lnTo>
                  <a:pt x="225805" y="291846"/>
                </a:lnTo>
                <a:lnTo>
                  <a:pt x="231393" y="311746"/>
                </a:lnTo>
                <a:lnTo>
                  <a:pt x="236474" y="332003"/>
                </a:lnTo>
                <a:lnTo>
                  <a:pt x="236474" y="331571"/>
                </a:lnTo>
                <a:lnTo>
                  <a:pt x="262982" y="331571"/>
                </a:lnTo>
                <a:lnTo>
                  <a:pt x="250571" y="284226"/>
                </a:lnTo>
                <a:lnTo>
                  <a:pt x="229615" y="224917"/>
                </a:lnTo>
                <a:lnTo>
                  <a:pt x="225964" y="216281"/>
                </a:lnTo>
                <a:close/>
              </a:path>
              <a:path w="3074034" h="956945">
                <a:moveTo>
                  <a:pt x="231266" y="311429"/>
                </a:moveTo>
                <a:lnTo>
                  <a:pt x="231347" y="311746"/>
                </a:lnTo>
                <a:lnTo>
                  <a:pt x="231266" y="311429"/>
                </a:lnTo>
                <a:close/>
              </a:path>
              <a:path w="3074034" h="956945">
                <a:moveTo>
                  <a:pt x="225678" y="291465"/>
                </a:moveTo>
                <a:lnTo>
                  <a:pt x="225786" y="291846"/>
                </a:lnTo>
                <a:lnTo>
                  <a:pt x="225678" y="291465"/>
                </a:lnTo>
                <a:close/>
              </a:path>
              <a:path w="3074034" h="956945">
                <a:moveTo>
                  <a:pt x="219455" y="272034"/>
                </a:moveTo>
                <a:lnTo>
                  <a:pt x="219659" y="272669"/>
                </a:lnTo>
                <a:lnTo>
                  <a:pt x="219455" y="272034"/>
                </a:lnTo>
                <a:close/>
              </a:path>
              <a:path w="3074034" h="956945">
                <a:moveTo>
                  <a:pt x="205359" y="234188"/>
                </a:moveTo>
                <a:lnTo>
                  <a:pt x="205548" y="234696"/>
                </a:lnTo>
                <a:lnTo>
                  <a:pt x="205359" y="234188"/>
                </a:lnTo>
                <a:close/>
              </a:path>
              <a:path w="3074034" h="956945">
                <a:moveTo>
                  <a:pt x="218256" y="198882"/>
                </a:moveTo>
                <a:lnTo>
                  <a:pt x="189611" y="198882"/>
                </a:lnTo>
                <a:lnTo>
                  <a:pt x="197992" y="216789"/>
                </a:lnTo>
                <a:lnTo>
                  <a:pt x="197865" y="216281"/>
                </a:lnTo>
                <a:lnTo>
                  <a:pt x="225964" y="216281"/>
                </a:lnTo>
                <a:lnTo>
                  <a:pt x="221614" y="205994"/>
                </a:lnTo>
                <a:lnTo>
                  <a:pt x="218256" y="198882"/>
                </a:lnTo>
                <a:close/>
              </a:path>
              <a:path w="3074034" h="956945">
                <a:moveTo>
                  <a:pt x="183876" y="135128"/>
                </a:moveTo>
                <a:lnTo>
                  <a:pt x="153035" y="135128"/>
                </a:lnTo>
                <a:lnTo>
                  <a:pt x="162940" y="150368"/>
                </a:lnTo>
                <a:lnTo>
                  <a:pt x="172338" y="165989"/>
                </a:lnTo>
                <a:lnTo>
                  <a:pt x="181228" y="182245"/>
                </a:lnTo>
                <a:lnTo>
                  <a:pt x="189737" y="199263"/>
                </a:lnTo>
                <a:lnTo>
                  <a:pt x="189611" y="198882"/>
                </a:lnTo>
                <a:lnTo>
                  <a:pt x="218256" y="198882"/>
                </a:lnTo>
                <a:lnTo>
                  <a:pt x="212978" y="187706"/>
                </a:lnTo>
                <a:lnTo>
                  <a:pt x="204088" y="169926"/>
                </a:lnTo>
                <a:lnTo>
                  <a:pt x="194690" y="152908"/>
                </a:lnTo>
                <a:lnTo>
                  <a:pt x="184785" y="136525"/>
                </a:lnTo>
                <a:lnTo>
                  <a:pt x="183876" y="135128"/>
                </a:lnTo>
                <a:close/>
              </a:path>
              <a:path w="3074034" h="956945">
                <a:moveTo>
                  <a:pt x="180975" y="181864"/>
                </a:moveTo>
                <a:lnTo>
                  <a:pt x="181166" y="182245"/>
                </a:lnTo>
                <a:lnTo>
                  <a:pt x="180975" y="181864"/>
                </a:lnTo>
                <a:close/>
              </a:path>
              <a:path w="3074034" h="956945">
                <a:moveTo>
                  <a:pt x="172085" y="165608"/>
                </a:moveTo>
                <a:lnTo>
                  <a:pt x="172294" y="165989"/>
                </a:lnTo>
                <a:lnTo>
                  <a:pt x="172085" y="165608"/>
                </a:lnTo>
                <a:close/>
              </a:path>
              <a:path w="3074034" h="956945">
                <a:moveTo>
                  <a:pt x="162687" y="149987"/>
                </a:moveTo>
                <a:lnTo>
                  <a:pt x="162916" y="150368"/>
                </a:lnTo>
                <a:lnTo>
                  <a:pt x="162687" y="149987"/>
                </a:lnTo>
                <a:close/>
              </a:path>
              <a:path w="3074034" h="956945">
                <a:moveTo>
                  <a:pt x="174707" y="121031"/>
                </a:moveTo>
                <a:lnTo>
                  <a:pt x="143001" y="121031"/>
                </a:lnTo>
                <a:lnTo>
                  <a:pt x="143383" y="121539"/>
                </a:lnTo>
                <a:lnTo>
                  <a:pt x="153288" y="135636"/>
                </a:lnTo>
                <a:lnTo>
                  <a:pt x="153035" y="135128"/>
                </a:lnTo>
                <a:lnTo>
                  <a:pt x="183876" y="135128"/>
                </a:lnTo>
                <a:lnTo>
                  <a:pt x="174707" y="121031"/>
                </a:lnTo>
                <a:close/>
              </a:path>
              <a:path w="3074034" h="956945">
                <a:moveTo>
                  <a:pt x="143105" y="121177"/>
                </a:moveTo>
                <a:lnTo>
                  <a:pt x="143359" y="121539"/>
                </a:lnTo>
                <a:lnTo>
                  <a:pt x="143105" y="121177"/>
                </a:lnTo>
                <a:close/>
              </a:path>
              <a:path w="3074034" h="956945">
                <a:moveTo>
                  <a:pt x="165501" y="107823"/>
                </a:moveTo>
                <a:lnTo>
                  <a:pt x="132841" y="107823"/>
                </a:lnTo>
                <a:lnTo>
                  <a:pt x="143105" y="121177"/>
                </a:lnTo>
                <a:lnTo>
                  <a:pt x="143001" y="121031"/>
                </a:lnTo>
                <a:lnTo>
                  <a:pt x="174707" y="121031"/>
                </a:lnTo>
                <a:lnTo>
                  <a:pt x="165501" y="107823"/>
                </a:lnTo>
                <a:close/>
              </a:path>
              <a:path w="3074034" h="956945">
                <a:moveTo>
                  <a:pt x="111505" y="83947"/>
                </a:moveTo>
                <a:lnTo>
                  <a:pt x="122809" y="95885"/>
                </a:lnTo>
                <a:lnTo>
                  <a:pt x="133223" y="108331"/>
                </a:lnTo>
                <a:lnTo>
                  <a:pt x="132841" y="107823"/>
                </a:lnTo>
                <a:lnTo>
                  <a:pt x="165501" y="107823"/>
                </a:lnTo>
                <a:lnTo>
                  <a:pt x="164084" y="105791"/>
                </a:lnTo>
                <a:lnTo>
                  <a:pt x="153162" y="91821"/>
                </a:lnTo>
                <a:lnTo>
                  <a:pt x="146810" y="84328"/>
                </a:lnTo>
                <a:lnTo>
                  <a:pt x="112013" y="84328"/>
                </a:lnTo>
                <a:lnTo>
                  <a:pt x="111505" y="83947"/>
                </a:lnTo>
                <a:close/>
              </a:path>
              <a:path w="3074034" h="956945">
                <a:moveTo>
                  <a:pt x="122300" y="95377"/>
                </a:moveTo>
                <a:lnTo>
                  <a:pt x="122729" y="95885"/>
                </a:lnTo>
                <a:lnTo>
                  <a:pt x="122300" y="95377"/>
                </a:lnTo>
                <a:close/>
              </a:path>
              <a:path w="3074034" h="956945">
                <a:moveTo>
                  <a:pt x="137138" y="73406"/>
                </a:moveTo>
                <a:lnTo>
                  <a:pt x="100584" y="73406"/>
                </a:lnTo>
                <a:lnTo>
                  <a:pt x="112013" y="84328"/>
                </a:lnTo>
                <a:lnTo>
                  <a:pt x="146810" y="84328"/>
                </a:lnTo>
                <a:lnTo>
                  <a:pt x="141859" y="78486"/>
                </a:lnTo>
                <a:lnTo>
                  <a:pt x="137138" y="73406"/>
                </a:lnTo>
                <a:close/>
              </a:path>
              <a:path w="3074034" h="956945">
                <a:moveTo>
                  <a:pt x="85725" y="0"/>
                </a:moveTo>
                <a:lnTo>
                  <a:pt x="0" y="14097"/>
                </a:lnTo>
                <a:lnTo>
                  <a:pt x="62737" y="74168"/>
                </a:lnTo>
                <a:lnTo>
                  <a:pt x="69764" y="51496"/>
                </a:lnTo>
                <a:lnTo>
                  <a:pt x="56261" y="44958"/>
                </a:lnTo>
                <a:lnTo>
                  <a:pt x="67563" y="21590"/>
                </a:lnTo>
                <a:lnTo>
                  <a:pt x="79033" y="21590"/>
                </a:lnTo>
                <a:lnTo>
                  <a:pt x="85725" y="0"/>
                </a:lnTo>
                <a:close/>
              </a:path>
              <a:path w="3074034" h="956945">
                <a:moveTo>
                  <a:pt x="127918" y="63754"/>
                </a:moveTo>
                <a:lnTo>
                  <a:pt x="89535" y="63754"/>
                </a:lnTo>
                <a:lnTo>
                  <a:pt x="101091" y="73914"/>
                </a:lnTo>
                <a:lnTo>
                  <a:pt x="100584" y="73406"/>
                </a:lnTo>
                <a:lnTo>
                  <a:pt x="137138" y="73406"/>
                </a:lnTo>
                <a:lnTo>
                  <a:pt x="130175" y="65913"/>
                </a:lnTo>
                <a:lnTo>
                  <a:pt x="127918" y="63754"/>
                </a:lnTo>
                <a:close/>
              </a:path>
              <a:path w="3074034" h="956945">
                <a:moveTo>
                  <a:pt x="79383" y="56154"/>
                </a:moveTo>
                <a:lnTo>
                  <a:pt x="90170" y="64389"/>
                </a:lnTo>
                <a:lnTo>
                  <a:pt x="89535" y="63754"/>
                </a:lnTo>
                <a:lnTo>
                  <a:pt x="127918" y="63754"/>
                </a:lnTo>
                <a:lnTo>
                  <a:pt x="120487" y="56642"/>
                </a:lnTo>
                <a:lnTo>
                  <a:pt x="80390" y="56642"/>
                </a:lnTo>
                <a:lnTo>
                  <a:pt x="79383" y="56154"/>
                </a:lnTo>
                <a:close/>
              </a:path>
              <a:path w="3074034" h="956945">
                <a:moveTo>
                  <a:pt x="78359" y="55372"/>
                </a:moveTo>
                <a:lnTo>
                  <a:pt x="79383" y="56154"/>
                </a:lnTo>
                <a:lnTo>
                  <a:pt x="80390" y="56642"/>
                </a:lnTo>
                <a:lnTo>
                  <a:pt x="78359" y="55372"/>
                </a:lnTo>
                <a:close/>
              </a:path>
              <a:path w="3074034" h="956945">
                <a:moveTo>
                  <a:pt x="119160" y="55372"/>
                </a:moveTo>
                <a:lnTo>
                  <a:pt x="78359" y="55372"/>
                </a:lnTo>
                <a:lnTo>
                  <a:pt x="80390" y="56642"/>
                </a:lnTo>
                <a:lnTo>
                  <a:pt x="120487" y="56642"/>
                </a:lnTo>
                <a:lnTo>
                  <a:pt x="119160" y="55372"/>
                </a:lnTo>
                <a:close/>
              </a:path>
              <a:path w="3074034" h="956945">
                <a:moveTo>
                  <a:pt x="77528" y="26446"/>
                </a:moveTo>
                <a:lnTo>
                  <a:pt x="69764" y="51496"/>
                </a:lnTo>
                <a:lnTo>
                  <a:pt x="79383" y="56154"/>
                </a:lnTo>
                <a:lnTo>
                  <a:pt x="78359" y="55372"/>
                </a:lnTo>
                <a:lnTo>
                  <a:pt x="119160" y="55372"/>
                </a:lnTo>
                <a:lnTo>
                  <a:pt x="118363" y="54610"/>
                </a:lnTo>
                <a:lnTo>
                  <a:pt x="106172" y="43942"/>
                </a:lnTo>
                <a:lnTo>
                  <a:pt x="92837" y="33909"/>
                </a:lnTo>
                <a:lnTo>
                  <a:pt x="77528" y="26446"/>
                </a:lnTo>
                <a:close/>
              </a:path>
              <a:path w="3074034" h="956945">
                <a:moveTo>
                  <a:pt x="67563" y="21590"/>
                </a:moveTo>
                <a:lnTo>
                  <a:pt x="56261" y="44958"/>
                </a:lnTo>
                <a:lnTo>
                  <a:pt x="69764" y="51496"/>
                </a:lnTo>
                <a:lnTo>
                  <a:pt x="77528" y="26446"/>
                </a:lnTo>
                <a:lnTo>
                  <a:pt x="67563" y="21590"/>
                </a:lnTo>
                <a:close/>
              </a:path>
              <a:path w="3074034" h="956945">
                <a:moveTo>
                  <a:pt x="79033" y="21590"/>
                </a:moveTo>
                <a:lnTo>
                  <a:pt x="67563" y="21590"/>
                </a:lnTo>
                <a:lnTo>
                  <a:pt x="77528" y="26446"/>
                </a:lnTo>
                <a:lnTo>
                  <a:pt x="79033" y="2159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5441" y="603580"/>
            <a:ext cx="74218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Lipids, </a:t>
            </a:r>
            <a:r>
              <a:rPr spc="-5" dirty="0"/>
              <a:t>Membranes </a:t>
            </a:r>
            <a:r>
              <a:rPr spc="-10" dirty="0"/>
              <a:t>and </a:t>
            </a:r>
            <a:r>
              <a:rPr spc="-5" dirty="0"/>
              <a:t>First</a:t>
            </a:r>
            <a:r>
              <a:rPr spc="25" dirty="0"/>
              <a:t> </a:t>
            </a:r>
            <a:r>
              <a:rPr spc="-5" dirty="0"/>
              <a:t>Cells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585112"/>
            <a:ext cx="10560685" cy="4116704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60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Emergence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membrane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–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important </a:t>
            </a:r>
            <a:r>
              <a:rPr sz="2800" spc="-5" dirty="0">
                <a:solidFill>
                  <a:srgbClr val="C00000"/>
                </a:solidFill>
                <a:latin typeface="Garamond"/>
                <a:cs typeface="Garamond"/>
              </a:rPr>
              <a:t>milestone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in</a:t>
            </a:r>
            <a:r>
              <a:rPr sz="2800" spc="-36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Evolution</a:t>
            </a:r>
            <a:endParaRPr sz="2800">
              <a:latin typeface="Garamond"/>
              <a:cs typeface="Garamond"/>
            </a:endParaRPr>
          </a:p>
          <a:p>
            <a:pPr marL="241300" marR="5080" indent="-228600" algn="just">
              <a:lnSpc>
                <a:spcPct val="90000"/>
              </a:lnSpc>
              <a:spcBef>
                <a:spcPts val="994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b="1" spc="-5" dirty="0">
                <a:solidFill>
                  <a:srgbClr val="C00000"/>
                </a:solidFill>
                <a:latin typeface="Garamond"/>
                <a:cs typeface="Garamond"/>
              </a:rPr>
              <a:t>Plasma membrane/ </a:t>
            </a:r>
            <a:r>
              <a:rPr sz="2800" b="1" spc="-10" dirty="0">
                <a:solidFill>
                  <a:srgbClr val="C00000"/>
                </a:solidFill>
                <a:latin typeface="Garamond"/>
                <a:cs typeface="Garamond"/>
              </a:rPr>
              <a:t>Cell </a:t>
            </a:r>
            <a:r>
              <a:rPr sz="2800" b="1" spc="-5" dirty="0">
                <a:solidFill>
                  <a:srgbClr val="C00000"/>
                </a:solidFill>
                <a:latin typeface="Garamond"/>
                <a:cs typeface="Garamond"/>
              </a:rPr>
              <a:t>membrane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: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Layer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 molecules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that surrounds 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and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separates the cell interior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from the environment (Separates life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from  non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life)</a:t>
            </a:r>
            <a:endParaRPr sz="2800">
              <a:latin typeface="Garamond"/>
              <a:cs typeface="Garamond"/>
            </a:endParaRPr>
          </a:p>
          <a:p>
            <a:pPr marL="241300" marR="64135" indent="-228600">
              <a:lnSpc>
                <a:spcPts val="3020"/>
              </a:lnSpc>
              <a:spcBef>
                <a:spcPts val="1055"/>
              </a:spcBef>
              <a:buFont typeface="Wingdings"/>
              <a:buChar char=""/>
              <a:tabLst>
                <a:tab pos="241935" algn="l"/>
                <a:tab pos="2408555" algn="l"/>
                <a:tab pos="9160510" algn="l"/>
              </a:tabLst>
            </a:pP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Serves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as a </a:t>
            </a:r>
            <a:r>
              <a:rPr sz="2800" b="1" spc="-15" dirty="0">
                <a:solidFill>
                  <a:srgbClr val="001F5F"/>
                </a:solidFill>
                <a:latin typeface="Garamond"/>
                <a:cs typeface="Garamond"/>
              </a:rPr>
              <a:t>selective </a:t>
            </a:r>
            <a:r>
              <a:rPr sz="2800" b="1" spc="10" dirty="0">
                <a:solidFill>
                  <a:srgbClr val="001F5F"/>
                </a:solidFill>
                <a:latin typeface="Garamond"/>
                <a:cs typeface="Garamond"/>
              </a:rPr>
              <a:t>barrier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: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keeps </a:t>
            </a:r>
            <a:r>
              <a:rPr sz="2800" spc="-5" dirty="0">
                <a:solidFill>
                  <a:srgbClr val="C00000"/>
                </a:solidFill>
                <a:latin typeface="Garamond"/>
                <a:cs typeface="Garamond"/>
              </a:rPr>
              <a:t>damaging substances</a:t>
            </a:r>
            <a:r>
              <a:rPr sz="2800" spc="145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C00000"/>
                </a:solidFill>
                <a:latin typeface="Garamond"/>
                <a:cs typeface="Garamond"/>
              </a:rPr>
              <a:t>out</a:t>
            </a:r>
            <a:r>
              <a:rPr sz="2800" spc="10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the cell</a:t>
            </a:r>
            <a:r>
              <a:rPr sz="2800" spc="-8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&amp; 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allows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15" dirty="0">
                <a:solidFill>
                  <a:srgbClr val="C00000"/>
                </a:solidFill>
                <a:latin typeface="Garamond"/>
                <a:cs typeface="Garamond"/>
              </a:rPr>
              <a:t>entry</a:t>
            </a:r>
            <a:r>
              <a:rPr sz="2800" spc="-5" dirty="0">
                <a:solidFill>
                  <a:srgbClr val="C00000"/>
                </a:solidFill>
                <a:latin typeface="Garamond"/>
                <a:cs typeface="Garamond"/>
              </a:rPr>
              <a:t> of	substances needed </a:t>
            </a:r>
            <a:r>
              <a:rPr sz="2800" spc="-25" dirty="0">
                <a:solidFill>
                  <a:srgbClr val="001F5F"/>
                </a:solidFill>
                <a:latin typeface="Garamond"/>
                <a:cs typeface="Garamond"/>
              </a:rPr>
              <a:t>by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the cell</a:t>
            </a:r>
            <a:endParaRPr sz="2800">
              <a:latin typeface="Garamond"/>
              <a:cs typeface="Garamond"/>
            </a:endParaRPr>
          </a:p>
          <a:p>
            <a:pPr marL="241300" marR="282575" indent="-228600">
              <a:lnSpc>
                <a:spcPts val="3020"/>
              </a:lnSpc>
              <a:spcBef>
                <a:spcPts val="1005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b="1" spc="-10" dirty="0">
                <a:solidFill>
                  <a:srgbClr val="001F5F"/>
                </a:solidFill>
                <a:latin typeface="Garamond"/>
                <a:cs typeface="Garamond"/>
              </a:rPr>
              <a:t>Enclosed </a:t>
            </a:r>
            <a:r>
              <a:rPr sz="2800" b="1" dirty="0">
                <a:solidFill>
                  <a:srgbClr val="001F5F"/>
                </a:solidFill>
                <a:latin typeface="Garamond"/>
                <a:cs typeface="Garamond"/>
              </a:rPr>
              <a:t>area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for reactants to </a:t>
            </a:r>
            <a:r>
              <a:rPr sz="2800" spc="-5" dirty="0">
                <a:solidFill>
                  <a:srgbClr val="C00000"/>
                </a:solidFill>
                <a:latin typeface="Garamond"/>
                <a:cs typeface="Garamond"/>
              </a:rPr>
              <a:t>collide more </a:t>
            </a:r>
            <a:r>
              <a:rPr sz="2800" spc="-25" dirty="0">
                <a:solidFill>
                  <a:srgbClr val="C00000"/>
                </a:solidFill>
                <a:latin typeface="Garamond"/>
                <a:cs typeface="Garamond"/>
              </a:rPr>
              <a:t>frequently</a:t>
            </a:r>
            <a:r>
              <a:rPr sz="2800" spc="-25" dirty="0">
                <a:solidFill>
                  <a:srgbClr val="001F5F"/>
                </a:solidFill>
                <a:latin typeface="Garamond"/>
                <a:cs typeface="Garamond"/>
              </a:rPr>
              <a:t>,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life </a:t>
            </a:r>
            <a:r>
              <a:rPr sz="2800" b="1" dirty="0">
                <a:solidFill>
                  <a:srgbClr val="001F5F"/>
                </a:solidFill>
                <a:latin typeface="Garamond"/>
                <a:cs typeface="Garamond"/>
              </a:rPr>
              <a:t>reactions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to 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occur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more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efficiently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How?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What?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Which?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&amp;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Why?</a:t>
            </a:r>
            <a:endParaRPr sz="28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3413" y="89738"/>
            <a:ext cx="63588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Lipid </a:t>
            </a:r>
            <a:r>
              <a:rPr spc="15" dirty="0"/>
              <a:t>Structure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dirty="0"/>
              <a:t>Function</a:t>
            </a:r>
          </a:p>
        </p:txBody>
      </p:sp>
      <p:sp>
        <p:nvSpPr>
          <p:cNvPr id="3" name="object 3"/>
          <p:cNvSpPr/>
          <p:nvPr/>
        </p:nvSpPr>
        <p:spPr>
          <a:xfrm>
            <a:off x="3353731" y="2283709"/>
            <a:ext cx="8779575" cy="4496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990181"/>
            <a:ext cx="7748270" cy="522160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245110" indent="-232410">
              <a:lnSpc>
                <a:spcPct val="100000"/>
              </a:lnSpc>
              <a:spcBef>
                <a:spcPts val="76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Largely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Non </a:t>
            </a:r>
            <a:r>
              <a:rPr sz="2800" b="1" dirty="0">
                <a:solidFill>
                  <a:srgbClr val="001F5F"/>
                </a:solidFill>
                <a:latin typeface="Garamond"/>
                <a:cs typeface="Garamond"/>
              </a:rPr>
              <a:t>polar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&amp;</a:t>
            </a:r>
            <a:r>
              <a:rPr sz="2800" b="1" spc="-10" dirty="0">
                <a:solidFill>
                  <a:srgbClr val="001F5F"/>
                </a:solidFill>
                <a:latin typeface="Garamond"/>
                <a:cs typeface="Garamond"/>
              </a:rPr>
              <a:t> Hydrophobic</a:t>
            </a:r>
            <a:endParaRPr sz="2800">
              <a:latin typeface="Garamond"/>
              <a:cs typeface="Garamond"/>
            </a:endParaRPr>
          </a:p>
          <a:p>
            <a:pPr marL="245110" indent="-232410">
              <a:lnSpc>
                <a:spcPct val="100000"/>
              </a:lnSpc>
              <a:spcBef>
                <a:spcPts val="66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Dissolve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in nonpolar </a:t>
            </a:r>
            <a:r>
              <a:rPr sz="2800" dirty="0">
                <a:solidFill>
                  <a:srgbClr val="C00000"/>
                </a:solidFill>
                <a:latin typeface="Garamond"/>
                <a:cs typeface="Garamond"/>
              </a:rPr>
              <a:t>organic </a:t>
            </a:r>
            <a:r>
              <a:rPr sz="2800" spc="-10" dirty="0">
                <a:solidFill>
                  <a:srgbClr val="C00000"/>
                </a:solidFill>
                <a:latin typeface="Garamond"/>
                <a:cs typeface="Garamond"/>
              </a:rPr>
              <a:t>solvents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such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as</a:t>
            </a:r>
            <a:r>
              <a:rPr sz="2800" spc="2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benzene</a:t>
            </a:r>
            <a:endParaRPr sz="2800">
              <a:latin typeface="Garamond"/>
              <a:cs typeface="Garamond"/>
            </a:endParaRPr>
          </a:p>
          <a:p>
            <a:pPr marL="245110" marR="5108575" indent="-228600">
              <a:lnSpc>
                <a:spcPts val="3020"/>
              </a:lnSpc>
              <a:spcBef>
                <a:spcPts val="1675"/>
              </a:spcBef>
              <a:buFont typeface="Wingdings"/>
              <a:buChar char=""/>
              <a:tabLst>
                <a:tab pos="245745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Entirely carbon 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atoms bonded to 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hydrogen</a:t>
            </a:r>
            <a:r>
              <a:rPr sz="2800" spc="-10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atoms/  </a:t>
            </a:r>
            <a:r>
              <a:rPr sz="2800" b="1" spc="-10" dirty="0">
                <a:solidFill>
                  <a:srgbClr val="001F5F"/>
                </a:solidFill>
                <a:latin typeface="Garamond"/>
                <a:cs typeface="Garamond"/>
              </a:rPr>
              <a:t>hydrocarbons</a:t>
            </a:r>
            <a:endParaRPr sz="2800">
              <a:latin typeface="Garamond"/>
              <a:cs typeface="Garamond"/>
            </a:endParaRPr>
          </a:p>
          <a:p>
            <a:pPr marL="245110" marR="4496435" indent="-228600">
              <a:lnSpc>
                <a:spcPct val="90000"/>
              </a:lnSpc>
              <a:spcBef>
                <a:spcPts val="970"/>
              </a:spcBef>
              <a:buFont typeface="Wingdings"/>
              <a:buChar char=""/>
              <a:tabLst>
                <a:tab pos="245745" algn="l"/>
                <a:tab pos="2212340" algn="l"/>
              </a:tabLst>
            </a:pPr>
            <a:r>
              <a:rPr sz="2800" spc="-5" dirty="0">
                <a:solidFill>
                  <a:srgbClr val="C00000"/>
                </a:solidFill>
                <a:latin typeface="Garamond"/>
                <a:cs typeface="Garamond"/>
              </a:rPr>
              <a:t>Isoprenoid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: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pigments, 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scent,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vitamins, 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building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blocks for 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complex lipids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and  precursors</a:t>
            </a:r>
            <a:r>
              <a:rPr sz="2800" spc="4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sex  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hormones</a:t>
            </a:r>
            <a:endParaRPr sz="28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32146" y="218897"/>
            <a:ext cx="24739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Fatty</a:t>
            </a:r>
            <a:r>
              <a:rPr spc="-80" dirty="0"/>
              <a:t> </a:t>
            </a:r>
            <a:r>
              <a:rPr spc="-5" dirty="0"/>
              <a:t>Acids</a:t>
            </a:r>
          </a:p>
        </p:txBody>
      </p:sp>
      <p:sp>
        <p:nvSpPr>
          <p:cNvPr id="3" name="object 3"/>
          <p:cNvSpPr/>
          <p:nvPr/>
        </p:nvSpPr>
        <p:spPr>
          <a:xfrm>
            <a:off x="8337804" y="2394372"/>
            <a:ext cx="1717248" cy="1787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994392" y="1146047"/>
            <a:ext cx="2162555" cy="22585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941052" y="3727703"/>
            <a:ext cx="2162555" cy="24658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06740" y="6320778"/>
            <a:ext cx="3976115" cy="3148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861292" y="6274308"/>
            <a:ext cx="330835" cy="175260"/>
          </a:xfrm>
          <a:custGeom>
            <a:avLst/>
            <a:gdLst/>
            <a:ahLst/>
            <a:cxnLst/>
            <a:rect l="l" t="t" r="r" b="b"/>
            <a:pathLst>
              <a:path w="330834" h="175260">
                <a:moveTo>
                  <a:pt x="0" y="175259"/>
                </a:moveTo>
                <a:lnTo>
                  <a:pt x="330707" y="175259"/>
                </a:lnTo>
                <a:lnTo>
                  <a:pt x="330707" y="0"/>
                </a:lnTo>
                <a:lnTo>
                  <a:pt x="0" y="0"/>
                </a:lnTo>
                <a:lnTo>
                  <a:pt x="0" y="1752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79892" y="4114800"/>
            <a:ext cx="334010" cy="175260"/>
          </a:xfrm>
          <a:custGeom>
            <a:avLst/>
            <a:gdLst/>
            <a:ahLst/>
            <a:cxnLst/>
            <a:rect l="l" t="t" r="r" b="b"/>
            <a:pathLst>
              <a:path w="334009" h="175260">
                <a:moveTo>
                  <a:pt x="0" y="175260"/>
                </a:moveTo>
                <a:lnTo>
                  <a:pt x="333755" y="175260"/>
                </a:lnTo>
                <a:lnTo>
                  <a:pt x="333755" y="0"/>
                </a:lnTo>
                <a:lnTo>
                  <a:pt x="0" y="0"/>
                </a:lnTo>
                <a:lnTo>
                  <a:pt x="0" y="1752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3182" y="1130249"/>
            <a:ext cx="9756775" cy="5556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3320"/>
              </a:lnSpc>
              <a:spcBef>
                <a:spcPts val="95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Hydrocarbon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chain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bonded to a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carboxyl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(-COOH) functional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group</a:t>
            </a:r>
            <a:endParaRPr sz="2800">
              <a:latin typeface="Garamond"/>
              <a:cs typeface="Garamond"/>
            </a:endParaRPr>
          </a:p>
          <a:p>
            <a:pPr marL="698500" lvl="1" indent="-228600">
              <a:lnSpc>
                <a:spcPts val="2905"/>
              </a:lnSpc>
              <a:buFont typeface="Wingdings"/>
              <a:buChar char=""/>
              <a:tabLst>
                <a:tab pos="699135" algn="l"/>
              </a:tabLst>
            </a:pPr>
            <a:r>
              <a:rPr sz="2500" spc="-5" dirty="0">
                <a:solidFill>
                  <a:srgbClr val="FF4040"/>
                </a:solidFill>
                <a:latin typeface="Garamond"/>
                <a:cs typeface="Garamond"/>
              </a:rPr>
              <a:t>Single </a:t>
            </a:r>
            <a:r>
              <a:rPr sz="2500" spc="-10" dirty="0">
                <a:solidFill>
                  <a:srgbClr val="FF4040"/>
                </a:solidFill>
                <a:latin typeface="Garamond"/>
                <a:cs typeface="Garamond"/>
              </a:rPr>
              <a:t>bonds between C:</a:t>
            </a:r>
            <a:r>
              <a:rPr sz="2500" spc="45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2500" b="1" spc="-5" dirty="0">
                <a:solidFill>
                  <a:srgbClr val="001F5F"/>
                </a:solidFill>
                <a:latin typeface="Garamond"/>
                <a:cs typeface="Garamond"/>
              </a:rPr>
              <a:t>Saturated</a:t>
            </a:r>
            <a:endParaRPr sz="2500">
              <a:latin typeface="Garamond"/>
              <a:cs typeface="Garamond"/>
            </a:endParaRPr>
          </a:p>
          <a:p>
            <a:pPr marL="698500" lvl="1" indent="-228600">
              <a:lnSpc>
                <a:spcPts val="2945"/>
              </a:lnSpc>
              <a:buFont typeface="Wingdings"/>
              <a:buChar char=""/>
              <a:tabLst>
                <a:tab pos="699135" algn="l"/>
              </a:tabLst>
            </a:pPr>
            <a:r>
              <a:rPr sz="2500" spc="-10" dirty="0">
                <a:solidFill>
                  <a:srgbClr val="FF4040"/>
                </a:solidFill>
                <a:latin typeface="Garamond"/>
                <a:cs typeface="Garamond"/>
              </a:rPr>
              <a:t>One </a:t>
            </a:r>
            <a:r>
              <a:rPr sz="2500" spc="-5" dirty="0">
                <a:solidFill>
                  <a:srgbClr val="FF4040"/>
                </a:solidFill>
                <a:latin typeface="Garamond"/>
                <a:cs typeface="Garamond"/>
              </a:rPr>
              <a:t>or more double </a:t>
            </a:r>
            <a:r>
              <a:rPr sz="2500" spc="-10" dirty="0">
                <a:solidFill>
                  <a:srgbClr val="FF4040"/>
                </a:solidFill>
                <a:latin typeface="Garamond"/>
                <a:cs typeface="Garamond"/>
              </a:rPr>
              <a:t>bonds between </a:t>
            </a:r>
            <a:r>
              <a:rPr sz="2500" spc="-5" dirty="0">
                <a:solidFill>
                  <a:srgbClr val="FF4040"/>
                </a:solidFill>
                <a:latin typeface="Garamond"/>
                <a:cs typeface="Garamond"/>
              </a:rPr>
              <a:t>C: </a:t>
            </a:r>
            <a:r>
              <a:rPr sz="2500" b="1" spc="-5" dirty="0">
                <a:solidFill>
                  <a:srgbClr val="001F5F"/>
                </a:solidFill>
                <a:latin typeface="Garamond"/>
                <a:cs typeface="Garamond"/>
              </a:rPr>
              <a:t>Unsaturated </a:t>
            </a:r>
            <a:r>
              <a:rPr sz="2500" spc="-5" dirty="0">
                <a:solidFill>
                  <a:srgbClr val="001F5F"/>
                </a:solidFill>
                <a:latin typeface="Garamond"/>
                <a:cs typeface="Garamond"/>
              </a:rPr>
              <a:t>(poly</a:t>
            </a:r>
            <a:r>
              <a:rPr sz="2500" spc="9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500" spc="-5" dirty="0">
                <a:solidFill>
                  <a:srgbClr val="001F5F"/>
                </a:solidFill>
                <a:latin typeface="Garamond"/>
                <a:cs typeface="Garamond"/>
              </a:rPr>
              <a:t>Unsaturated)</a:t>
            </a:r>
            <a:endParaRPr sz="25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1075"/>
              </a:spcBef>
              <a:buFont typeface="Wingdings"/>
              <a:buChar char=""/>
              <a:tabLst>
                <a:tab pos="241300" algn="l"/>
              </a:tabLst>
            </a:pPr>
            <a:r>
              <a:rPr sz="2500" spc="-20" dirty="0">
                <a:solidFill>
                  <a:srgbClr val="001F5F"/>
                </a:solidFill>
                <a:latin typeface="Garamond"/>
                <a:cs typeface="Garamond"/>
              </a:rPr>
              <a:t>Typically </a:t>
            </a:r>
            <a:r>
              <a:rPr sz="2500" dirty="0">
                <a:solidFill>
                  <a:srgbClr val="001F5F"/>
                </a:solidFill>
                <a:latin typeface="Garamond"/>
                <a:cs typeface="Garamond"/>
              </a:rPr>
              <a:t>contain </a:t>
            </a:r>
            <a:r>
              <a:rPr sz="2500" spc="-5" dirty="0">
                <a:solidFill>
                  <a:srgbClr val="001F5F"/>
                </a:solidFill>
                <a:latin typeface="Garamond"/>
                <a:cs typeface="Garamond"/>
              </a:rPr>
              <a:t>a total </a:t>
            </a:r>
            <a:r>
              <a:rPr sz="2500" spc="-10" dirty="0">
                <a:solidFill>
                  <a:srgbClr val="001F5F"/>
                </a:solidFill>
                <a:latin typeface="Garamond"/>
                <a:cs typeface="Garamond"/>
              </a:rPr>
              <a:t>of </a:t>
            </a:r>
            <a:r>
              <a:rPr sz="2500" b="1" spc="-5" dirty="0">
                <a:solidFill>
                  <a:srgbClr val="001F5F"/>
                </a:solidFill>
                <a:latin typeface="Garamond"/>
                <a:cs typeface="Garamond"/>
              </a:rPr>
              <a:t>14-20 C </a:t>
            </a:r>
            <a:r>
              <a:rPr sz="2500" spc="-5" dirty="0">
                <a:solidFill>
                  <a:srgbClr val="001F5F"/>
                </a:solidFill>
                <a:latin typeface="Garamond"/>
                <a:cs typeface="Garamond"/>
              </a:rPr>
              <a:t>atoms (long </a:t>
            </a:r>
            <a:r>
              <a:rPr sz="2500" spc="-10" dirty="0">
                <a:solidFill>
                  <a:srgbClr val="001F5F"/>
                </a:solidFill>
                <a:latin typeface="Garamond"/>
                <a:cs typeface="Garamond"/>
              </a:rPr>
              <a:t>hydrocarbon</a:t>
            </a:r>
            <a:r>
              <a:rPr sz="2500" spc="-28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500" dirty="0">
                <a:solidFill>
                  <a:srgbClr val="001F5F"/>
                </a:solidFill>
                <a:latin typeface="Garamond"/>
                <a:cs typeface="Garamond"/>
              </a:rPr>
              <a:t>tails)</a:t>
            </a:r>
            <a:endParaRPr sz="25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700"/>
              </a:spcBef>
              <a:buFont typeface="Wingdings"/>
              <a:buChar char=""/>
              <a:tabLst>
                <a:tab pos="241300" algn="l"/>
              </a:tabLst>
            </a:pPr>
            <a:r>
              <a:rPr sz="2500" spc="-5" dirty="0">
                <a:solidFill>
                  <a:srgbClr val="001F5F"/>
                </a:solidFill>
                <a:latin typeface="Garamond"/>
                <a:cs typeface="Garamond"/>
              </a:rPr>
              <a:t>Building </a:t>
            </a:r>
            <a:r>
              <a:rPr sz="2500" spc="-10" dirty="0">
                <a:solidFill>
                  <a:srgbClr val="001F5F"/>
                </a:solidFill>
                <a:latin typeface="Garamond"/>
                <a:cs typeface="Garamond"/>
              </a:rPr>
              <a:t>blocks </a:t>
            </a:r>
            <a:r>
              <a:rPr sz="2500" spc="-5" dirty="0">
                <a:solidFill>
                  <a:srgbClr val="001F5F"/>
                </a:solidFill>
                <a:latin typeface="Garamond"/>
                <a:cs typeface="Garamond"/>
              </a:rPr>
              <a:t>of</a:t>
            </a:r>
            <a:r>
              <a:rPr sz="2500" spc="36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500" spc="-5" dirty="0">
                <a:solidFill>
                  <a:srgbClr val="001F5F"/>
                </a:solidFill>
                <a:latin typeface="Garamond"/>
                <a:cs typeface="Garamond"/>
              </a:rPr>
              <a:t>lipids</a:t>
            </a:r>
            <a:endParaRPr sz="2500">
              <a:latin typeface="Garamond"/>
              <a:cs typeface="Garamond"/>
            </a:endParaRPr>
          </a:p>
          <a:p>
            <a:pPr marL="241300" marR="1971039" indent="-228600">
              <a:lnSpc>
                <a:spcPts val="2700"/>
              </a:lnSpc>
              <a:spcBef>
                <a:spcPts val="1035"/>
              </a:spcBef>
              <a:buFont typeface="Wingdings"/>
              <a:buChar char=""/>
              <a:tabLst>
                <a:tab pos="241300" algn="l"/>
              </a:tabLst>
            </a:pPr>
            <a:r>
              <a:rPr sz="2500" spc="-45" dirty="0">
                <a:solidFill>
                  <a:srgbClr val="001F5F"/>
                </a:solidFill>
                <a:latin typeface="Garamond"/>
                <a:cs typeface="Garamond"/>
              </a:rPr>
              <a:t>Type </a:t>
            </a:r>
            <a:r>
              <a:rPr sz="2500" spc="-10" dirty="0">
                <a:solidFill>
                  <a:srgbClr val="001F5F"/>
                </a:solidFill>
                <a:latin typeface="Garamond"/>
                <a:cs typeface="Garamond"/>
              </a:rPr>
              <a:t>of bond between </a:t>
            </a:r>
            <a:r>
              <a:rPr sz="2500" spc="-5" dirty="0">
                <a:solidFill>
                  <a:srgbClr val="001F5F"/>
                </a:solidFill>
                <a:latin typeface="Garamond"/>
                <a:cs typeface="Garamond"/>
              </a:rPr>
              <a:t>carbons in </a:t>
            </a:r>
            <a:r>
              <a:rPr sz="2500" spc="-10" dirty="0">
                <a:solidFill>
                  <a:srgbClr val="001F5F"/>
                </a:solidFill>
                <a:latin typeface="Garamond"/>
                <a:cs typeface="Garamond"/>
              </a:rPr>
              <a:t>hydrocarbon chains </a:t>
            </a:r>
            <a:r>
              <a:rPr sz="2500" spc="-5" dirty="0">
                <a:solidFill>
                  <a:srgbClr val="001F5F"/>
                </a:solidFill>
                <a:latin typeface="Garamond"/>
                <a:cs typeface="Garamond"/>
              </a:rPr>
              <a:t>- a </a:t>
            </a:r>
            <a:r>
              <a:rPr sz="2500" spc="-15" dirty="0">
                <a:solidFill>
                  <a:srgbClr val="001F5F"/>
                </a:solidFill>
                <a:latin typeface="Garamond"/>
                <a:cs typeface="Garamond"/>
              </a:rPr>
              <a:t>key  </a:t>
            </a:r>
            <a:r>
              <a:rPr sz="2500" spc="-5" dirty="0">
                <a:solidFill>
                  <a:srgbClr val="001F5F"/>
                </a:solidFill>
                <a:latin typeface="Garamond"/>
                <a:cs typeface="Garamond"/>
              </a:rPr>
              <a:t>factor in lipid </a:t>
            </a:r>
            <a:r>
              <a:rPr sz="2500" spc="5" dirty="0">
                <a:solidFill>
                  <a:srgbClr val="001F5F"/>
                </a:solidFill>
                <a:latin typeface="Garamond"/>
                <a:cs typeface="Garamond"/>
              </a:rPr>
              <a:t>structure </a:t>
            </a:r>
            <a:r>
              <a:rPr sz="2500" spc="-10" dirty="0">
                <a:solidFill>
                  <a:srgbClr val="001F5F"/>
                </a:solidFill>
                <a:latin typeface="Garamond"/>
                <a:cs typeface="Garamond"/>
              </a:rPr>
              <a:t>and </a:t>
            </a:r>
            <a:r>
              <a:rPr sz="2500" spc="-5" dirty="0">
                <a:solidFill>
                  <a:srgbClr val="001F5F"/>
                </a:solidFill>
                <a:latin typeface="Garamond"/>
                <a:cs typeface="Garamond"/>
              </a:rPr>
              <a:t>function</a:t>
            </a:r>
            <a:endParaRPr sz="25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Wingdings"/>
              <a:buChar char=""/>
              <a:tabLst>
                <a:tab pos="241300" algn="l"/>
              </a:tabLst>
            </a:pPr>
            <a:r>
              <a:rPr sz="2500" spc="-5" dirty="0">
                <a:solidFill>
                  <a:srgbClr val="001F5F"/>
                </a:solidFill>
                <a:latin typeface="Garamond"/>
                <a:cs typeface="Garamond"/>
              </a:rPr>
              <a:t>-C=C-, cannot rotate </a:t>
            </a:r>
            <a:r>
              <a:rPr sz="2500" spc="-30" dirty="0">
                <a:solidFill>
                  <a:srgbClr val="001F5F"/>
                </a:solidFill>
                <a:latin typeface="Garamond"/>
                <a:cs typeface="Garamond"/>
              </a:rPr>
              <a:t>freely, </a:t>
            </a:r>
            <a:r>
              <a:rPr sz="2500" spc="-10" dirty="0">
                <a:solidFill>
                  <a:srgbClr val="001F5F"/>
                </a:solidFill>
                <a:latin typeface="Garamond"/>
                <a:cs typeface="Garamond"/>
              </a:rPr>
              <a:t>produce </a:t>
            </a:r>
            <a:r>
              <a:rPr sz="2500" spc="-5" dirty="0">
                <a:solidFill>
                  <a:srgbClr val="001F5F"/>
                </a:solidFill>
                <a:latin typeface="Garamond"/>
                <a:cs typeface="Garamond"/>
              </a:rPr>
              <a:t>a </a:t>
            </a:r>
            <a:r>
              <a:rPr sz="2500" dirty="0">
                <a:solidFill>
                  <a:srgbClr val="001F5F"/>
                </a:solidFill>
                <a:latin typeface="Garamond"/>
                <a:cs typeface="Garamond"/>
              </a:rPr>
              <a:t>kink </a:t>
            </a:r>
            <a:r>
              <a:rPr sz="2500" spc="-10" dirty="0">
                <a:solidFill>
                  <a:srgbClr val="001F5F"/>
                </a:solidFill>
                <a:latin typeface="Garamond"/>
                <a:cs typeface="Garamond"/>
              </a:rPr>
              <a:t>(sometimes, </a:t>
            </a:r>
            <a:r>
              <a:rPr sz="2500" dirty="0">
                <a:solidFill>
                  <a:srgbClr val="001F5F"/>
                </a:solidFill>
                <a:latin typeface="Garamond"/>
                <a:cs typeface="Garamond"/>
              </a:rPr>
              <a:t>cis</a:t>
            </a:r>
            <a:r>
              <a:rPr sz="2500" spc="4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500" spc="-10" dirty="0">
                <a:solidFill>
                  <a:srgbClr val="001F5F"/>
                </a:solidFill>
                <a:latin typeface="Garamond"/>
                <a:cs typeface="Garamond"/>
              </a:rPr>
              <a:t>bonds)</a:t>
            </a:r>
            <a:endParaRPr sz="2500">
              <a:latin typeface="Garamond"/>
              <a:cs typeface="Garamond"/>
            </a:endParaRPr>
          </a:p>
          <a:p>
            <a:pPr marL="241300" marR="1609090" indent="-228600">
              <a:lnSpc>
                <a:spcPts val="2700"/>
              </a:lnSpc>
              <a:spcBef>
                <a:spcPts val="1035"/>
              </a:spcBef>
              <a:buFont typeface="Wingdings"/>
              <a:buChar char=""/>
              <a:tabLst>
                <a:tab pos="241300" algn="l"/>
              </a:tabLst>
            </a:pPr>
            <a:r>
              <a:rPr sz="2500" spc="-25" dirty="0">
                <a:solidFill>
                  <a:srgbClr val="001F5F"/>
                </a:solidFill>
                <a:latin typeface="Garamond"/>
                <a:cs typeface="Garamond"/>
              </a:rPr>
              <a:t>Foods </a:t>
            </a:r>
            <a:r>
              <a:rPr sz="2500" spc="-5" dirty="0">
                <a:solidFill>
                  <a:srgbClr val="001F5F"/>
                </a:solidFill>
                <a:latin typeface="Garamond"/>
                <a:cs typeface="Garamond"/>
              </a:rPr>
              <a:t>with </a:t>
            </a:r>
            <a:r>
              <a:rPr sz="2500" b="1" spc="-5" dirty="0">
                <a:solidFill>
                  <a:srgbClr val="001F5F"/>
                </a:solidFill>
                <a:latin typeface="Garamond"/>
                <a:cs typeface="Garamond"/>
              </a:rPr>
              <a:t>poly unsaturated </a:t>
            </a:r>
            <a:r>
              <a:rPr sz="2500" spc="-5" dirty="0">
                <a:solidFill>
                  <a:srgbClr val="001F5F"/>
                </a:solidFill>
                <a:latin typeface="Garamond"/>
                <a:cs typeface="Garamond"/>
              </a:rPr>
              <a:t>fatty acids: </a:t>
            </a:r>
            <a:r>
              <a:rPr sz="2500" b="1" spc="-5" dirty="0">
                <a:solidFill>
                  <a:srgbClr val="C00000"/>
                </a:solidFill>
                <a:latin typeface="Garamond"/>
                <a:cs typeface="Garamond"/>
              </a:rPr>
              <a:t>healthier </a:t>
            </a:r>
            <a:r>
              <a:rPr sz="2500" b="1" spc="-5" dirty="0">
                <a:solidFill>
                  <a:srgbClr val="001F5F"/>
                </a:solidFill>
                <a:latin typeface="Garamond"/>
                <a:cs typeface="Garamond"/>
              </a:rPr>
              <a:t>than  saturated</a:t>
            </a:r>
            <a:r>
              <a:rPr sz="2500" spc="-5" dirty="0">
                <a:solidFill>
                  <a:srgbClr val="001F5F"/>
                </a:solidFill>
                <a:latin typeface="Garamond"/>
                <a:cs typeface="Garamond"/>
              </a:rPr>
              <a:t>; </a:t>
            </a:r>
            <a:r>
              <a:rPr sz="2500" spc="-5" dirty="0">
                <a:solidFill>
                  <a:srgbClr val="C00000"/>
                </a:solidFill>
                <a:latin typeface="Garamond"/>
                <a:cs typeface="Garamond"/>
              </a:rPr>
              <a:t>Protect the </a:t>
            </a:r>
            <a:r>
              <a:rPr sz="2500" spc="5" dirty="0">
                <a:solidFill>
                  <a:srgbClr val="C00000"/>
                </a:solidFill>
                <a:latin typeface="Garamond"/>
                <a:cs typeface="Garamond"/>
              </a:rPr>
              <a:t>heart </a:t>
            </a:r>
            <a:r>
              <a:rPr sz="2500" spc="15" dirty="0">
                <a:solidFill>
                  <a:srgbClr val="001F5F"/>
                </a:solidFill>
                <a:latin typeface="Garamond"/>
                <a:cs typeface="Garamond"/>
              </a:rPr>
              <a:t>form </a:t>
            </a:r>
            <a:r>
              <a:rPr sz="2500" spc="-5" dirty="0">
                <a:solidFill>
                  <a:srgbClr val="001F5F"/>
                </a:solidFill>
                <a:latin typeface="Garamond"/>
                <a:cs typeface="Garamond"/>
              </a:rPr>
              <a:t>disease: </a:t>
            </a:r>
            <a:r>
              <a:rPr sz="2500" spc="-10" dirty="0">
                <a:solidFill>
                  <a:srgbClr val="001F5F"/>
                </a:solidFill>
                <a:latin typeface="Garamond"/>
                <a:cs typeface="Garamond"/>
              </a:rPr>
              <a:t>Mechanism</a:t>
            </a:r>
            <a:r>
              <a:rPr sz="2500" spc="4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500" spc="-10" dirty="0">
                <a:solidFill>
                  <a:srgbClr val="001F5F"/>
                </a:solidFill>
                <a:latin typeface="Garamond"/>
                <a:cs typeface="Garamond"/>
              </a:rPr>
              <a:t>unknown</a:t>
            </a:r>
            <a:endParaRPr sz="2500">
              <a:latin typeface="Garamond"/>
              <a:cs typeface="Garamond"/>
            </a:endParaRPr>
          </a:p>
          <a:p>
            <a:pPr marL="241300" marR="1701800" indent="-228600">
              <a:lnSpc>
                <a:spcPts val="2700"/>
              </a:lnSpc>
              <a:spcBef>
                <a:spcPts val="994"/>
              </a:spcBef>
              <a:buFont typeface="Wingdings"/>
              <a:buChar char=""/>
              <a:tabLst>
                <a:tab pos="241300" algn="l"/>
              </a:tabLst>
            </a:pPr>
            <a:r>
              <a:rPr sz="2500" spc="-5" dirty="0">
                <a:solidFill>
                  <a:srgbClr val="001F5F"/>
                </a:solidFill>
                <a:latin typeface="Garamond"/>
                <a:cs typeface="Garamond"/>
              </a:rPr>
              <a:t>Highly </a:t>
            </a:r>
            <a:r>
              <a:rPr sz="2500" b="1" spc="-5" dirty="0">
                <a:solidFill>
                  <a:srgbClr val="001F5F"/>
                </a:solidFill>
                <a:latin typeface="Garamond"/>
                <a:cs typeface="Garamond"/>
              </a:rPr>
              <a:t>saturated lipids</a:t>
            </a:r>
            <a:r>
              <a:rPr sz="2500" spc="-5" dirty="0">
                <a:solidFill>
                  <a:srgbClr val="001F5F"/>
                </a:solidFill>
                <a:latin typeface="Garamond"/>
                <a:cs typeface="Garamond"/>
              </a:rPr>
              <a:t>, high melting points and </a:t>
            </a:r>
            <a:r>
              <a:rPr sz="2500" b="1" spc="-5" dirty="0">
                <a:solidFill>
                  <a:srgbClr val="001F5F"/>
                </a:solidFill>
                <a:latin typeface="Garamond"/>
                <a:cs typeface="Garamond"/>
              </a:rPr>
              <a:t>solid </a:t>
            </a:r>
            <a:r>
              <a:rPr sz="2500" spc="-5" dirty="0">
                <a:solidFill>
                  <a:srgbClr val="001F5F"/>
                </a:solidFill>
                <a:latin typeface="Garamond"/>
                <a:cs typeface="Garamond"/>
              </a:rPr>
              <a:t>at </a:t>
            </a:r>
            <a:r>
              <a:rPr sz="2500" spc="-10" dirty="0">
                <a:solidFill>
                  <a:srgbClr val="001F5F"/>
                </a:solidFill>
                <a:latin typeface="Garamond"/>
                <a:cs typeface="Garamond"/>
              </a:rPr>
              <a:t>room  </a:t>
            </a:r>
            <a:r>
              <a:rPr sz="2500" spc="-5" dirty="0">
                <a:solidFill>
                  <a:srgbClr val="001F5F"/>
                </a:solidFill>
                <a:latin typeface="Garamond"/>
                <a:cs typeface="Garamond"/>
              </a:rPr>
              <a:t>temperature Eg: </a:t>
            </a:r>
            <a:r>
              <a:rPr sz="2500" spc="-10" dirty="0">
                <a:solidFill>
                  <a:srgbClr val="001F5F"/>
                </a:solidFill>
                <a:latin typeface="Garamond"/>
                <a:cs typeface="Garamond"/>
              </a:rPr>
              <a:t>Butter, </a:t>
            </a:r>
            <a:r>
              <a:rPr sz="2500" spc="-5" dirty="0">
                <a:solidFill>
                  <a:srgbClr val="001F5F"/>
                </a:solidFill>
                <a:latin typeface="Garamond"/>
                <a:cs typeface="Garamond"/>
              </a:rPr>
              <a:t>Beeswax</a:t>
            </a:r>
            <a:endParaRPr sz="25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Wingdings"/>
              <a:buChar char=""/>
              <a:tabLst>
                <a:tab pos="241300" algn="l"/>
              </a:tabLst>
            </a:pPr>
            <a:r>
              <a:rPr sz="2500" spc="-10" dirty="0">
                <a:solidFill>
                  <a:srgbClr val="001F5F"/>
                </a:solidFill>
                <a:latin typeface="Garamond"/>
                <a:cs typeface="Garamond"/>
              </a:rPr>
              <a:t>Highly </a:t>
            </a:r>
            <a:r>
              <a:rPr sz="2500" b="1" spc="-5" dirty="0">
                <a:solidFill>
                  <a:srgbClr val="001F5F"/>
                </a:solidFill>
                <a:latin typeface="Garamond"/>
                <a:cs typeface="Garamond"/>
              </a:rPr>
              <a:t>unsaturated </a:t>
            </a:r>
            <a:r>
              <a:rPr sz="2500" spc="-5" dirty="0">
                <a:solidFill>
                  <a:srgbClr val="001F5F"/>
                </a:solidFill>
                <a:latin typeface="Garamond"/>
                <a:cs typeface="Garamond"/>
              </a:rPr>
              <a:t>lipids: liquid </a:t>
            </a:r>
            <a:r>
              <a:rPr sz="2500" dirty="0">
                <a:solidFill>
                  <a:srgbClr val="001F5F"/>
                </a:solidFill>
                <a:latin typeface="Garamond"/>
                <a:cs typeface="Garamond"/>
              </a:rPr>
              <a:t>at </a:t>
            </a:r>
            <a:r>
              <a:rPr sz="2500" spc="-10" dirty="0">
                <a:solidFill>
                  <a:srgbClr val="001F5F"/>
                </a:solidFill>
                <a:latin typeface="Garamond"/>
                <a:cs typeface="Garamond"/>
              </a:rPr>
              <a:t>room </a:t>
            </a:r>
            <a:r>
              <a:rPr sz="2500" spc="-5" dirty="0">
                <a:solidFill>
                  <a:srgbClr val="001F5F"/>
                </a:solidFill>
                <a:latin typeface="Garamond"/>
                <a:cs typeface="Garamond"/>
              </a:rPr>
              <a:t>T; Eg: </a:t>
            </a:r>
            <a:r>
              <a:rPr sz="2500" spc="-20" dirty="0">
                <a:solidFill>
                  <a:srgbClr val="001F5F"/>
                </a:solidFill>
                <a:latin typeface="Garamond"/>
                <a:cs typeface="Garamond"/>
              </a:rPr>
              <a:t>Vegetable</a:t>
            </a:r>
            <a:r>
              <a:rPr sz="2500" spc="9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500" b="1" spc="-5" dirty="0">
                <a:solidFill>
                  <a:srgbClr val="001F5F"/>
                </a:solidFill>
                <a:latin typeface="Garamond"/>
                <a:cs typeface="Garamond"/>
              </a:rPr>
              <a:t>oils</a:t>
            </a:r>
            <a:endParaRPr sz="25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2687" rIns="0" bIns="0" rtlCol="0">
            <a:spAutoFit/>
          </a:bodyPr>
          <a:lstStyle/>
          <a:p>
            <a:pPr marL="3636645" marR="5080" indent="-3490595">
              <a:lnSpc>
                <a:spcPts val="3460"/>
              </a:lnSpc>
              <a:spcBef>
                <a:spcPts val="535"/>
              </a:spcBef>
            </a:pPr>
            <a:r>
              <a:rPr sz="3200" dirty="0"/>
              <a:t>Hydrogenation </a:t>
            </a:r>
            <a:r>
              <a:rPr sz="3200" spc="-5" dirty="0"/>
              <a:t>breaks </a:t>
            </a:r>
            <a:r>
              <a:rPr sz="3200" dirty="0"/>
              <a:t>the double </a:t>
            </a:r>
            <a:r>
              <a:rPr sz="3200" spc="-5" dirty="0"/>
              <a:t>bonds: Unsaturated oil </a:t>
            </a:r>
            <a:r>
              <a:rPr sz="3200" dirty="0"/>
              <a:t>to  Saturated</a:t>
            </a:r>
            <a:r>
              <a:rPr sz="3200" spc="-10" dirty="0"/>
              <a:t> </a:t>
            </a:r>
            <a:r>
              <a:rPr sz="3200" dirty="0"/>
              <a:t>lipids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2272283" y="1612391"/>
            <a:ext cx="7322823" cy="51268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77108" y="603580"/>
            <a:ext cx="663955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091055" algn="l"/>
              </a:tabLst>
            </a:pPr>
            <a:r>
              <a:rPr spc="-60" dirty="0"/>
              <a:t>Types</a:t>
            </a:r>
            <a:r>
              <a:rPr spc="-20" dirty="0"/>
              <a:t> </a:t>
            </a:r>
            <a:r>
              <a:rPr dirty="0"/>
              <a:t>of	Lipids found in</a:t>
            </a:r>
            <a:r>
              <a:rPr spc="-55" dirty="0"/>
              <a:t> </a:t>
            </a:r>
            <a:r>
              <a:rPr spc="-5" dirty="0"/>
              <a:t>Cells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45386"/>
            <a:ext cx="9514205" cy="430720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60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Lipids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are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characterized 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by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physical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property: </a:t>
            </a:r>
            <a:r>
              <a:rPr sz="2800" spc="-5" dirty="0">
                <a:solidFill>
                  <a:srgbClr val="C00000"/>
                </a:solidFill>
                <a:latin typeface="Garamond"/>
                <a:cs typeface="Garamond"/>
              </a:rPr>
              <a:t>insolubility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in</a:t>
            </a:r>
            <a:r>
              <a:rPr sz="2800" spc="1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5" dirty="0">
                <a:solidFill>
                  <a:srgbClr val="001F5F"/>
                </a:solidFill>
                <a:latin typeface="Garamond"/>
                <a:cs typeface="Garamond"/>
              </a:rPr>
              <a:t>Water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Wingdings"/>
              <a:buChar char=""/>
              <a:tabLst>
                <a:tab pos="241935" algn="l"/>
                <a:tab pos="468058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Insolubility: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high</a:t>
            </a:r>
            <a:r>
              <a:rPr sz="2800" spc="2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proportion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 of	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non polar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C-C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and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C-H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bonds</a:t>
            </a:r>
            <a:endParaRPr sz="2800">
              <a:latin typeface="Garamond"/>
              <a:cs typeface="Garamond"/>
            </a:endParaRPr>
          </a:p>
          <a:p>
            <a:pPr marL="241300" marR="480059" indent="-228600">
              <a:lnSpc>
                <a:spcPts val="3030"/>
              </a:lnSpc>
              <a:spcBef>
                <a:spcPts val="1045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Lipids </a:t>
            </a:r>
            <a:r>
              <a:rPr sz="2800" b="1" spc="5" dirty="0">
                <a:solidFill>
                  <a:srgbClr val="001F5F"/>
                </a:solidFill>
                <a:latin typeface="Garamond"/>
                <a:cs typeface="Garamond"/>
              </a:rPr>
              <a:t>structure </a:t>
            </a:r>
            <a:r>
              <a:rPr sz="2800" b="1" spc="10" dirty="0">
                <a:solidFill>
                  <a:srgbClr val="001F5F"/>
                </a:solidFill>
                <a:latin typeface="Garamond"/>
                <a:cs typeface="Garamond"/>
              </a:rPr>
              <a:t>vary </a:t>
            </a:r>
            <a:r>
              <a:rPr sz="2800" b="1" dirty="0">
                <a:solidFill>
                  <a:srgbClr val="001F5F"/>
                </a:solidFill>
                <a:latin typeface="Garamond"/>
                <a:cs typeface="Garamond"/>
              </a:rPr>
              <a:t>widely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depending on </a:t>
            </a:r>
            <a:r>
              <a:rPr sz="2800" spc="-5" dirty="0">
                <a:solidFill>
                  <a:srgbClr val="C00000"/>
                </a:solidFill>
                <a:latin typeface="Garamond"/>
                <a:cs typeface="Garamond"/>
              </a:rPr>
              <a:t>bond </a:t>
            </a:r>
            <a:r>
              <a:rPr sz="2800" spc="5" dirty="0">
                <a:solidFill>
                  <a:srgbClr val="C00000"/>
                </a:solidFill>
                <a:latin typeface="Garamond"/>
                <a:cs typeface="Garamond"/>
              </a:rPr>
              <a:t>structure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and 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hydrocarbon</a:t>
            </a:r>
            <a:r>
              <a:rPr sz="2800" spc="-2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C00000"/>
                </a:solidFill>
                <a:latin typeface="Garamond"/>
                <a:cs typeface="Garamond"/>
              </a:rPr>
              <a:t>length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10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Three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types</a:t>
            </a:r>
            <a:endParaRPr sz="2800">
              <a:latin typeface="Garamond"/>
              <a:cs typeface="Garamond"/>
            </a:endParaRPr>
          </a:p>
          <a:p>
            <a:pPr marL="1442085" lvl="1" indent="-514984">
              <a:lnSpc>
                <a:spcPct val="100000"/>
              </a:lnSpc>
              <a:spcBef>
                <a:spcPts val="170"/>
              </a:spcBef>
              <a:buAutoNum type="arabicPeriod"/>
              <a:tabLst>
                <a:tab pos="1442085" algn="l"/>
                <a:tab pos="144272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Steroids</a:t>
            </a:r>
            <a:endParaRPr sz="2800">
              <a:latin typeface="Garamond"/>
              <a:cs typeface="Garamond"/>
            </a:endParaRPr>
          </a:p>
          <a:p>
            <a:pPr marL="1442085" lvl="1" indent="-514984">
              <a:lnSpc>
                <a:spcPct val="100000"/>
              </a:lnSpc>
              <a:spcBef>
                <a:spcPts val="160"/>
              </a:spcBef>
              <a:buAutoNum type="arabicPeriod"/>
              <a:tabLst>
                <a:tab pos="1442085" algn="l"/>
                <a:tab pos="1442720" algn="l"/>
              </a:tabLst>
            </a:pPr>
            <a:r>
              <a:rPr sz="2800" spc="-25" dirty="0">
                <a:solidFill>
                  <a:srgbClr val="001F5F"/>
                </a:solidFill>
                <a:latin typeface="Garamond"/>
                <a:cs typeface="Garamond"/>
              </a:rPr>
              <a:t>Fats</a:t>
            </a:r>
            <a:endParaRPr sz="2800">
              <a:latin typeface="Garamond"/>
              <a:cs typeface="Garamond"/>
            </a:endParaRPr>
          </a:p>
          <a:p>
            <a:pPr marL="1442085" lvl="1" indent="-514984">
              <a:lnSpc>
                <a:spcPct val="100000"/>
              </a:lnSpc>
              <a:spcBef>
                <a:spcPts val="165"/>
              </a:spcBef>
              <a:buAutoNum type="arabicPeriod"/>
              <a:tabLst>
                <a:tab pos="1442085" algn="l"/>
                <a:tab pos="144272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Phospholipids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b="1" spc="-5" dirty="0">
                <a:solidFill>
                  <a:srgbClr val="C00000"/>
                </a:solidFill>
                <a:latin typeface="Garamond"/>
                <a:cs typeface="Garamond"/>
              </a:rPr>
              <a:t>Each type </a:t>
            </a:r>
            <a:r>
              <a:rPr sz="2800" b="1" spc="5" dirty="0">
                <a:solidFill>
                  <a:srgbClr val="C00000"/>
                </a:solidFill>
                <a:latin typeface="Garamond"/>
                <a:cs typeface="Garamond"/>
              </a:rPr>
              <a:t>differs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in </a:t>
            </a:r>
            <a:r>
              <a:rPr sz="2800" b="1" spc="5" dirty="0">
                <a:solidFill>
                  <a:srgbClr val="001F5F"/>
                </a:solidFill>
                <a:latin typeface="Garamond"/>
                <a:cs typeface="Garamond"/>
              </a:rPr>
              <a:t>structure </a:t>
            </a:r>
            <a:r>
              <a:rPr sz="2800" b="1" dirty="0">
                <a:solidFill>
                  <a:srgbClr val="001F5F"/>
                </a:solidFill>
                <a:latin typeface="Garamond"/>
                <a:cs typeface="Garamond"/>
              </a:rPr>
              <a:t>and</a:t>
            </a:r>
            <a:r>
              <a:rPr sz="2800" b="1" spc="4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b="1" spc="-10" dirty="0">
                <a:solidFill>
                  <a:srgbClr val="001F5F"/>
                </a:solidFill>
                <a:latin typeface="Garamond"/>
                <a:cs typeface="Garamond"/>
              </a:rPr>
              <a:t>function</a:t>
            </a:r>
            <a:endParaRPr sz="28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47665" y="269239"/>
            <a:ext cx="229806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1.</a:t>
            </a:r>
            <a:r>
              <a:rPr spc="-80" dirty="0"/>
              <a:t> </a:t>
            </a:r>
            <a:r>
              <a:rPr dirty="0"/>
              <a:t>Steroids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45386"/>
            <a:ext cx="4872355" cy="3732529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60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Bulky </a:t>
            </a:r>
            <a:r>
              <a:rPr sz="2800" b="1" spc="-25" dirty="0">
                <a:solidFill>
                  <a:srgbClr val="C00000"/>
                </a:solidFill>
                <a:latin typeface="Garamond"/>
                <a:cs typeface="Garamond"/>
              </a:rPr>
              <a:t>Four </a:t>
            </a:r>
            <a:r>
              <a:rPr sz="2800" b="1" spc="-5" dirty="0">
                <a:solidFill>
                  <a:srgbClr val="C00000"/>
                </a:solidFill>
                <a:latin typeface="Garamond"/>
                <a:cs typeface="Garamond"/>
              </a:rPr>
              <a:t>ring</a:t>
            </a:r>
            <a:r>
              <a:rPr sz="2800" b="1" spc="45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structure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-10" dirty="0">
                <a:solidFill>
                  <a:srgbClr val="C00000"/>
                </a:solidFill>
                <a:latin typeface="Garamond"/>
                <a:cs typeface="Garamond"/>
              </a:rPr>
              <a:t>Hydrophobic</a:t>
            </a:r>
            <a:r>
              <a:rPr sz="2800" spc="-25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rings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Functional or side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group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65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Estrogen,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testosterone:</a:t>
            </a:r>
            <a:r>
              <a:rPr sz="2800" spc="-4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Signalling</a:t>
            </a:r>
            <a:endParaRPr sz="2800">
              <a:latin typeface="Garamond"/>
              <a:cs typeface="Garamond"/>
            </a:endParaRPr>
          </a:p>
          <a:p>
            <a:pPr marL="241300" marR="5080" indent="-228600">
              <a:lnSpc>
                <a:spcPct val="90000"/>
              </a:lnSpc>
              <a:spcBef>
                <a:spcPts val="994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Cholesterol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–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hydrophilic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OH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at 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top ring and an isoprenoid tail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at  bottom: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important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component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of </a:t>
            </a:r>
            <a:r>
              <a:rPr sz="2800" spc="-10" dirty="0">
                <a:solidFill>
                  <a:srgbClr val="C00000"/>
                </a:solidFill>
                <a:latin typeface="Garamond"/>
                <a:cs typeface="Garamond"/>
              </a:rPr>
              <a:t> plasma</a:t>
            </a:r>
            <a:r>
              <a:rPr sz="2800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C00000"/>
                </a:solidFill>
                <a:latin typeface="Garamond"/>
                <a:cs typeface="Garamond"/>
              </a:rPr>
              <a:t>membranes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931408" y="1272538"/>
            <a:ext cx="6218634" cy="537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74385" y="220218"/>
            <a:ext cx="144526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2.</a:t>
            </a:r>
            <a:r>
              <a:rPr spc="-90" dirty="0"/>
              <a:t> </a:t>
            </a:r>
            <a:r>
              <a:rPr spc="-30" dirty="0"/>
              <a:t>Fats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5480" y="1281811"/>
            <a:ext cx="6345555" cy="484314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241300" marR="937894" indent="-228600">
              <a:lnSpc>
                <a:spcPct val="80000"/>
              </a:lnSpc>
              <a:spcBef>
                <a:spcPts val="76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3 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Fatty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acid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molecules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linked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to a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3-C 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molecule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Glycerol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:</a:t>
            </a:r>
            <a:r>
              <a:rPr sz="2800" spc="2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20" dirty="0">
                <a:solidFill>
                  <a:srgbClr val="C00000"/>
                </a:solidFill>
                <a:latin typeface="Garamond"/>
                <a:cs typeface="Garamond"/>
              </a:rPr>
              <a:t>Triglycerides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32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b="1" spc="-5" dirty="0">
                <a:solidFill>
                  <a:srgbClr val="C00000"/>
                </a:solidFill>
                <a:latin typeface="Garamond"/>
                <a:cs typeface="Garamond"/>
              </a:rPr>
              <a:t>Nonpolar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ts val="3025"/>
              </a:lnSpc>
              <a:spcBef>
                <a:spcPts val="340"/>
              </a:spcBef>
              <a:buFont typeface="Wingdings"/>
              <a:buChar char=""/>
              <a:tabLst>
                <a:tab pos="241300" algn="l"/>
                <a:tab pos="61595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If	glycerol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liked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fatty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acids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are</a:t>
            </a:r>
            <a:endParaRPr sz="2800">
              <a:latin typeface="Garamond"/>
              <a:cs typeface="Garamond"/>
            </a:endParaRPr>
          </a:p>
          <a:p>
            <a:pPr marL="241300">
              <a:lnSpc>
                <a:spcPts val="3025"/>
              </a:lnSpc>
            </a:pPr>
            <a:r>
              <a:rPr sz="2800" b="1" spc="-5" dirty="0">
                <a:solidFill>
                  <a:srgbClr val="C00000"/>
                </a:solidFill>
                <a:latin typeface="Garamond"/>
                <a:cs typeface="Garamond"/>
              </a:rPr>
              <a:t>polyunsaturated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they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are called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oils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32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Primary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role: </a:t>
            </a:r>
            <a:r>
              <a:rPr sz="2800" spc="10" dirty="0">
                <a:solidFill>
                  <a:srgbClr val="C00000"/>
                </a:solidFill>
                <a:latin typeface="Garamond"/>
                <a:cs typeface="Garamond"/>
              </a:rPr>
              <a:t>Energy</a:t>
            </a:r>
            <a:r>
              <a:rPr sz="2800" spc="-10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storage</a:t>
            </a:r>
            <a:endParaRPr sz="2800">
              <a:latin typeface="Garamond"/>
              <a:cs typeface="Garamond"/>
            </a:endParaRPr>
          </a:p>
          <a:p>
            <a:pPr marL="241300" marR="342265" indent="-228600">
              <a:lnSpc>
                <a:spcPts val="2690"/>
              </a:lnSpc>
              <a:spcBef>
                <a:spcPts val="969"/>
              </a:spcBef>
              <a:buFont typeface="Wingdings"/>
              <a:buChar char=""/>
              <a:tabLst>
                <a:tab pos="241300" algn="l"/>
                <a:tab pos="2932430" algn="l"/>
                <a:tab pos="371602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Formed </a:t>
            </a:r>
            <a:r>
              <a:rPr sz="2800" spc="-25" dirty="0">
                <a:solidFill>
                  <a:srgbClr val="001F5F"/>
                </a:solidFill>
                <a:latin typeface="Garamond"/>
                <a:cs typeface="Garamond"/>
              </a:rPr>
              <a:t>by </a:t>
            </a:r>
            <a:r>
              <a:rPr sz="2800" spc="-15" dirty="0">
                <a:solidFill>
                  <a:srgbClr val="C00000"/>
                </a:solidFill>
                <a:latin typeface="Garamond"/>
                <a:cs typeface="Garamond"/>
              </a:rPr>
              <a:t>Dehydration </a:t>
            </a:r>
            <a:r>
              <a:rPr sz="2800" spc="-10" dirty="0">
                <a:solidFill>
                  <a:srgbClr val="C00000"/>
                </a:solidFill>
                <a:latin typeface="Garamond"/>
                <a:cs typeface="Garamond"/>
              </a:rPr>
              <a:t>reaction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between 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the </a:t>
            </a:r>
            <a:r>
              <a:rPr sz="2800" b="1" spc="-20" dirty="0">
                <a:solidFill>
                  <a:srgbClr val="001F5F"/>
                </a:solidFill>
                <a:latin typeface="Garamond"/>
                <a:cs typeface="Garamond"/>
              </a:rPr>
              <a:t>hydroxyl</a:t>
            </a:r>
            <a:r>
              <a:rPr sz="2800" b="1" spc="3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b="1" spc="5" dirty="0">
                <a:solidFill>
                  <a:srgbClr val="001F5F"/>
                </a:solidFill>
                <a:latin typeface="Garamond"/>
                <a:cs typeface="Garamond"/>
              </a:rPr>
              <a:t>groups</a:t>
            </a:r>
            <a:r>
              <a:rPr sz="2800" b="1" spc="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of	</a:t>
            </a:r>
            <a:r>
              <a:rPr sz="2800" b="1" spc="-10" dirty="0">
                <a:solidFill>
                  <a:srgbClr val="001F5F"/>
                </a:solidFill>
                <a:latin typeface="Garamond"/>
                <a:cs typeface="Garamond"/>
              </a:rPr>
              <a:t>glycerol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&amp;  </a:t>
            </a:r>
            <a:r>
              <a:rPr sz="2800" b="1" spc="-10" dirty="0">
                <a:solidFill>
                  <a:srgbClr val="001F5F"/>
                </a:solidFill>
                <a:latin typeface="Garamond"/>
                <a:cs typeface="Garamond"/>
              </a:rPr>
              <a:t>carboxy</a:t>
            </a:r>
            <a:r>
              <a:rPr sz="2800" b="1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b="1" spc="10" dirty="0">
                <a:solidFill>
                  <a:srgbClr val="001F5F"/>
                </a:solidFill>
                <a:latin typeface="Garamond"/>
                <a:cs typeface="Garamond"/>
              </a:rPr>
              <a:t>group</a:t>
            </a:r>
            <a:r>
              <a:rPr sz="2800" b="1" spc="3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free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fatty acids: </a:t>
            </a:r>
            <a:r>
              <a:rPr sz="2800" spc="-10" dirty="0">
                <a:solidFill>
                  <a:srgbClr val="C00000"/>
                </a:solidFill>
                <a:latin typeface="Garamond"/>
                <a:cs typeface="Garamond"/>
              </a:rPr>
              <a:t>Ester  </a:t>
            </a:r>
            <a:r>
              <a:rPr sz="2800" dirty="0">
                <a:solidFill>
                  <a:srgbClr val="C00000"/>
                </a:solidFill>
                <a:latin typeface="Garamond"/>
                <a:cs typeface="Garamond"/>
              </a:rPr>
              <a:t>linkage</a:t>
            </a:r>
            <a:endParaRPr sz="2800">
              <a:latin typeface="Garamond"/>
              <a:cs typeface="Garamond"/>
            </a:endParaRPr>
          </a:p>
          <a:p>
            <a:pPr marL="241300" marR="5080" indent="-228600">
              <a:lnSpc>
                <a:spcPct val="80000"/>
              </a:lnSpc>
              <a:spcBef>
                <a:spcPts val="103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25" dirty="0">
                <a:solidFill>
                  <a:srgbClr val="001F5F"/>
                </a:solidFill>
                <a:latin typeface="Garamond"/>
                <a:cs typeface="Garamond"/>
              </a:rPr>
              <a:t>Fats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are </a:t>
            </a:r>
            <a:r>
              <a:rPr sz="2800" spc="-10" dirty="0">
                <a:solidFill>
                  <a:srgbClr val="C00000"/>
                </a:solidFill>
                <a:latin typeface="Garamond"/>
                <a:cs typeface="Garamond"/>
              </a:rPr>
              <a:t>not polymers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and </a:t>
            </a:r>
            <a:r>
              <a:rPr sz="2800" spc="-5" dirty="0">
                <a:solidFill>
                  <a:srgbClr val="C00000"/>
                </a:solidFill>
                <a:latin typeface="Garamond"/>
                <a:cs typeface="Garamond"/>
              </a:rPr>
              <a:t>fatty </a:t>
            </a:r>
            <a:r>
              <a:rPr sz="2800" spc="-10" dirty="0">
                <a:solidFill>
                  <a:srgbClr val="C00000"/>
                </a:solidFill>
                <a:latin typeface="Garamond"/>
                <a:cs typeface="Garamond"/>
              </a:rPr>
              <a:t>acids </a:t>
            </a:r>
            <a:r>
              <a:rPr sz="2800" spc="-5" dirty="0">
                <a:solidFill>
                  <a:srgbClr val="C00000"/>
                </a:solidFill>
                <a:latin typeface="Garamond"/>
                <a:cs typeface="Garamond"/>
              </a:rPr>
              <a:t>are </a:t>
            </a:r>
            <a:r>
              <a:rPr sz="2800" spc="-10" dirty="0">
                <a:solidFill>
                  <a:srgbClr val="C00000"/>
                </a:solidFill>
                <a:latin typeface="Garamond"/>
                <a:cs typeface="Garamond"/>
              </a:rPr>
              <a:t>not  </a:t>
            </a:r>
            <a:r>
              <a:rPr sz="2800" spc="-5" dirty="0">
                <a:solidFill>
                  <a:srgbClr val="C00000"/>
                </a:solidFill>
                <a:latin typeface="Garamond"/>
                <a:cs typeface="Garamond"/>
              </a:rPr>
              <a:t>monomers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81387" y="1666884"/>
            <a:ext cx="5077725" cy="50529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1594" y="89738"/>
            <a:ext cx="36455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3.</a:t>
            </a:r>
            <a:r>
              <a:rPr spc="-75" dirty="0"/>
              <a:t> </a:t>
            </a:r>
            <a:r>
              <a:rPr spc="-5" dirty="0"/>
              <a:t>Phospholipids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3202" y="963294"/>
            <a:ext cx="5844540" cy="5398135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41300" marR="5080" indent="-228600" algn="just">
              <a:lnSpc>
                <a:spcPts val="2690"/>
              </a:lnSpc>
              <a:spcBef>
                <a:spcPts val="74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 glycerol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linked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to </a:t>
            </a:r>
            <a:r>
              <a:rPr sz="2800" b="1" spc="-5" dirty="0">
                <a:solidFill>
                  <a:srgbClr val="C00000"/>
                </a:solidFill>
                <a:latin typeface="Garamond"/>
                <a:cs typeface="Garamond"/>
              </a:rPr>
              <a:t>a phosphate </a:t>
            </a:r>
            <a:r>
              <a:rPr sz="2800" b="1" spc="10" dirty="0">
                <a:solidFill>
                  <a:srgbClr val="C00000"/>
                </a:solidFill>
                <a:latin typeface="Garamond"/>
                <a:cs typeface="Garamond"/>
              </a:rPr>
              <a:t>group </a:t>
            </a:r>
            <a:r>
              <a:rPr sz="2800" b="1" spc="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and </a:t>
            </a:r>
            <a:r>
              <a:rPr sz="2800" b="1" spc="-25" dirty="0">
                <a:solidFill>
                  <a:srgbClr val="C00000"/>
                </a:solidFill>
                <a:latin typeface="Garamond"/>
                <a:cs typeface="Garamond"/>
              </a:rPr>
              <a:t>two </a:t>
            </a:r>
            <a:r>
              <a:rPr sz="2800" b="1" spc="-10" dirty="0">
                <a:solidFill>
                  <a:srgbClr val="C00000"/>
                </a:solidFill>
                <a:latin typeface="Garamond"/>
                <a:cs typeface="Garamond"/>
              </a:rPr>
              <a:t>hydrocarbon </a:t>
            </a:r>
            <a:r>
              <a:rPr sz="2800" b="1" spc="-5" dirty="0">
                <a:solidFill>
                  <a:srgbClr val="C00000"/>
                </a:solidFill>
                <a:latin typeface="Garamond"/>
                <a:cs typeface="Garamond"/>
              </a:rPr>
              <a:t>chains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 either  isoprenoids or fatty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acids</a:t>
            </a:r>
            <a:endParaRPr sz="2800">
              <a:latin typeface="Garamond"/>
              <a:cs typeface="Garamond"/>
            </a:endParaRPr>
          </a:p>
          <a:p>
            <a:pPr marL="241300" marR="24765" indent="-228600">
              <a:lnSpc>
                <a:spcPts val="2690"/>
              </a:lnSpc>
              <a:spcBef>
                <a:spcPts val="99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C00000"/>
                </a:solidFill>
                <a:latin typeface="Garamond"/>
                <a:cs typeface="Garamond"/>
              </a:rPr>
              <a:t>Phosphate </a:t>
            </a:r>
            <a:r>
              <a:rPr sz="2800" spc="5" dirty="0">
                <a:solidFill>
                  <a:srgbClr val="C00000"/>
                </a:solidFill>
                <a:latin typeface="Garamond"/>
                <a:cs typeface="Garamond"/>
              </a:rPr>
              <a:t>group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is also bonded to a </a:t>
            </a:r>
            <a:r>
              <a:rPr sz="2800" spc="-5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Garamond"/>
                <a:cs typeface="Garamond"/>
              </a:rPr>
              <a:t>small organic molecule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that is charged  or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polar</a:t>
            </a:r>
            <a:endParaRPr sz="2800">
              <a:latin typeface="Garamond"/>
              <a:cs typeface="Garamond"/>
            </a:endParaRPr>
          </a:p>
          <a:p>
            <a:pPr marL="241300" marR="608330" indent="-228600">
              <a:lnSpc>
                <a:spcPts val="2690"/>
              </a:lnSpc>
              <a:spcBef>
                <a:spcPts val="1000"/>
              </a:spcBef>
              <a:buFont typeface="Wingdings"/>
              <a:buChar char=""/>
              <a:tabLst>
                <a:tab pos="241300" algn="l"/>
                <a:tab pos="193103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PLs with </a:t>
            </a:r>
            <a:r>
              <a:rPr sz="2800" spc="-5" dirty="0">
                <a:solidFill>
                  <a:srgbClr val="C00000"/>
                </a:solidFill>
                <a:latin typeface="Garamond"/>
                <a:cs typeface="Garamond"/>
              </a:rPr>
              <a:t>fatty acid tails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found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in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the  domains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Bacteria &amp;</a:t>
            </a:r>
            <a:r>
              <a:rPr sz="2800" b="1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b="1" spc="5" dirty="0">
                <a:solidFill>
                  <a:srgbClr val="001F5F"/>
                </a:solidFill>
                <a:latin typeface="Garamond"/>
                <a:cs typeface="Garamond"/>
              </a:rPr>
              <a:t>Eukarya</a:t>
            </a:r>
            <a:endParaRPr sz="2800">
              <a:latin typeface="Garamond"/>
              <a:cs typeface="Garamond"/>
            </a:endParaRPr>
          </a:p>
          <a:p>
            <a:pPr marL="241300" marR="6985" indent="-228600">
              <a:lnSpc>
                <a:spcPct val="80000"/>
              </a:lnSpc>
              <a:spcBef>
                <a:spcPts val="1019"/>
              </a:spcBef>
              <a:buFont typeface="Wingdings"/>
              <a:buChar char=""/>
              <a:tabLst>
                <a:tab pos="241300" algn="l"/>
                <a:tab pos="180022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PLs with </a:t>
            </a:r>
            <a:r>
              <a:rPr sz="2800" spc="-5" dirty="0">
                <a:solidFill>
                  <a:srgbClr val="C00000"/>
                </a:solidFill>
                <a:latin typeface="Garamond"/>
                <a:cs typeface="Garamond"/>
              </a:rPr>
              <a:t>isoprenoid tails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found in the  domain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Archaea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(provide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greater 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membrane stability and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protection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in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the 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extreme environments)</a:t>
            </a:r>
            <a:endParaRPr sz="2800">
              <a:latin typeface="Garamond"/>
              <a:cs typeface="Garamond"/>
            </a:endParaRPr>
          </a:p>
          <a:p>
            <a:pPr marL="241300" marR="592455" indent="-228600">
              <a:lnSpc>
                <a:spcPct val="80000"/>
              </a:lnSpc>
              <a:spcBef>
                <a:spcPts val="994"/>
              </a:spcBef>
              <a:buFont typeface="Wingdings"/>
              <a:buChar char=""/>
              <a:tabLst>
                <a:tab pos="241300" algn="l"/>
                <a:tab pos="41656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PL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s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: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</a:t>
            </a:r>
            <a:r>
              <a:rPr sz="2800" spc="80" dirty="0">
                <a:solidFill>
                  <a:srgbClr val="001F5F"/>
                </a:solidFill>
                <a:latin typeface="Garamond"/>
                <a:cs typeface="Garamond"/>
              </a:rPr>
              <a:t>r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ucial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comp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o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nent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o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f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b="1" spc="-10" dirty="0">
                <a:solidFill>
                  <a:srgbClr val="001F5F"/>
                </a:solidFill>
                <a:latin typeface="Garamond"/>
                <a:cs typeface="Garamond"/>
              </a:rPr>
              <a:t>p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las</a:t>
            </a:r>
            <a:r>
              <a:rPr sz="2800" b="1" dirty="0">
                <a:solidFill>
                  <a:srgbClr val="001F5F"/>
                </a:solidFill>
                <a:latin typeface="Garamond"/>
                <a:cs typeface="Garamond"/>
              </a:rPr>
              <a:t>m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a  membrane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35601" y="113085"/>
            <a:ext cx="4870269" cy="67449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79701" y="112598"/>
            <a:ext cx="78308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Membrane lipids </a:t>
            </a:r>
            <a:r>
              <a:rPr dirty="0"/>
              <a:t>interact with</a:t>
            </a:r>
            <a:r>
              <a:rPr spc="5" dirty="0"/>
              <a:t> </a:t>
            </a:r>
            <a:r>
              <a:rPr spc="-15" dirty="0"/>
              <a:t>water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3222" y="817219"/>
            <a:ext cx="11401425" cy="584390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280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Lipids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acts</a:t>
            </a:r>
            <a:r>
              <a:rPr sz="2600" spc="-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as</a:t>
            </a:r>
            <a:endParaRPr sz="2600">
              <a:latin typeface="Garamond"/>
              <a:cs typeface="Garamond"/>
            </a:endParaRPr>
          </a:p>
          <a:p>
            <a:pPr marL="1155065" lvl="1" indent="-228600">
              <a:lnSpc>
                <a:spcPct val="100000"/>
              </a:lnSpc>
              <a:spcBef>
                <a:spcPts val="180"/>
              </a:spcBef>
              <a:buFont typeface="Wingdings"/>
              <a:buChar char=""/>
              <a:tabLst>
                <a:tab pos="1155700" algn="l"/>
              </a:tabLst>
            </a:pPr>
            <a:r>
              <a:rPr sz="2600" b="1" dirty="0">
                <a:solidFill>
                  <a:srgbClr val="001F5F"/>
                </a:solidFill>
                <a:latin typeface="Garamond"/>
                <a:cs typeface="Garamond"/>
              </a:rPr>
              <a:t>Pigments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that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capture or respond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to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sunlight</a:t>
            </a:r>
            <a:endParaRPr sz="2600">
              <a:latin typeface="Garamond"/>
              <a:cs typeface="Garamond"/>
            </a:endParaRPr>
          </a:p>
          <a:p>
            <a:pPr marL="1155065" lvl="1" indent="-228600">
              <a:lnSpc>
                <a:spcPct val="100000"/>
              </a:lnSpc>
              <a:spcBef>
                <a:spcPts val="190"/>
              </a:spcBef>
              <a:buFont typeface="Wingdings"/>
              <a:buChar char=""/>
              <a:tabLst>
                <a:tab pos="1155700" algn="l"/>
              </a:tabLst>
            </a:pP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Serves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as </a:t>
            </a:r>
            <a:r>
              <a:rPr sz="2600" b="1" dirty="0">
                <a:solidFill>
                  <a:srgbClr val="001F5F"/>
                </a:solidFill>
                <a:latin typeface="Garamond"/>
                <a:cs typeface="Garamond"/>
              </a:rPr>
              <a:t>signals </a:t>
            </a:r>
            <a:r>
              <a:rPr sz="2600" spc="-10" dirty="0">
                <a:solidFill>
                  <a:srgbClr val="001F5F"/>
                </a:solidFill>
                <a:latin typeface="Garamond"/>
                <a:cs typeface="Garamond"/>
              </a:rPr>
              <a:t>between</a:t>
            </a:r>
            <a:r>
              <a:rPr sz="2600" spc="2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cell</a:t>
            </a:r>
            <a:endParaRPr sz="2600">
              <a:latin typeface="Garamond"/>
              <a:cs typeface="Garamond"/>
            </a:endParaRPr>
          </a:p>
          <a:p>
            <a:pPr marL="1155065" lvl="1" indent="-228600">
              <a:lnSpc>
                <a:spcPct val="100000"/>
              </a:lnSpc>
              <a:spcBef>
                <a:spcPts val="195"/>
              </a:spcBef>
              <a:buFont typeface="Wingdings"/>
              <a:buChar char=""/>
              <a:tabLst>
                <a:tab pos="1155700" algn="l"/>
                <a:tab pos="3790950" algn="l"/>
              </a:tabLst>
            </a:pP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Forms </a:t>
            </a:r>
            <a:r>
              <a:rPr sz="2600" b="1" spc="-15" dirty="0">
                <a:solidFill>
                  <a:srgbClr val="001F5F"/>
                </a:solidFill>
                <a:latin typeface="Garamond"/>
                <a:cs typeface="Garamond"/>
              </a:rPr>
              <a:t>water</a:t>
            </a:r>
            <a:r>
              <a:rPr sz="2600" b="1" spc="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b="1" spc="5" dirty="0">
                <a:solidFill>
                  <a:srgbClr val="001F5F"/>
                </a:solidFill>
                <a:latin typeface="Garamond"/>
                <a:cs typeface="Garamond"/>
              </a:rPr>
              <a:t>proof	</a:t>
            </a:r>
            <a:r>
              <a:rPr sz="2600" b="1" dirty="0">
                <a:solidFill>
                  <a:srgbClr val="001F5F"/>
                </a:solidFill>
                <a:latin typeface="Garamond"/>
                <a:cs typeface="Garamond"/>
              </a:rPr>
              <a:t>coatings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on </a:t>
            </a:r>
            <a:r>
              <a:rPr sz="2600" spc="-15" dirty="0">
                <a:solidFill>
                  <a:srgbClr val="001F5F"/>
                </a:solidFill>
                <a:latin typeface="Garamond"/>
                <a:cs typeface="Garamond"/>
              </a:rPr>
              <a:t>leaves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and</a:t>
            </a:r>
            <a:r>
              <a:rPr sz="2600" spc="2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skin</a:t>
            </a:r>
            <a:endParaRPr sz="2600">
              <a:latin typeface="Garamond"/>
              <a:cs typeface="Garamond"/>
            </a:endParaRPr>
          </a:p>
          <a:p>
            <a:pPr marL="1155065" lvl="1" indent="-228600">
              <a:lnSpc>
                <a:spcPct val="100000"/>
              </a:lnSpc>
              <a:spcBef>
                <a:spcPts val="180"/>
              </a:spcBef>
              <a:buFont typeface="Wingdings"/>
              <a:buChar char=""/>
              <a:tabLst>
                <a:tab pos="1155700" algn="l"/>
              </a:tabLst>
            </a:pP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Acts as</a:t>
            </a:r>
            <a:r>
              <a:rPr sz="2600" spc="2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b="1" spc="-5" dirty="0">
                <a:solidFill>
                  <a:srgbClr val="001F5F"/>
                </a:solidFill>
                <a:latin typeface="Garamond"/>
                <a:cs typeface="Garamond"/>
              </a:rPr>
              <a:t>vitamins</a:t>
            </a:r>
            <a:endParaRPr sz="2600">
              <a:latin typeface="Garamond"/>
              <a:cs typeface="Garamond"/>
            </a:endParaRPr>
          </a:p>
          <a:p>
            <a:pPr marL="1155065" lvl="1" indent="-228600">
              <a:lnSpc>
                <a:spcPct val="100000"/>
              </a:lnSpc>
              <a:spcBef>
                <a:spcPts val="190"/>
              </a:spcBef>
              <a:buFont typeface="Wingdings"/>
              <a:buChar char=""/>
              <a:tabLst>
                <a:tab pos="1155700" algn="l"/>
              </a:tabLst>
            </a:pP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Forms </a:t>
            </a:r>
            <a:r>
              <a:rPr sz="2600" b="1" dirty="0">
                <a:solidFill>
                  <a:srgbClr val="001F5F"/>
                </a:solidFill>
                <a:latin typeface="Garamond"/>
                <a:cs typeface="Garamond"/>
              </a:rPr>
              <a:t>cell membranes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(Not all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lipids can </a:t>
            </a:r>
            <a:r>
              <a:rPr sz="2600" spc="20" dirty="0">
                <a:solidFill>
                  <a:srgbClr val="001F5F"/>
                </a:solidFill>
                <a:latin typeface="Garamond"/>
                <a:cs typeface="Garamond"/>
              </a:rPr>
              <a:t>form</a:t>
            </a:r>
            <a:r>
              <a:rPr sz="2600" spc="-3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membranes)</a:t>
            </a:r>
            <a:endParaRPr sz="26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90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Membrane-forming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lipids </a:t>
            </a:r>
            <a:r>
              <a:rPr sz="2600" spc="-20" dirty="0">
                <a:solidFill>
                  <a:srgbClr val="001F5F"/>
                </a:solidFill>
                <a:latin typeface="Garamond"/>
                <a:cs typeface="Garamond"/>
              </a:rPr>
              <a:t>have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a </a:t>
            </a:r>
            <a:r>
              <a:rPr sz="2600" b="1" spc="-20" dirty="0">
                <a:solidFill>
                  <a:srgbClr val="001F5F"/>
                </a:solidFill>
                <a:latin typeface="Garamond"/>
                <a:cs typeface="Garamond"/>
              </a:rPr>
              <a:t>polar, </a:t>
            </a:r>
            <a:r>
              <a:rPr sz="2600" b="1" spc="-5" dirty="0">
                <a:solidFill>
                  <a:srgbClr val="001F5F"/>
                </a:solidFill>
                <a:latin typeface="Garamond"/>
                <a:cs typeface="Garamond"/>
              </a:rPr>
              <a:t>hydrophilic</a:t>
            </a:r>
            <a:r>
              <a:rPr sz="2600" b="1" spc="-2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b="1" spc="5" dirty="0">
                <a:solidFill>
                  <a:srgbClr val="001F5F"/>
                </a:solidFill>
                <a:latin typeface="Garamond"/>
                <a:cs typeface="Garamond"/>
              </a:rPr>
              <a:t>region</a:t>
            </a:r>
            <a:endParaRPr sz="2600">
              <a:latin typeface="Garamond"/>
              <a:cs typeface="Garamond"/>
            </a:endParaRPr>
          </a:p>
          <a:p>
            <a:pPr marL="1155065" marR="201295" lvl="1" indent="-228600">
              <a:lnSpc>
                <a:spcPts val="2810"/>
              </a:lnSpc>
              <a:spcBef>
                <a:spcPts val="540"/>
              </a:spcBef>
              <a:buFont typeface="Wingdings"/>
              <a:buChar char=""/>
              <a:tabLst>
                <a:tab pos="1155700" algn="l"/>
              </a:tabLst>
            </a:pPr>
            <a:r>
              <a:rPr sz="2600" b="1" dirty="0">
                <a:solidFill>
                  <a:srgbClr val="001F5F"/>
                </a:solidFill>
                <a:latin typeface="Garamond"/>
                <a:cs typeface="Garamond"/>
              </a:rPr>
              <a:t>“head” </a:t>
            </a:r>
            <a:r>
              <a:rPr sz="2600" b="1" spc="5" dirty="0">
                <a:solidFill>
                  <a:srgbClr val="001F5F"/>
                </a:solidFill>
                <a:latin typeface="Garamond"/>
                <a:cs typeface="Garamond"/>
              </a:rPr>
              <a:t>region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containing a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negatively charged phosphate 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group </a:t>
            </a:r>
            <a:r>
              <a:rPr sz="2600" spc="-10" dirty="0">
                <a:solidFill>
                  <a:srgbClr val="001F5F"/>
                </a:solidFill>
                <a:latin typeface="Garamond"/>
                <a:cs typeface="Garamond"/>
              </a:rPr>
              <a:t>attached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to a  polar 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group;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Charges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and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polar bonds in the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head region </a:t>
            </a:r>
            <a:r>
              <a:rPr sz="2600" b="1" spc="-5" dirty="0">
                <a:solidFill>
                  <a:srgbClr val="C00000"/>
                </a:solidFill>
                <a:latin typeface="Garamond"/>
                <a:cs typeface="Garamond"/>
              </a:rPr>
              <a:t>interact with </a:t>
            </a:r>
            <a:r>
              <a:rPr sz="2600" b="1" spc="-15" dirty="0">
                <a:solidFill>
                  <a:srgbClr val="C00000"/>
                </a:solidFill>
                <a:latin typeface="Garamond"/>
                <a:cs typeface="Garamond"/>
              </a:rPr>
              <a:t>water </a:t>
            </a:r>
            <a:r>
              <a:rPr sz="2600" b="1" spc="-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molecules when a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phospholipid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is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placed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in</a:t>
            </a:r>
            <a:r>
              <a:rPr sz="2600" spc="-3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solution</a:t>
            </a:r>
            <a:endParaRPr sz="2600">
              <a:latin typeface="Garamond"/>
              <a:cs typeface="Garamond"/>
            </a:endParaRPr>
          </a:p>
          <a:p>
            <a:pPr marL="1155065" lvl="1" indent="-228600">
              <a:lnSpc>
                <a:spcPct val="100000"/>
              </a:lnSpc>
              <a:spcBef>
                <a:spcPts val="150"/>
              </a:spcBef>
              <a:buFont typeface="Wingdings"/>
              <a:buChar char=""/>
              <a:tabLst>
                <a:tab pos="1155700" algn="l"/>
              </a:tabLst>
            </a:pP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Long </a:t>
            </a:r>
            <a:r>
              <a:rPr sz="2600" spc="-10" dirty="0">
                <a:solidFill>
                  <a:srgbClr val="001F5F"/>
                </a:solidFill>
                <a:latin typeface="Garamond"/>
                <a:cs typeface="Garamond"/>
              </a:rPr>
              <a:t>hydrocarbon </a:t>
            </a:r>
            <a:r>
              <a:rPr sz="2600" b="1" spc="-5" dirty="0">
                <a:solidFill>
                  <a:srgbClr val="001F5F"/>
                </a:solidFill>
                <a:latin typeface="Garamond"/>
                <a:cs typeface="Garamond"/>
              </a:rPr>
              <a:t>“tails”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of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a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phospholipid are </a:t>
            </a:r>
            <a:r>
              <a:rPr sz="2600" b="1" spc="-5" dirty="0">
                <a:solidFill>
                  <a:srgbClr val="C00000"/>
                </a:solidFill>
                <a:latin typeface="Garamond"/>
                <a:cs typeface="Garamond"/>
              </a:rPr>
              <a:t>nonpolar </a:t>
            </a:r>
            <a:r>
              <a:rPr sz="2600" b="1" dirty="0">
                <a:solidFill>
                  <a:srgbClr val="C00000"/>
                </a:solidFill>
                <a:latin typeface="Garamond"/>
                <a:cs typeface="Garamond"/>
              </a:rPr>
              <a:t>and</a:t>
            </a:r>
            <a:r>
              <a:rPr sz="2600" b="1" spc="-280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2600" b="1" spc="-5" dirty="0">
                <a:solidFill>
                  <a:srgbClr val="C00000"/>
                </a:solidFill>
                <a:latin typeface="Garamond"/>
                <a:cs typeface="Garamond"/>
              </a:rPr>
              <a:t>hydrophobic</a:t>
            </a:r>
            <a:endParaRPr sz="2600">
              <a:latin typeface="Garamond"/>
              <a:cs typeface="Garamond"/>
            </a:endParaRPr>
          </a:p>
          <a:p>
            <a:pPr marL="241300" marR="5080" indent="-228600">
              <a:lnSpc>
                <a:spcPts val="2810"/>
              </a:lnSpc>
              <a:spcBef>
                <a:spcPts val="1035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Phospholipids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are </a:t>
            </a:r>
            <a:r>
              <a:rPr sz="2600" b="1" dirty="0">
                <a:solidFill>
                  <a:srgbClr val="C00000"/>
                </a:solidFill>
                <a:latin typeface="Garamond"/>
                <a:cs typeface="Garamond"/>
              </a:rPr>
              <a:t>amphipathic </a:t>
            </a:r>
            <a:r>
              <a:rPr sz="2600" spc="-25" dirty="0">
                <a:solidFill>
                  <a:srgbClr val="001F5F"/>
                </a:solidFill>
                <a:latin typeface="Garamond"/>
                <a:cs typeface="Garamond"/>
              </a:rPr>
              <a:t>(literally,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“dual-sympathy”)</a:t>
            </a:r>
            <a:r>
              <a:rPr sz="2600" b="1" spc="-5" dirty="0">
                <a:solidFill>
                  <a:srgbClr val="001F5F"/>
                </a:solidFill>
                <a:latin typeface="Garamond"/>
                <a:cs typeface="Garamond"/>
              </a:rPr>
              <a:t>: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contain </a:t>
            </a:r>
            <a:r>
              <a:rPr sz="2600" b="1" dirty="0">
                <a:solidFill>
                  <a:srgbClr val="001F5F"/>
                </a:solidFill>
                <a:latin typeface="Garamond"/>
                <a:cs typeface="Garamond"/>
              </a:rPr>
              <a:t>both </a:t>
            </a:r>
            <a:r>
              <a:rPr sz="2600" b="1" spc="-10" dirty="0">
                <a:solidFill>
                  <a:srgbClr val="001F5F"/>
                </a:solidFill>
                <a:latin typeface="Garamond"/>
                <a:cs typeface="Garamond"/>
              </a:rPr>
              <a:t>hydrophilic  </a:t>
            </a:r>
            <a:r>
              <a:rPr sz="2600" b="1" dirty="0">
                <a:solidFill>
                  <a:srgbClr val="001F5F"/>
                </a:solidFill>
                <a:latin typeface="Garamond"/>
                <a:cs typeface="Garamond"/>
              </a:rPr>
              <a:t>and </a:t>
            </a:r>
            <a:r>
              <a:rPr sz="2600" b="1" spc="-5" dirty="0">
                <a:solidFill>
                  <a:srgbClr val="001F5F"/>
                </a:solidFill>
                <a:latin typeface="Garamond"/>
                <a:cs typeface="Garamond"/>
              </a:rPr>
              <a:t>hydrophobic </a:t>
            </a:r>
            <a:r>
              <a:rPr sz="2600" spc="-15" dirty="0">
                <a:solidFill>
                  <a:srgbClr val="001F5F"/>
                </a:solidFill>
                <a:latin typeface="Garamond"/>
                <a:cs typeface="Garamond"/>
              </a:rPr>
              <a:t>regions.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Eg:</a:t>
            </a:r>
            <a:r>
              <a:rPr sz="2600" spc="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Cholesterol</a:t>
            </a:r>
            <a:endParaRPr sz="2600">
              <a:latin typeface="Garamond"/>
              <a:cs typeface="Garamond"/>
            </a:endParaRPr>
          </a:p>
          <a:p>
            <a:pPr marL="1155065" lvl="1" indent="-228600">
              <a:lnSpc>
                <a:spcPct val="100000"/>
              </a:lnSpc>
              <a:spcBef>
                <a:spcPts val="150"/>
              </a:spcBef>
              <a:buFont typeface="Wingdings"/>
              <a:buChar char=""/>
              <a:tabLst>
                <a:tab pos="1155700" algn="l"/>
              </a:tabLst>
            </a:pP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Biologically </a:t>
            </a:r>
            <a:r>
              <a:rPr sz="2600" dirty="0">
                <a:solidFill>
                  <a:srgbClr val="C00000"/>
                </a:solidFill>
                <a:latin typeface="Garamond"/>
                <a:cs typeface="Garamond"/>
              </a:rPr>
              <a:t>most </a:t>
            </a:r>
            <a:r>
              <a:rPr sz="2600" spc="5" dirty="0">
                <a:solidFill>
                  <a:srgbClr val="C00000"/>
                </a:solidFill>
                <a:latin typeface="Garamond"/>
                <a:cs typeface="Garamond"/>
              </a:rPr>
              <a:t>important </a:t>
            </a:r>
            <a:r>
              <a:rPr sz="2600" spc="-5" dirty="0">
                <a:solidFill>
                  <a:srgbClr val="C00000"/>
                </a:solidFill>
                <a:latin typeface="Garamond"/>
                <a:cs typeface="Garamond"/>
              </a:rPr>
              <a:t>feature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– Plasma</a:t>
            </a:r>
            <a:r>
              <a:rPr sz="2600" spc="-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membrane</a:t>
            </a:r>
            <a:endParaRPr sz="26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3655060" marR="5080" indent="-3303270">
              <a:lnSpc>
                <a:spcPts val="4760"/>
              </a:lnSpc>
              <a:spcBef>
                <a:spcPts val="695"/>
              </a:spcBef>
            </a:pPr>
            <a:r>
              <a:rPr spc="-90" dirty="0"/>
              <a:t>Were </a:t>
            </a:r>
            <a:r>
              <a:rPr dirty="0"/>
              <a:t>lipids </a:t>
            </a:r>
            <a:r>
              <a:rPr spc="-5" dirty="0"/>
              <a:t>present </a:t>
            </a:r>
            <a:r>
              <a:rPr dirty="0"/>
              <a:t>during </a:t>
            </a:r>
            <a:r>
              <a:rPr spc="-5" dirty="0"/>
              <a:t>early Chemical  </a:t>
            </a:r>
            <a:r>
              <a:rPr spc="-15" dirty="0"/>
              <a:t>Evolution?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45386"/>
            <a:ext cx="10131425" cy="386080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60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There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is evidence that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lipids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were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present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during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chemical</a:t>
            </a:r>
            <a:r>
              <a:rPr sz="2800" spc="8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evolution</a:t>
            </a:r>
            <a:endParaRPr sz="2800">
              <a:latin typeface="Garamond"/>
              <a:cs typeface="Garamond"/>
            </a:endParaRPr>
          </a:p>
          <a:p>
            <a:pPr marL="241300" marR="5080" indent="-228600">
              <a:lnSpc>
                <a:spcPts val="3020"/>
              </a:lnSpc>
              <a:spcBef>
                <a:spcPts val="1045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Lab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Experiments: possible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to synthesize simple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lipids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such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as fatty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acids 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from H</a:t>
            </a:r>
            <a:r>
              <a:rPr sz="2775" spc="-7" baseline="-21021" dirty="0">
                <a:solidFill>
                  <a:srgbClr val="001F5F"/>
                </a:solidFill>
                <a:latin typeface="Garamond"/>
                <a:cs typeface="Garamond"/>
              </a:rPr>
              <a:t>2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and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CO</a:t>
            </a:r>
            <a:r>
              <a:rPr sz="2775" baseline="-21021" dirty="0">
                <a:solidFill>
                  <a:srgbClr val="001F5F"/>
                </a:solidFill>
                <a:latin typeface="Garamond"/>
                <a:cs typeface="Garamond"/>
              </a:rPr>
              <a:t>2 </a:t>
            </a:r>
            <a:r>
              <a:rPr sz="2800" spc="-5" dirty="0">
                <a:solidFill>
                  <a:srgbClr val="C00000"/>
                </a:solidFill>
                <a:latin typeface="Garamond"/>
                <a:cs typeface="Garamond"/>
              </a:rPr>
              <a:t>via mineral catalysis</a:t>
            </a:r>
            <a:r>
              <a:rPr sz="2800" spc="-445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reactions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Prebiotic </a:t>
            </a:r>
            <a:r>
              <a:rPr sz="2800" b="1" dirty="0">
                <a:solidFill>
                  <a:srgbClr val="001F5F"/>
                </a:solidFill>
                <a:latin typeface="Garamond"/>
                <a:cs typeface="Garamond"/>
              </a:rPr>
              <a:t>hydrothermal </a:t>
            </a:r>
            <a:r>
              <a:rPr sz="2800" b="1" spc="-15" dirty="0">
                <a:solidFill>
                  <a:srgbClr val="001F5F"/>
                </a:solidFill>
                <a:latin typeface="Garamond"/>
                <a:cs typeface="Garamond"/>
              </a:rPr>
              <a:t>vent</a:t>
            </a:r>
            <a:r>
              <a:rPr sz="2800" b="1" spc="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environment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Lipids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literally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from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sky: </a:t>
            </a:r>
            <a:r>
              <a:rPr sz="2800" spc="5" dirty="0">
                <a:solidFill>
                  <a:srgbClr val="C00000"/>
                </a:solidFill>
                <a:latin typeface="Garamond"/>
                <a:cs typeface="Garamond"/>
              </a:rPr>
              <a:t>Modern</a:t>
            </a:r>
            <a:r>
              <a:rPr sz="2800" spc="35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C00000"/>
                </a:solidFill>
                <a:latin typeface="Garamond"/>
                <a:cs typeface="Garamond"/>
              </a:rPr>
              <a:t>meteorites</a:t>
            </a:r>
            <a:endParaRPr sz="2800">
              <a:latin typeface="Garamond"/>
              <a:cs typeface="Garamond"/>
            </a:endParaRPr>
          </a:p>
          <a:p>
            <a:pPr marL="241300" marR="47625" indent="-228600">
              <a:lnSpc>
                <a:spcPts val="3030"/>
              </a:lnSpc>
              <a:spcBef>
                <a:spcPts val="1040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Lipids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extracted from the meteorite that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struck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Murchison, Australia,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in 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1969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spontaneously </a:t>
            </a:r>
            <a:r>
              <a:rPr sz="2800" spc="15" dirty="0">
                <a:solidFill>
                  <a:srgbClr val="001F5F"/>
                </a:solidFill>
                <a:latin typeface="Garamond"/>
                <a:cs typeface="Garamond"/>
              </a:rPr>
              <a:t>formed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lipid </a:t>
            </a:r>
            <a:r>
              <a:rPr sz="2800" b="1" spc="-10" dirty="0">
                <a:solidFill>
                  <a:srgbClr val="001F5F"/>
                </a:solidFill>
                <a:latin typeface="Garamond"/>
                <a:cs typeface="Garamond"/>
              </a:rPr>
              <a:t>“bubbles”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that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resembled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small</a:t>
            </a:r>
            <a:r>
              <a:rPr sz="2800" spc="8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cells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Why?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bubbles</a:t>
            </a:r>
            <a:endParaRPr sz="28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6404" y="6424066"/>
            <a:ext cx="1689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C00000"/>
                </a:solidFill>
                <a:latin typeface="Garamond"/>
                <a:cs typeface="Garamond"/>
              </a:rPr>
              <a:t>14</a:t>
            </a:r>
            <a:endParaRPr sz="1200">
              <a:latin typeface="Garamond"/>
              <a:cs typeface="Garamon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24000" y="78928"/>
            <a:ext cx="9087612" cy="67790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26941" y="43052"/>
            <a:ext cx="47415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Phospholipid</a:t>
            </a:r>
            <a:r>
              <a:rPr spc="5" dirty="0"/>
              <a:t> </a:t>
            </a:r>
            <a:r>
              <a:rPr spc="-10" dirty="0"/>
              <a:t>Bilayers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522" y="711454"/>
            <a:ext cx="6921500" cy="59848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3025"/>
              </a:lnSpc>
              <a:spcBef>
                <a:spcPts val="9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Amphipathic lipids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when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placed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in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water</a:t>
            </a:r>
            <a:r>
              <a:rPr sz="2800" spc="20" dirty="0">
                <a:solidFill>
                  <a:srgbClr val="001F5F"/>
                </a:solidFill>
                <a:latin typeface="Garamond"/>
                <a:cs typeface="Garamond"/>
              </a:rPr>
              <a:t> forms</a:t>
            </a:r>
            <a:endParaRPr sz="2800">
              <a:latin typeface="Garamond"/>
              <a:cs typeface="Garamond"/>
            </a:endParaRPr>
          </a:p>
          <a:p>
            <a:pPr marL="241300">
              <a:lnSpc>
                <a:spcPts val="3025"/>
              </a:lnSpc>
            </a:pPr>
            <a:r>
              <a:rPr sz="2800" b="1" spc="-5" dirty="0">
                <a:solidFill>
                  <a:srgbClr val="C00000"/>
                </a:solidFill>
                <a:latin typeface="Garamond"/>
                <a:cs typeface="Garamond"/>
              </a:rPr>
              <a:t>Micelles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or </a:t>
            </a:r>
            <a:r>
              <a:rPr sz="2800" b="1" spc="-5" dirty="0">
                <a:solidFill>
                  <a:srgbClr val="C00000"/>
                </a:solidFill>
                <a:latin typeface="Garamond"/>
                <a:cs typeface="Garamond"/>
              </a:rPr>
              <a:t>Lipid</a:t>
            </a:r>
            <a:r>
              <a:rPr sz="2800" b="1" spc="-20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Garamond"/>
                <a:cs typeface="Garamond"/>
              </a:rPr>
              <a:t>bilayers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32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Hydrophilic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head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interacts with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water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34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Hydrophobic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tails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do</a:t>
            </a:r>
            <a:r>
              <a:rPr sz="2800" spc="-3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not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ts val="3329"/>
              </a:lnSpc>
              <a:spcBef>
                <a:spcPts val="32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Micelles</a:t>
            </a:r>
            <a:endParaRPr sz="2800">
              <a:latin typeface="Garamond"/>
              <a:cs typeface="Garamond"/>
            </a:endParaRPr>
          </a:p>
          <a:p>
            <a:pPr marL="698500" lvl="1" indent="-228600">
              <a:lnSpc>
                <a:spcPts val="2810"/>
              </a:lnSpc>
              <a:buFont typeface="Wingdings"/>
              <a:buChar char=""/>
              <a:tabLst>
                <a:tab pos="698500" algn="l"/>
              </a:tabLst>
            </a:pP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Tiny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2400" spc="15" dirty="0">
                <a:solidFill>
                  <a:srgbClr val="FF4040"/>
                </a:solidFill>
                <a:latin typeface="Garamond"/>
                <a:cs typeface="Garamond"/>
              </a:rPr>
              <a:t>aggregates</a:t>
            </a:r>
            <a:endParaRPr sz="2400">
              <a:latin typeface="Garamond"/>
              <a:cs typeface="Garamond"/>
            </a:endParaRPr>
          </a:p>
          <a:p>
            <a:pPr marL="698500" lvl="1" indent="-228600">
              <a:lnSpc>
                <a:spcPts val="2805"/>
              </a:lnSpc>
              <a:buFont typeface="Wingdings"/>
              <a:buChar char=""/>
              <a:tabLst>
                <a:tab pos="698500" algn="l"/>
              </a:tabLst>
            </a:pPr>
            <a:r>
              <a:rPr sz="2400" b="1" dirty="0">
                <a:solidFill>
                  <a:srgbClr val="C00000"/>
                </a:solidFill>
                <a:latin typeface="Garamond"/>
                <a:cs typeface="Garamond"/>
              </a:rPr>
              <a:t>Heads </a:t>
            </a:r>
            <a:r>
              <a:rPr sz="2400" spc="20" dirty="0">
                <a:solidFill>
                  <a:srgbClr val="FF4040"/>
                </a:solidFill>
                <a:latin typeface="Garamond"/>
                <a:cs typeface="Garamond"/>
              </a:rPr>
              <a:t>form </a:t>
            </a:r>
            <a:r>
              <a:rPr sz="2400" spc="-10" dirty="0">
                <a:solidFill>
                  <a:srgbClr val="C00000"/>
                </a:solidFill>
                <a:latin typeface="Garamond"/>
                <a:cs typeface="Garamond"/>
              </a:rPr>
              <a:t>hydrogen </a:t>
            </a:r>
            <a:r>
              <a:rPr sz="2400" spc="-5" dirty="0">
                <a:solidFill>
                  <a:srgbClr val="C00000"/>
                </a:solidFill>
                <a:latin typeface="Garamond"/>
                <a:cs typeface="Garamond"/>
              </a:rPr>
              <a:t>bonds with</a:t>
            </a:r>
            <a:r>
              <a:rPr sz="2400" spc="-40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2400" spc="-10" dirty="0">
                <a:solidFill>
                  <a:srgbClr val="C00000"/>
                </a:solidFill>
                <a:latin typeface="Garamond"/>
                <a:cs typeface="Garamond"/>
              </a:rPr>
              <a:t>water</a:t>
            </a:r>
            <a:endParaRPr sz="2400">
              <a:latin typeface="Garamond"/>
              <a:cs typeface="Garamond"/>
            </a:endParaRPr>
          </a:p>
          <a:p>
            <a:pPr marL="698500" lvl="1" indent="-228600">
              <a:lnSpc>
                <a:spcPts val="2810"/>
              </a:lnSpc>
              <a:buFont typeface="Wingdings"/>
              <a:buChar char=""/>
              <a:tabLst>
                <a:tab pos="698500" algn="l"/>
              </a:tabLst>
            </a:pPr>
            <a:r>
              <a:rPr sz="2400" b="1" spc="-40" dirty="0">
                <a:solidFill>
                  <a:srgbClr val="C00000"/>
                </a:solidFill>
                <a:latin typeface="Garamond"/>
                <a:cs typeface="Garamond"/>
              </a:rPr>
              <a:t>Tails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interact </a:t>
            </a: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with </a:t>
            </a:r>
            <a:r>
              <a:rPr sz="2400" spc="-20" dirty="0">
                <a:solidFill>
                  <a:srgbClr val="FF4040"/>
                </a:solidFill>
                <a:latin typeface="Garamond"/>
                <a:cs typeface="Garamond"/>
              </a:rPr>
              <a:t>each </a:t>
            </a:r>
            <a:r>
              <a:rPr sz="2400" spc="-10" dirty="0">
                <a:solidFill>
                  <a:srgbClr val="FF4040"/>
                </a:solidFill>
                <a:latin typeface="Garamond"/>
                <a:cs typeface="Garamond"/>
              </a:rPr>
              <a:t>other </a:t>
            </a: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in the</a:t>
            </a:r>
            <a:r>
              <a:rPr sz="2400" spc="75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interior</a:t>
            </a:r>
            <a:endParaRPr sz="2400">
              <a:latin typeface="Garamond"/>
              <a:cs typeface="Garamond"/>
            </a:endParaRPr>
          </a:p>
          <a:p>
            <a:pPr marL="698500" lvl="1" indent="-228600">
              <a:lnSpc>
                <a:spcPts val="2845"/>
              </a:lnSpc>
              <a:buFont typeface="Wingdings"/>
              <a:buChar char=""/>
              <a:tabLst>
                <a:tab pos="698500" algn="l"/>
              </a:tabLst>
            </a:pPr>
            <a:r>
              <a:rPr sz="2400" spc="-20" dirty="0">
                <a:solidFill>
                  <a:srgbClr val="FF4040"/>
                </a:solidFill>
                <a:latin typeface="Garamond"/>
                <a:cs typeface="Garamond"/>
              </a:rPr>
              <a:t>Fatty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acids or </a:t>
            </a: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simple</a:t>
            </a:r>
            <a:r>
              <a:rPr sz="2400" spc="15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lipids</a:t>
            </a:r>
            <a:endParaRPr sz="2400">
              <a:latin typeface="Garamond"/>
              <a:cs typeface="Garamond"/>
            </a:endParaRPr>
          </a:p>
          <a:p>
            <a:pPr marL="241300" indent="-228600">
              <a:lnSpc>
                <a:spcPts val="3329"/>
              </a:lnSpc>
              <a:spcBef>
                <a:spcPts val="31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Lipid bilayers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/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phospho lipid</a:t>
            </a:r>
            <a:r>
              <a:rPr sz="2800" spc="2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bilayers</a:t>
            </a:r>
            <a:endParaRPr sz="2800">
              <a:latin typeface="Garamond"/>
              <a:cs typeface="Garamond"/>
            </a:endParaRPr>
          </a:p>
          <a:p>
            <a:pPr marL="698500" lvl="1" indent="-228600">
              <a:lnSpc>
                <a:spcPts val="2810"/>
              </a:lnSpc>
              <a:buFont typeface="Wingdings"/>
              <a:buChar char=""/>
              <a:tabLst>
                <a:tab pos="698500" algn="l"/>
              </a:tabLst>
            </a:pP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Aligned </a:t>
            </a: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in </a:t>
            </a:r>
            <a:r>
              <a:rPr sz="2400" b="1" dirty="0">
                <a:solidFill>
                  <a:srgbClr val="C00000"/>
                </a:solidFill>
                <a:latin typeface="Garamond"/>
                <a:cs typeface="Garamond"/>
              </a:rPr>
              <a:t>paired</a:t>
            </a:r>
            <a:r>
              <a:rPr sz="2400" b="1" spc="-10" dirty="0">
                <a:solidFill>
                  <a:srgbClr val="C00000"/>
                </a:solidFill>
                <a:latin typeface="Garamond"/>
                <a:cs typeface="Garamond"/>
              </a:rPr>
              <a:t> sheets</a:t>
            </a:r>
            <a:endParaRPr sz="2400">
              <a:latin typeface="Garamond"/>
              <a:cs typeface="Garamond"/>
            </a:endParaRPr>
          </a:p>
          <a:p>
            <a:pPr marL="698500" lvl="1" indent="-228600">
              <a:lnSpc>
                <a:spcPts val="2805"/>
              </a:lnSpc>
              <a:buFont typeface="Wingdings"/>
              <a:buChar char=""/>
              <a:tabLst>
                <a:tab pos="698500" algn="l"/>
              </a:tabLst>
            </a:pP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Hydrophilic </a:t>
            </a:r>
            <a:r>
              <a:rPr sz="2400" spc="-5" dirty="0">
                <a:solidFill>
                  <a:srgbClr val="C00000"/>
                </a:solidFill>
                <a:latin typeface="Garamond"/>
                <a:cs typeface="Garamond"/>
              </a:rPr>
              <a:t>head </a:t>
            </a: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in </a:t>
            </a:r>
            <a:r>
              <a:rPr sz="2400" spc="-15" dirty="0">
                <a:solidFill>
                  <a:srgbClr val="FF4040"/>
                </a:solidFill>
                <a:latin typeface="Garamond"/>
                <a:cs typeface="Garamond"/>
              </a:rPr>
              <a:t>each </a:t>
            </a:r>
            <a:r>
              <a:rPr sz="2400" spc="-10" dirty="0">
                <a:solidFill>
                  <a:srgbClr val="FF4040"/>
                </a:solidFill>
                <a:latin typeface="Garamond"/>
                <a:cs typeface="Garamond"/>
              </a:rPr>
              <a:t>layer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face </a:t>
            </a: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the</a:t>
            </a:r>
            <a:r>
              <a:rPr sz="2400" spc="30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2400" dirty="0">
                <a:solidFill>
                  <a:srgbClr val="C00000"/>
                </a:solidFill>
                <a:latin typeface="Garamond"/>
                <a:cs typeface="Garamond"/>
              </a:rPr>
              <a:t>surroundings</a:t>
            </a:r>
            <a:endParaRPr sz="2400">
              <a:latin typeface="Garamond"/>
              <a:cs typeface="Garamond"/>
            </a:endParaRPr>
          </a:p>
          <a:p>
            <a:pPr marL="698500" lvl="1" indent="-228600">
              <a:lnSpc>
                <a:spcPts val="2810"/>
              </a:lnSpc>
              <a:buFont typeface="Wingdings"/>
              <a:buChar char=""/>
              <a:tabLst>
                <a:tab pos="698500" algn="l"/>
              </a:tabLst>
            </a:pPr>
            <a:r>
              <a:rPr sz="2400" spc="-25" dirty="0">
                <a:solidFill>
                  <a:srgbClr val="C00000"/>
                </a:solidFill>
                <a:latin typeface="Garamond"/>
                <a:cs typeface="Garamond"/>
              </a:rPr>
              <a:t>Tails </a:t>
            </a: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face </a:t>
            </a:r>
            <a:r>
              <a:rPr sz="2400" spc="-5" dirty="0">
                <a:solidFill>
                  <a:srgbClr val="C00000"/>
                </a:solidFill>
                <a:latin typeface="Garamond"/>
                <a:cs typeface="Garamond"/>
              </a:rPr>
              <a:t>one another </a:t>
            </a:r>
            <a:r>
              <a:rPr sz="2400" dirty="0">
                <a:solidFill>
                  <a:srgbClr val="C00000"/>
                </a:solidFill>
                <a:latin typeface="Garamond"/>
                <a:cs typeface="Garamond"/>
              </a:rPr>
              <a:t>inside </a:t>
            </a: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the</a:t>
            </a:r>
            <a:r>
              <a:rPr sz="2400" spc="20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2400" spc="-10" dirty="0">
                <a:solidFill>
                  <a:srgbClr val="FF4040"/>
                </a:solidFill>
                <a:latin typeface="Garamond"/>
                <a:cs typeface="Garamond"/>
              </a:rPr>
              <a:t>bilayer</a:t>
            </a:r>
            <a:endParaRPr sz="2400">
              <a:latin typeface="Garamond"/>
              <a:cs typeface="Garamond"/>
            </a:endParaRPr>
          </a:p>
          <a:p>
            <a:pPr marL="698500" lvl="1" indent="-228600">
              <a:lnSpc>
                <a:spcPts val="2845"/>
              </a:lnSpc>
              <a:buFont typeface="Wingdings"/>
              <a:buChar char=""/>
              <a:tabLst>
                <a:tab pos="698500" algn="l"/>
              </a:tabLst>
            </a:pP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Phospholipids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contains </a:t>
            </a: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bulky 2 </a:t>
            </a:r>
            <a:r>
              <a:rPr sz="2400" spc="-10" dirty="0">
                <a:solidFill>
                  <a:srgbClr val="FF4040"/>
                </a:solidFill>
                <a:latin typeface="Garamond"/>
                <a:cs typeface="Garamond"/>
              </a:rPr>
              <a:t>hydrocarbon </a:t>
            </a: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tails</a:t>
            </a:r>
            <a:endParaRPr sz="24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309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No input </a:t>
            </a:r>
            <a:r>
              <a:rPr sz="2800" spc="15" dirty="0">
                <a:solidFill>
                  <a:srgbClr val="001F5F"/>
                </a:solidFill>
                <a:latin typeface="Garamond"/>
                <a:cs typeface="Garamond"/>
              </a:rPr>
              <a:t>energy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is</a:t>
            </a:r>
            <a:r>
              <a:rPr sz="2800" spc="-4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required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74407" y="1311996"/>
            <a:ext cx="5063120" cy="53298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100076"/>
            <a:ext cx="986853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20005" algn="l"/>
              </a:tabLst>
            </a:pPr>
            <a:r>
              <a:rPr spc="5" dirty="0"/>
              <a:t>Artificial</a:t>
            </a:r>
            <a:r>
              <a:rPr spc="25" dirty="0"/>
              <a:t> </a:t>
            </a:r>
            <a:r>
              <a:rPr dirty="0"/>
              <a:t>membranes</a:t>
            </a:r>
            <a:r>
              <a:rPr spc="-30" dirty="0"/>
              <a:t> </a:t>
            </a:r>
            <a:r>
              <a:rPr dirty="0"/>
              <a:t>–	</a:t>
            </a:r>
            <a:r>
              <a:rPr spc="-5" dirty="0"/>
              <a:t>Experimental</a:t>
            </a:r>
            <a:r>
              <a:rPr spc="-55" dirty="0"/>
              <a:t> </a:t>
            </a:r>
            <a:r>
              <a:rPr dirty="0"/>
              <a:t>systems</a:t>
            </a:r>
          </a:p>
        </p:txBody>
      </p:sp>
      <p:sp>
        <p:nvSpPr>
          <p:cNvPr id="3" name="object 3"/>
          <p:cNvSpPr/>
          <p:nvPr/>
        </p:nvSpPr>
        <p:spPr>
          <a:xfrm>
            <a:off x="6606376" y="2714084"/>
            <a:ext cx="5501628" cy="4143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9700" y="910150"/>
            <a:ext cx="11505565" cy="516953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454659" indent="-228600">
              <a:lnSpc>
                <a:spcPct val="100000"/>
              </a:lnSpc>
              <a:spcBef>
                <a:spcPts val="475"/>
              </a:spcBef>
              <a:buFont typeface="Wingdings"/>
              <a:buChar char=""/>
              <a:tabLst>
                <a:tab pos="454659" algn="l"/>
              </a:tabLst>
            </a:pPr>
            <a:r>
              <a:rPr sz="2600" spc="-10" dirty="0">
                <a:solidFill>
                  <a:srgbClr val="001F5F"/>
                </a:solidFill>
                <a:latin typeface="Garamond"/>
                <a:cs typeface="Garamond"/>
              </a:rPr>
              <a:t>How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membranes </a:t>
            </a:r>
            <a:r>
              <a:rPr sz="2600" spc="-15" dirty="0">
                <a:solidFill>
                  <a:srgbClr val="001F5F"/>
                </a:solidFill>
                <a:latin typeface="Garamond"/>
                <a:cs typeface="Garamond"/>
              </a:rPr>
              <a:t>work?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Experiments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on 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artificial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membranes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in</a:t>
            </a:r>
            <a:r>
              <a:rPr sz="2600" spc="-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labs</a:t>
            </a:r>
            <a:endParaRPr sz="2600">
              <a:latin typeface="Garamond"/>
              <a:cs typeface="Garamond"/>
            </a:endParaRPr>
          </a:p>
          <a:p>
            <a:pPr marL="454659" marR="5080" indent="-228600">
              <a:lnSpc>
                <a:spcPct val="80000"/>
              </a:lnSpc>
              <a:spcBef>
                <a:spcPts val="1000"/>
              </a:spcBef>
              <a:buFont typeface="Wingdings"/>
              <a:buChar char=""/>
              <a:tabLst>
                <a:tab pos="454659" algn="l"/>
              </a:tabLst>
            </a:pP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Phospholipids in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an aqueous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solution when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agitated </a:t>
            </a:r>
            <a:r>
              <a:rPr sz="2600" spc="20" dirty="0">
                <a:solidFill>
                  <a:srgbClr val="001F5F"/>
                </a:solidFill>
                <a:latin typeface="Garamond"/>
                <a:cs typeface="Garamond"/>
              </a:rPr>
              <a:t>form </a:t>
            </a:r>
            <a:r>
              <a:rPr sz="2600" b="1" spc="-10" dirty="0">
                <a:solidFill>
                  <a:srgbClr val="001F5F"/>
                </a:solidFill>
                <a:latin typeface="Garamond"/>
                <a:cs typeface="Garamond"/>
              </a:rPr>
              <a:t>vesicles: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small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bubble-like  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structures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consisting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of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lipid </a:t>
            </a:r>
            <a:r>
              <a:rPr sz="2600" spc="-10" dirty="0">
                <a:solidFill>
                  <a:srgbClr val="001F5F"/>
                </a:solidFill>
                <a:latin typeface="Garamond"/>
                <a:cs typeface="Garamond"/>
              </a:rPr>
              <a:t>bilayers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surrounding a small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amount of</a:t>
            </a:r>
            <a:r>
              <a:rPr sz="2600" spc="9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aqueous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solution</a:t>
            </a:r>
            <a:endParaRPr sz="2600">
              <a:latin typeface="Garamond"/>
              <a:cs typeface="Garamond"/>
            </a:endParaRPr>
          </a:p>
          <a:p>
            <a:pPr marL="454659" indent="-228600">
              <a:lnSpc>
                <a:spcPct val="100000"/>
              </a:lnSpc>
              <a:spcBef>
                <a:spcPts val="384"/>
              </a:spcBef>
              <a:buFont typeface="Wingdings"/>
              <a:buChar char=""/>
              <a:tabLst>
                <a:tab pos="454659" algn="l"/>
              </a:tabLst>
            </a:pPr>
            <a:r>
              <a:rPr sz="2600" b="1" spc="-5" dirty="0">
                <a:solidFill>
                  <a:srgbClr val="001F5F"/>
                </a:solidFill>
                <a:latin typeface="Garamond"/>
                <a:cs typeface="Garamond"/>
              </a:rPr>
              <a:t>Liposomes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: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Artificially generated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membrane-bound</a:t>
            </a:r>
            <a:r>
              <a:rPr sz="2600" spc="3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spc="-10" dirty="0">
                <a:solidFill>
                  <a:srgbClr val="001F5F"/>
                </a:solidFill>
                <a:latin typeface="Garamond"/>
                <a:cs typeface="Garamond"/>
              </a:rPr>
              <a:t>vesicles</a:t>
            </a:r>
            <a:endParaRPr sz="26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1155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spc="-5" dirty="0">
                <a:solidFill>
                  <a:srgbClr val="C00000"/>
                </a:solidFill>
                <a:latin typeface="Garamond"/>
                <a:cs typeface="Garamond"/>
              </a:rPr>
              <a:t>Mimics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a membrane bound</a:t>
            </a:r>
            <a:r>
              <a:rPr sz="2600" spc="-3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cell</a:t>
            </a:r>
            <a:endParaRPr sz="26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85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Another experiment: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Planar </a:t>
            </a:r>
            <a:r>
              <a:rPr sz="2600" spc="-10" dirty="0">
                <a:solidFill>
                  <a:srgbClr val="001F5F"/>
                </a:solidFill>
                <a:latin typeface="Garamond"/>
                <a:cs typeface="Garamond"/>
              </a:rPr>
              <a:t>bilayer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(2D</a:t>
            </a:r>
            <a:r>
              <a:rPr sz="2600" spc="-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model)</a:t>
            </a:r>
            <a:endParaRPr sz="2600">
              <a:latin typeface="Garamond"/>
              <a:cs typeface="Garamond"/>
            </a:endParaRPr>
          </a:p>
          <a:p>
            <a:pPr marL="241300" marR="5629275" indent="-228600">
              <a:lnSpc>
                <a:spcPts val="3020"/>
              </a:lnSpc>
              <a:spcBef>
                <a:spcPts val="1040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spc="-100" dirty="0">
                <a:solidFill>
                  <a:srgbClr val="001F5F"/>
                </a:solidFill>
                <a:latin typeface="Garamond"/>
                <a:cs typeface="Garamond"/>
              </a:rPr>
              <a:t>To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test, </a:t>
            </a:r>
            <a:r>
              <a:rPr sz="2600" b="1" dirty="0">
                <a:solidFill>
                  <a:srgbClr val="001F5F"/>
                </a:solidFill>
                <a:latin typeface="Garamond"/>
                <a:cs typeface="Garamond"/>
              </a:rPr>
              <a:t>Permeability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: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tendency to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allow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  </a:t>
            </a:r>
            <a:r>
              <a:rPr sz="2800" spc="-25" dirty="0">
                <a:solidFill>
                  <a:srgbClr val="001F5F"/>
                </a:solidFill>
                <a:latin typeface="Garamond"/>
                <a:cs typeface="Garamond"/>
              </a:rPr>
              <a:t>given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substance to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pass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through</a:t>
            </a:r>
            <a:r>
              <a:rPr sz="2800" spc="4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it</a:t>
            </a:r>
            <a:endParaRPr sz="2800">
              <a:latin typeface="Garamond"/>
              <a:cs typeface="Garamond"/>
            </a:endParaRPr>
          </a:p>
          <a:p>
            <a:pPr marL="241300" marR="4937760" indent="-228600">
              <a:lnSpc>
                <a:spcPct val="90100"/>
              </a:lnSpc>
              <a:spcBef>
                <a:spcPts val="980"/>
              </a:spcBef>
              <a:buFont typeface="Wingdings"/>
              <a:buChar char=""/>
              <a:tabLst>
                <a:tab pos="241300" algn="l"/>
              </a:tabLst>
            </a:pP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Ion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and molecule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transport, </a:t>
            </a:r>
            <a:r>
              <a:rPr sz="2400" spc="-15" dirty="0">
                <a:solidFill>
                  <a:srgbClr val="001F5F"/>
                </a:solidFill>
                <a:latin typeface="Garamond"/>
                <a:cs typeface="Garamond"/>
              </a:rPr>
              <a:t>How? How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Rapid?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Does 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permeability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change when </a:t>
            </a:r>
            <a:r>
              <a:rPr sz="2400" spc="-10" dirty="0">
                <a:solidFill>
                  <a:srgbClr val="001F5F"/>
                </a:solidFill>
                <a:latin typeface="Garamond"/>
                <a:cs typeface="Garamond"/>
              </a:rPr>
              <a:t>other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types of molecules  </a:t>
            </a:r>
            <a:r>
              <a:rPr sz="2400" spc="-15" dirty="0">
                <a:solidFill>
                  <a:srgbClr val="001F5F"/>
                </a:solidFill>
                <a:latin typeface="Garamond"/>
                <a:cs typeface="Garamond"/>
              </a:rPr>
              <a:t>such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as proteins are</a:t>
            </a:r>
            <a:r>
              <a:rPr sz="2400" spc="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Garamond"/>
                <a:cs typeface="Garamond"/>
              </a:rPr>
              <a:t>present?</a:t>
            </a:r>
            <a:endParaRPr sz="24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710"/>
              </a:spcBef>
              <a:buFont typeface="Wingdings"/>
              <a:buChar char=""/>
              <a:tabLst>
                <a:tab pos="241300" algn="l"/>
              </a:tabLst>
            </a:pP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Elegant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and </a:t>
            </a:r>
            <a:r>
              <a:rPr sz="2400" spc="-15" dirty="0">
                <a:solidFill>
                  <a:srgbClr val="001F5F"/>
                </a:solidFill>
                <a:latin typeface="Garamond"/>
                <a:cs typeface="Garamond"/>
              </a:rPr>
              <a:t>powerful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experimental</a:t>
            </a:r>
            <a:r>
              <a:rPr sz="2400" spc="3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system</a:t>
            </a:r>
            <a:endParaRPr sz="24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77948" y="67132"/>
            <a:ext cx="84353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517515" algn="l"/>
              </a:tabLst>
            </a:pPr>
            <a:r>
              <a:rPr spc="-20" dirty="0"/>
              <a:t>Selective</a:t>
            </a:r>
            <a:r>
              <a:rPr spc="15" dirty="0"/>
              <a:t> permeability</a:t>
            </a:r>
            <a:r>
              <a:rPr spc="25" dirty="0"/>
              <a:t> </a:t>
            </a:r>
            <a:r>
              <a:rPr dirty="0"/>
              <a:t>of	Lipid</a:t>
            </a:r>
            <a:r>
              <a:rPr spc="-50" dirty="0"/>
              <a:t> </a:t>
            </a:r>
            <a:r>
              <a:rPr spc="-10" dirty="0"/>
              <a:t>bilayers</a:t>
            </a:r>
          </a:p>
        </p:txBody>
      </p:sp>
      <p:sp>
        <p:nvSpPr>
          <p:cNvPr id="3" name="object 3"/>
          <p:cNvSpPr/>
          <p:nvPr/>
        </p:nvSpPr>
        <p:spPr>
          <a:xfrm>
            <a:off x="2567822" y="3564505"/>
            <a:ext cx="9581955" cy="3193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9220" y="868756"/>
            <a:ext cx="11728450" cy="591756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325120" marR="735330" indent="-228600">
              <a:lnSpc>
                <a:spcPts val="3030"/>
              </a:lnSpc>
              <a:spcBef>
                <a:spcPts val="475"/>
              </a:spcBef>
              <a:buFont typeface="Wingdings"/>
              <a:buChar char=""/>
              <a:tabLst>
                <a:tab pos="325120" algn="l"/>
              </a:tabLst>
            </a:pPr>
            <a:r>
              <a:rPr sz="2800" b="1" dirty="0">
                <a:solidFill>
                  <a:srgbClr val="001F5F"/>
                </a:solidFill>
                <a:latin typeface="Garamond"/>
                <a:cs typeface="Garamond"/>
              </a:rPr>
              <a:t>Highly </a:t>
            </a:r>
            <a:r>
              <a:rPr sz="2800" b="1" spc="-15" dirty="0">
                <a:solidFill>
                  <a:srgbClr val="001F5F"/>
                </a:solidFill>
                <a:latin typeface="Garamond"/>
                <a:cs typeface="Garamond"/>
              </a:rPr>
              <a:t>selective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: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Some substances cross a membrane more easily than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other 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substances</a:t>
            </a:r>
            <a:endParaRPr sz="2800">
              <a:latin typeface="Garamond"/>
              <a:cs typeface="Garamond"/>
            </a:endParaRPr>
          </a:p>
          <a:p>
            <a:pPr marL="325120" marR="5080" indent="-228600">
              <a:lnSpc>
                <a:spcPts val="3020"/>
              </a:lnSpc>
              <a:spcBef>
                <a:spcPts val="995"/>
              </a:spcBef>
              <a:buFont typeface="Wingdings"/>
              <a:buChar char=""/>
              <a:tabLst>
                <a:tab pos="325120" algn="l"/>
                <a:tab pos="9884410" algn="l"/>
              </a:tabLst>
            </a:pP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Small nonpolar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substances </a:t>
            </a:r>
            <a:r>
              <a:rPr sz="2800" b="1" spc="-30" dirty="0">
                <a:solidFill>
                  <a:srgbClr val="C00000"/>
                </a:solidFill>
                <a:latin typeface="Garamond"/>
                <a:cs typeface="Garamond"/>
              </a:rPr>
              <a:t>move </a:t>
            </a:r>
            <a:r>
              <a:rPr sz="2800" b="1" spc="-5" dirty="0">
                <a:solidFill>
                  <a:srgbClr val="C00000"/>
                </a:solidFill>
                <a:latin typeface="Garamond"/>
                <a:cs typeface="Garamond"/>
              </a:rPr>
              <a:t>quickly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across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the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lipid</a:t>
            </a:r>
            <a:r>
              <a:rPr sz="2800" spc="16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bilayer;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if	</a:t>
            </a:r>
            <a:r>
              <a:rPr sz="2800" spc="-10" dirty="0">
                <a:solidFill>
                  <a:srgbClr val="C00000"/>
                </a:solidFill>
                <a:latin typeface="Garamond"/>
                <a:cs typeface="Garamond"/>
              </a:rPr>
              <a:t>polar </a:t>
            </a:r>
            <a:r>
              <a:rPr sz="2800" spc="-5" dirty="0">
                <a:solidFill>
                  <a:srgbClr val="C00000"/>
                </a:solidFill>
                <a:latin typeface="Garamond"/>
                <a:cs typeface="Garamond"/>
              </a:rPr>
              <a:t>the</a:t>
            </a:r>
            <a:r>
              <a:rPr sz="2800" spc="-65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C00000"/>
                </a:solidFill>
                <a:latin typeface="Garamond"/>
                <a:cs typeface="Garamond"/>
              </a:rPr>
              <a:t>rate  decreases</a:t>
            </a:r>
            <a:endParaRPr sz="2800">
              <a:latin typeface="Garamond"/>
              <a:cs typeface="Garamond"/>
            </a:endParaRPr>
          </a:p>
          <a:p>
            <a:pPr marL="325120" indent="-228600">
              <a:lnSpc>
                <a:spcPct val="100000"/>
              </a:lnSpc>
              <a:spcBef>
                <a:spcPts val="630"/>
              </a:spcBef>
              <a:buFont typeface="Wingdings"/>
              <a:buChar char=""/>
              <a:tabLst>
                <a:tab pos="325120" algn="l"/>
              </a:tabLst>
            </a:pPr>
            <a:r>
              <a:rPr sz="2800" b="1" spc="-10" dirty="0">
                <a:solidFill>
                  <a:srgbClr val="001F5F"/>
                </a:solidFill>
                <a:latin typeface="Garamond"/>
                <a:cs typeface="Garamond"/>
              </a:rPr>
              <a:t>Larger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polar molecules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and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charged substances cross the membrane 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even</a:t>
            </a:r>
            <a:r>
              <a:rPr sz="2800" spc="15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20" dirty="0">
                <a:solidFill>
                  <a:srgbClr val="C00000"/>
                </a:solidFill>
                <a:latin typeface="Garamond"/>
                <a:cs typeface="Garamond"/>
              </a:rPr>
              <a:t>slower</a:t>
            </a:r>
            <a:endParaRPr sz="2800">
              <a:latin typeface="Garamond"/>
              <a:cs typeface="Garamond"/>
            </a:endParaRPr>
          </a:p>
          <a:p>
            <a:pPr marL="241300" marR="9224010" indent="-228600">
              <a:lnSpc>
                <a:spcPct val="80000"/>
              </a:lnSpc>
              <a:spcBef>
                <a:spcPts val="1960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Controlling  Exterior/</a:t>
            </a:r>
            <a:r>
              <a:rPr sz="2600" spc="-6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interior  transfer</a:t>
            </a:r>
            <a:endParaRPr sz="2600">
              <a:latin typeface="Garamond"/>
              <a:cs typeface="Garamond"/>
            </a:endParaRPr>
          </a:p>
          <a:p>
            <a:pPr marL="241300" marR="9242425" indent="-228600">
              <a:lnSpc>
                <a:spcPct val="80000"/>
              </a:lnSpc>
              <a:spcBef>
                <a:spcPts val="994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Oxygen 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(O</a:t>
            </a:r>
            <a:r>
              <a:rPr sz="2550" spc="7" baseline="-21241" dirty="0">
                <a:solidFill>
                  <a:srgbClr val="001F5F"/>
                </a:solidFill>
                <a:latin typeface="Garamond"/>
                <a:cs typeface="Garamond"/>
              </a:rPr>
              <a:t>2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)  </a:t>
            </a:r>
            <a:r>
              <a:rPr sz="2600" spc="-20" dirty="0">
                <a:solidFill>
                  <a:srgbClr val="001F5F"/>
                </a:solidFill>
                <a:latin typeface="Garamond"/>
                <a:cs typeface="Garamond"/>
              </a:rPr>
              <a:t>move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a billion 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times faster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than  </a:t>
            </a:r>
            <a:r>
              <a:rPr sz="2600" spc="-10" dirty="0">
                <a:solidFill>
                  <a:srgbClr val="001F5F"/>
                </a:solidFill>
                <a:latin typeface="Garamond"/>
                <a:cs typeface="Garamond"/>
              </a:rPr>
              <a:t>chloride</a:t>
            </a:r>
            <a:r>
              <a:rPr sz="2600" spc="-4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ions(Cl-)</a:t>
            </a:r>
            <a:endParaRPr sz="2600">
              <a:latin typeface="Garamond"/>
              <a:cs typeface="Garamond"/>
            </a:endParaRPr>
          </a:p>
          <a:p>
            <a:pPr marL="241300" marR="9751060" indent="-228600">
              <a:lnSpc>
                <a:spcPct val="80000"/>
              </a:lnSpc>
              <a:spcBef>
                <a:spcPts val="1010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b="1" dirty="0">
                <a:solidFill>
                  <a:srgbClr val="001F5F"/>
                </a:solidFill>
                <a:latin typeface="Garamond"/>
                <a:cs typeface="Garamond"/>
              </a:rPr>
              <a:t>Ions </a:t>
            </a:r>
            <a:r>
              <a:rPr sz="2600" dirty="0">
                <a:solidFill>
                  <a:srgbClr val="C00000"/>
                </a:solidFill>
                <a:latin typeface="Garamond"/>
                <a:cs typeface="Garamond"/>
              </a:rPr>
              <a:t>cannot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cross</a:t>
            </a:r>
            <a:r>
              <a:rPr sz="2600" spc="-5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without  help</a:t>
            </a:r>
            <a:endParaRPr sz="26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05772" y="262113"/>
            <a:ext cx="7399819" cy="63337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3540" y="2013331"/>
            <a:ext cx="2875915" cy="227012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484"/>
              </a:spcBef>
            </a:pPr>
            <a:r>
              <a:rPr sz="3200" b="1" spc="-20" dirty="0">
                <a:latin typeface="Garamond"/>
                <a:cs typeface="Garamond"/>
              </a:rPr>
              <a:t>Size </a:t>
            </a:r>
            <a:r>
              <a:rPr sz="3200" b="1" dirty="0">
                <a:latin typeface="Garamond"/>
                <a:cs typeface="Garamond"/>
              </a:rPr>
              <a:t>and</a:t>
            </a:r>
            <a:r>
              <a:rPr sz="3200" b="1" spc="-40" dirty="0">
                <a:latin typeface="Garamond"/>
                <a:cs typeface="Garamond"/>
              </a:rPr>
              <a:t> </a:t>
            </a:r>
            <a:r>
              <a:rPr sz="3200" b="1" spc="-5" dirty="0">
                <a:latin typeface="Garamond"/>
                <a:cs typeface="Garamond"/>
              </a:rPr>
              <a:t>polarity  </a:t>
            </a:r>
            <a:r>
              <a:rPr sz="3200" b="1" dirty="0">
                <a:latin typeface="Garamond"/>
                <a:cs typeface="Garamond"/>
              </a:rPr>
              <a:t>or </a:t>
            </a:r>
            <a:r>
              <a:rPr sz="3200" b="1" spc="-5" dirty="0">
                <a:latin typeface="Garamond"/>
                <a:cs typeface="Garamond"/>
              </a:rPr>
              <a:t>charge </a:t>
            </a:r>
            <a:r>
              <a:rPr sz="3200" b="1" spc="5" dirty="0">
                <a:solidFill>
                  <a:srgbClr val="001F5F"/>
                </a:solidFill>
                <a:latin typeface="Garamond"/>
                <a:cs typeface="Garamond"/>
              </a:rPr>
              <a:t>affect  </a:t>
            </a:r>
            <a:r>
              <a:rPr sz="3200" b="1" spc="-5" dirty="0">
                <a:solidFill>
                  <a:srgbClr val="001F5F"/>
                </a:solidFill>
                <a:latin typeface="Garamond"/>
                <a:cs typeface="Garamond"/>
              </a:rPr>
              <a:t>the </a:t>
            </a:r>
            <a:r>
              <a:rPr sz="3200" b="1" dirty="0">
                <a:solidFill>
                  <a:srgbClr val="001F5F"/>
                </a:solidFill>
                <a:latin typeface="Garamond"/>
                <a:cs typeface="Garamond"/>
              </a:rPr>
              <a:t>rate of  diffusion </a:t>
            </a:r>
            <a:r>
              <a:rPr sz="3200" b="1" spc="5" dirty="0">
                <a:solidFill>
                  <a:srgbClr val="001F5F"/>
                </a:solidFill>
                <a:latin typeface="Garamond"/>
                <a:cs typeface="Garamond"/>
              </a:rPr>
              <a:t>across  </a:t>
            </a:r>
            <a:r>
              <a:rPr sz="3200" b="1" dirty="0">
                <a:solidFill>
                  <a:srgbClr val="001F5F"/>
                </a:solidFill>
                <a:latin typeface="Garamond"/>
                <a:cs typeface="Garamond"/>
              </a:rPr>
              <a:t>a</a:t>
            </a:r>
            <a:r>
              <a:rPr sz="3200" b="1" spc="-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3200" b="1" dirty="0">
                <a:solidFill>
                  <a:srgbClr val="001F5F"/>
                </a:solidFill>
                <a:latin typeface="Garamond"/>
                <a:cs typeface="Garamond"/>
              </a:rPr>
              <a:t>membrane</a:t>
            </a:r>
            <a:endParaRPr sz="32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182" y="1248613"/>
            <a:ext cx="5942965" cy="53467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All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phospholipids </a:t>
            </a:r>
            <a:r>
              <a:rPr sz="2600" spc="-10" dirty="0">
                <a:solidFill>
                  <a:srgbClr val="001F5F"/>
                </a:solidFill>
                <a:latin typeface="Garamond"/>
                <a:cs typeface="Garamond"/>
              </a:rPr>
              <a:t>bilayers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are </a:t>
            </a:r>
            <a:r>
              <a:rPr sz="2600" spc="-5" dirty="0">
                <a:solidFill>
                  <a:srgbClr val="C00000"/>
                </a:solidFill>
                <a:latin typeface="Garamond"/>
                <a:cs typeface="Garamond"/>
              </a:rPr>
              <a:t>not </a:t>
            </a:r>
            <a:r>
              <a:rPr sz="2600" dirty="0">
                <a:solidFill>
                  <a:srgbClr val="C00000"/>
                </a:solidFill>
                <a:latin typeface="Garamond"/>
                <a:cs typeface="Garamond"/>
              </a:rPr>
              <a:t>the</a:t>
            </a:r>
            <a:r>
              <a:rPr sz="2600" spc="-15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2600" dirty="0">
                <a:solidFill>
                  <a:srgbClr val="C00000"/>
                </a:solidFill>
                <a:latin typeface="Garamond"/>
                <a:cs typeface="Garamond"/>
              </a:rPr>
              <a:t>same</a:t>
            </a:r>
            <a:endParaRPr sz="2600">
              <a:latin typeface="Garamond"/>
              <a:cs typeface="Garamond"/>
            </a:endParaRPr>
          </a:p>
          <a:p>
            <a:pPr marL="241300" indent="-228600">
              <a:lnSpc>
                <a:spcPts val="2650"/>
              </a:lnSpc>
              <a:spcBef>
                <a:spcPts val="60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spc="-5" dirty="0">
                <a:solidFill>
                  <a:srgbClr val="C00000"/>
                </a:solidFill>
                <a:latin typeface="Garamond"/>
                <a:cs typeface="Garamond"/>
              </a:rPr>
              <a:t>Length and saturation state of </a:t>
            </a:r>
            <a:r>
              <a:rPr sz="2600" dirty="0">
                <a:solidFill>
                  <a:srgbClr val="C00000"/>
                </a:solidFill>
                <a:latin typeface="Garamond"/>
                <a:cs typeface="Garamond"/>
              </a:rPr>
              <a:t>the tails</a:t>
            </a:r>
            <a:r>
              <a:rPr sz="2600" spc="-260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and</a:t>
            </a:r>
            <a:endParaRPr sz="2600">
              <a:latin typeface="Garamond"/>
              <a:cs typeface="Garamond"/>
            </a:endParaRPr>
          </a:p>
          <a:p>
            <a:pPr marL="241300">
              <a:lnSpc>
                <a:spcPts val="2185"/>
              </a:lnSpc>
            </a:pP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presence of </a:t>
            </a:r>
            <a:r>
              <a:rPr sz="2600" spc="-10" dirty="0">
                <a:solidFill>
                  <a:srgbClr val="C00000"/>
                </a:solidFill>
                <a:latin typeface="Garamond"/>
                <a:cs typeface="Garamond"/>
              </a:rPr>
              <a:t>cholesterol</a:t>
            </a:r>
            <a:r>
              <a:rPr sz="2600" spc="-270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profoundly</a:t>
            </a:r>
            <a:endParaRPr sz="2600">
              <a:latin typeface="Garamond"/>
              <a:cs typeface="Garamond"/>
            </a:endParaRPr>
          </a:p>
          <a:p>
            <a:pPr marL="241300">
              <a:lnSpc>
                <a:spcPts val="2185"/>
              </a:lnSpc>
            </a:pP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influence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the </a:t>
            </a:r>
            <a:r>
              <a:rPr sz="2600" b="1" spc="-10" dirty="0">
                <a:solidFill>
                  <a:srgbClr val="001F5F"/>
                </a:solidFill>
                <a:latin typeface="Garamond"/>
                <a:cs typeface="Garamond"/>
              </a:rPr>
              <a:t>physiological</a:t>
            </a:r>
            <a:r>
              <a:rPr sz="2600" b="1" spc="-3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b="1" dirty="0">
                <a:solidFill>
                  <a:srgbClr val="001F5F"/>
                </a:solidFill>
                <a:latin typeface="Garamond"/>
                <a:cs typeface="Garamond"/>
              </a:rPr>
              <a:t>characteristics</a:t>
            </a:r>
            <a:endParaRPr sz="2600">
              <a:latin typeface="Garamond"/>
              <a:cs typeface="Garamond"/>
            </a:endParaRPr>
          </a:p>
          <a:p>
            <a:pPr marL="241300">
              <a:lnSpc>
                <a:spcPts val="2650"/>
              </a:lnSpc>
            </a:pP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and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its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b="1" dirty="0">
                <a:solidFill>
                  <a:srgbClr val="001F5F"/>
                </a:solidFill>
                <a:latin typeface="Garamond"/>
                <a:cs typeface="Garamond"/>
              </a:rPr>
              <a:t>permeability</a:t>
            </a:r>
            <a:endParaRPr sz="26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5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Membrane</a:t>
            </a:r>
            <a:r>
              <a:rPr sz="2600" spc="-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b="1" spc="10" dirty="0">
                <a:solidFill>
                  <a:srgbClr val="001F5F"/>
                </a:solidFill>
                <a:latin typeface="Garamond"/>
                <a:cs typeface="Garamond"/>
              </a:rPr>
              <a:t>fluidity</a:t>
            </a:r>
            <a:endParaRPr sz="2600">
              <a:latin typeface="Garamond"/>
              <a:cs typeface="Garamond"/>
            </a:endParaRPr>
          </a:p>
          <a:p>
            <a:pPr marL="241300" indent="-228600">
              <a:lnSpc>
                <a:spcPts val="2650"/>
              </a:lnSpc>
              <a:spcBef>
                <a:spcPts val="70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Spaces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among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tails </a:t>
            </a:r>
            <a:r>
              <a:rPr sz="2600" b="1" spc="5" dirty="0">
                <a:solidFill>
                  <a:srgbClr val="001F5F"/>
                </a:solidFill>
                <a:latin typeface="Garamond"/>
                <a:cs typeface="Garamond"/>
              </a:rPr>
              <a:t>reduce </a:t>
            </a:r>
            <a:r>
              <a:rPr sz="2600" spc="-15" dirty="0">
                <a:solidFill>
                  <a:srgbClr val="C00000"/>
                </a:solidFill>
                <a:latin typeface="Garamond"/>
                <a:cs typeface="Garamond"/>
              </a:rPr>
              <a:t>van </a:t>
            </a:r>
            <a:r>
              <a:rPr sz="2600" dirty="0">
                <a:solidFill>
                  <a:srgbClr val="C00000"/>
                </a:solidFill>
                <a:latin typeface="Garamond"/>
                <a:cs typeface="Garamond"/>
              </a:rPr>
              <a:t>der</a:t>
            </a:r>
            <a:r>
              <a:rPr sz="2600" spc="-5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2600" spc="-45" dirty="0">
                <a:solidFill>
                  <a:srgbClr val="C00000"/>
                </a:solidFill>
                <a:latin typeface="Garamond"/>
                <a:cs typeface="Garamond"/>
              </a:rPr>
              <a:t>Walls</a:t>
            </a:r>
            <a:endParaRPr sz="2600">
              <a:latin typeface="Garamond"/>
              <a:cs typeface="Garamond"/>
            </a:endParaRPr>
          </a:p>
          <a:p>
            <a:pPr marL="241300" marR="638175">
              <a:lnSpc>
                <a:spcPct val="70000"/>
              </a:lnSpc>
              <a:spcBef>
                <a:spcPts val="470"/>
              </a:spcBef>
            </a:pPr>
            <a:r>
              <a:rPr sz="2600" dirty="0">
                <a:solidFill>
                  <a:srgbClr val="C00000"/>
                </a:solidFill>
                <a:latin typeface="Garamond"/>
                <a:cs typeface="Garamond"/>
              </a:rPr>
              <a:t>interactions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(</a:t>
            </a:r>
            <a:r>
              <a:rPr sz="2600" spc="-5" dirty="0">
                <a:solidFill>
                  <a:srgbClr val="C00000"/>
                </a:solidFill>
                <a:latin typeface="Garamond"/>
                <a:cs typeface="Garamond"/>
              </a:rPr>
              <a:t>unsaturated </a:t>
            </a:r>
            <a:r>
              <a:rPr sz="2600" spc="-15" dirty="0">
                <a:solidFill>
                  <a:srgbClr val="001F5F"/>
                </a:solidFill>
                <a:latin typeface="Garamond"/>
                <a:cs typeface="Garamond"/>
              </a:rPr>
              <a:t>hydrocarbons, 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kinks due to double</a:t>
            </a:r>
            <a:r>
              <a:rPr sz="2600" spc="-2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bonds)</a:t>
            </a:r>
            <a:endParaRPr sz="2600">
              <a:latin typeface="Garamond"/>
              <a:cs typeface="Garamond"/>
            </a:endParaRPr>
          </a:p>
          <a:p>
            <a:pPr marL="323215" indent="-310515">
              <a:lnSpc>
                <a:spcPts val="2655"/>
              </a:lnSpc>
              <a:spcBef>
                <a:spcPts val="60"/>
              </a:spcBef>
              <a:buClr>
                <a:srgbClr val="001F5F"/>
              </a:buClr>
              <a:buFont typeface="Wingdings"/>
              <a:buChar char=""/>
              <a:tabLst>
                <a:tab pos="323215" algn="l"/>
                <a:tab pos="323850" algn="l"/>
              </a:tabLst>
            </a:pPr>
            <a:r>
              <a:rPr sz="2600" spc="-30" dirty="0">
                <a:solidFill>
                  <a:srgbClr val="C00000"/>
                </a:solidFill>
                <a:latin typeface="Garamond"/>
                <a:cs typeface="Garamond"/>
              </a:rPr>
              <a:t>Packed </a:t>
            </a:r>
            <a:r>
              <a:rPr sz="2600" spc="-5" dirty="0">
                <a:solidFill>
                  <a:srgbClr val="C00000"/>
                </a:solidFill>
                <a:latin typeface="Garamond"/>
                <a:cs typeface="Garamond"/>
              </a:rPr>
              <a:t>saturated </a:t>
            </a:r>
            <a:r>
              <a:rPr sz="2600" spc="-10" dirty="0">
                <a:solidFill>
                  <a:srgbClr val="001F5F"/>
                </a:solidFill>
                <a:latin typeface="Garamond"/>
                <a:cs typeface="Garamond"/>
              </a:rPr>
              <a:t>hydrocarbons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non</a:t>
            </a:r>
            <a:r>
              <a:rPr sz="2600" spc="5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spc="-10" dirty="0">
                <a:solidFill>
                  <a:srgbClr val="001F5F"/>
                </a:solidFill>
                <a:latin typeface="Garamond"/>
                <a:cs typeface="Garamond"/>
              </a:rPr>
              <a:t>space,</a:t>
            </a:r>
            <a:endParaRPr sz="2600">
              <a:latin typeface="Garamond"/>
              <a:cs typeface="Garamond"/>
            </a:endParaRPr>
          </a:p>
          <a:p>
            <a:pPr marL="241300" marR="451484">
              <a:lnSpc>
                <a:spcPct val="70000"/>
              </a:lnSpc>
              <a:spcBef>
                <a:spcPts val="470"/>
              </a:spcBef>
            </a:pPr>
            <a:r>
              <a:rPr sz="2600" b="1" dirty="0">
                <a:solidFill>
                  <a:srgbClr val="001F5F"/>
                </a:solidFill>
                <a:latin typeface="Garamond"/>
                <a:cs typeface="Garamond"/>
              </a:rPr>
              <a:t>higher </a:t>
            </a:r>
            <a:r>
              <a:rPr sz="2600" spc="-15" dirty="0">
                <a:solidFill>
                  <a:srgbClr val="C00000"/>
                </a:solidFill>
                <a:latin typeface="Garamond"/>
                <a:cs typeface="Garamond"/>
              </a:rPr>
              <a:t>van </a:t>
            </a:r>
            <a:r>
              <a:rPr sz="2600" dirty="0">
                <a:solidFill>
                  <a:srgbClr val="C00000"/>
                </a:solidFill>
                <a:latin typeface="Garamond"/>
                <a:cs typeface="Garamond"/>
              </a:rPr>
              <a:t>der </a:t>
            </a:r>
            <a:r>
              <a:rPr sz="2600" spc="-45" dirty="0">
                <a:solidFill>
                  <a:srgbClr val="C00000"/>
                </a:solidFill>
                <a:latin typeface="Garamond"/>
                <a:cs typeface="Garamond"/>
              </a:rPr>
              <a:t>Walls </a:t>
            </a:r>
            <a:r>
              <a:rPr sz="2600" spc="-5" dirty="0">
                <a:solidFill>
                  <a:srgbClr val="C00000"/>
                </a:solidFill>
                <a:latin typeface="Garamond"/>
                <a:cs typeface="Garamond"/>
              </a:rPr>
              <a:t>interactions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;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strong 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and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dense</a:t>
            </a:r>
            <a:r>
              <a:rPr sz="2600" spc="-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membranes</a:t>
            </a:r>
            <a:endParaRPr sz="2600">
              <a:latin typeface="Garamond"/>
              <a:cs typeface="Garamond"/>
            </a:endParaRPr>
          </a:p>
          <a:p>
            <a:pPr marL="241300" indent="-228600">
              <a:lnSpc>
                <a:spcPts val="2650"/>
              </a:lnSpc>
              <a:spcBef>
                <a:spcPts val="60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More </a:t>
            </a:r>
            <a:r>
              <a:rPr sz="2600" b="1" spc="5" dirty="0">
                <a:solidFill>
                  <a:srgbClr val="001F5F"/>
                </a:solidFill>
                <a:latin typeface="Garamond"/>
                <a:cs typeface="Garamond"/>
              </a:rPr>
              <a:t>permeable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as </a:t>
            </a:r>
            <a:r>
              <a:rPr sz="2600" spc="-10" dirty="0">
                <a:solidFill>
                  <a:srgbClr val="001F5F"/>
                </a:solidFill>
                <a:latin typeface="Garamond"/>
                <a:cs typeface="Garamond"/>
              </a:rPr>
              <a:t>well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as more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b="1" spc="20" dirty="0">
                <a:solidFill>
                  <a:srgbClr val="001F5F"/>
                </a:solidFill>
                <a:latin typeface="Garamond"/>
                <a:cs typeface="Garamond"/>
              </a:rPr>
              <a:t>fluid</a:t>
            </a:r>
            <a:endParaRPr sz="2600">
              <a:latin typeface="Garamond"/>
              <a:cs typeface="Garamond"/>
            </a:endParaRPr>
          </a:p>
          <a:p>
            <a:pPr marL="241300" marR="725805">
              <a:lnSpc>
                <a:spcPct val="70000"/>
              </a:lnSpc>
              <a:spcBef>
                <a:spcPts val="465"/>
              </a:spcBef>
            </a:pP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when they contain many </a:t>
            </a:r>
            <a:r>
              <a:rPr sz="2600" spc="5" dirty="0">
                <a:solidFill>
                  <a:srgbClr val="C00000"/>
                </a:solidFill>
                <a:latin typeface="Garamond"/>
                <a:cs typeface="Garamond"/>
              </a:rPr>
              <a:t>short, </a:t>
            </a:r>
            <a:r>
              <a:rPr sz="2600" spc="-5" dirty="0">
                <a:solidFill>
                  <a:srgbClr val="C00000"/>
                </a:solidFill>
                <a:latin typeface="Garamond"/>
                <a:cs typeface="Garamond"/>
              </a:rPr>
              <a:t>kinked,  unsaturated </a:t>
            </a:r>
            <a:r>
              <a:rPr sz="2600" spc="-10" dirty="0">
                <a:solidFill>
                  <a:srgbClr val="C00000"/>
                </a:solidFill>
                <a:latin typeface="Garamond"/>
                <a:cs typeface="Garamond"/>
              </a:rPr>
              <a:t>hydrocarbon </a:t>
            </a:r>
            <a:r>
              <a:rPr sz="2600" dirty="0">
                <a:solidFill>
                  <a:srgbClr val="C00000"/>
                </a:solidFill>
                <a:latin typeface="Garamond"/>
                <a:cs typeface="Garamond"/>
              </a:rPr>
              <a:t>tails</a:t>
            </a:r>
            <a:endParaRPr sz="26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75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spc="-5" dirty="0">
                <a:solidFill>
                  <a:srgbClr val="C00000"/>
                </a:solidFill>
                <a:latin typeface="Garamond"/>
                <a:cs typeface="Garamond"/>
              </a:rPr>
              <a:t>Cholesterol reduces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membrane</a:t>
            </a:r>
            <a:r>
              <a:rPr sz="2600" spc="-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spc="5" dirty="0">
                <a:solidFill>
                  <a:srgbClr val="C00000"/>
                </a:solidFill>
                <a:latin typeface="Garamond"/>
                <a:cs typeface="Garamond"/>
              </a:rPr>
              <a:t>permeability</a:t>
            </a:r>
            <a:endParaRPr sz="2600">
              <a:latin typeface="Garamond"/>
              <a:cs typeface="Garamon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18276" y="2177795"/>
            <a:ext cx="6155435" cy="46802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798701" y="0"/>
            <a:ext cx="8587740" cy="13004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137410" marR="5080" indent="-2125345">
              <a:lnSpc>
                <a:spcPts val="4750"/>
              </a:lnSpc>
              <a:spcBef>
                <a:spcPts val="700"/>
              </a:spcBef>
            </a:pPr>
            <a:r>
              <a:rPr dirty="0"/>
              <a:t>Does </a:t>
            </a:r>
            <a:r>
              <a:rPr spc="-5" dirty="0"/>
              <a:t>Lipid </a:t>
            </a:r>
            <a:r>
              <a:rPr spc="15" dirty="0"/>
              <a:t>Structure </a:t>
            </a:r>
            <a:r>
              <a:rPr spc="-5" dirty="0"/>
              <a:t>Affect Membrane  </a:t>
            </a:r>
            <a:r>
              <a:rPr dirty="0"/>
              <a:t>Permeability?</a:t>
            </a:r>
            <a:r>
              <a:rPr spc="-5" dirty="0"/>
              <a:t> </a:t>
            </a:r>
            <a:r>
              <a:rPr spc="-15" dirty="0"/>
              <a:t>How?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23953" y="1793748"/>
            <a:ext cx="5106262" cy="43313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6176" y="0"/>
            <a:ext cx="5870448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015" y="93725"/>
            <a:ext cx="10865485" cy="11836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3228975" marR="5080" indent="-3216275">
              <a:lnSpc>
                <a:spcPts val="4320"/>
              </a:lnSpc>
              <a:spcBef>
                <a:spcPts val="640"/>
              </a:spcBef>
              <a:tabLst>
                <a:tab pos="3843654" algn="l"/>
              </a:tabLst>
            </a:pPr>
            <a:r>
              <a:rPr sz="4000" spc="-5" dirty="0"/>
              <a:t>Does </a:t>
            </a:r>
            <a:r>
              <a:rPr sz="4000" spc="-25" dirty="0"/>
              <a:t>Temperature </a:t>
            </a:r>
            <a:r>
              <a:rPr sz="4000" spc="-10" dirty="0"/>
              <a:t>Affect the </a:t>
            </a:r>
            <a:r>
              <a:rPr sz="4000" spc="-5" dirty="0"/>
              <a:t>Fluidity </a:t>
            </a:r>
            <a:r>
              <a:rPr sz="4000" spc="-10" dirty="0"/>
              <a:t>and </a:t>
            </a:r>
            <a:r>
              <a:rPr sz="4000" dirty="0"/>
              <a:t>Permeability  </a:t>
            </a:r>
            <a:r>
              <a:rPr sz="4000" spc="-5" dirty="0"/>
              <a:t>of	</a:t>
            </a:r>
            <a:r>
              <a:rPr sz="4000" spc="-10" dirty="0"/>
              <a:t>Membranes? </a:t>
            </a:r>
            <a:r>
              <a:rPr sz="4000" spc="-15" dirty="0"/>
              <a:t>How?</a:t>
            </a:r>
            <a:endParaRPr sz="40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70"/>
              </a:spcBef>
              <a:buFont typeface="Wingdings"/>
              <a:buChar char=""/>
              <a:tabLst>
                <a:tab pos="241300" algn="l"/>
              </a:tabLst>
            </a:pPr>
            <a:r>
              <a:rPr dirty="0"/>
              <a:t>Oil </a:t>
            </a:r>
            <a:r>
              <a:rPr spc="-10" dirty="0"/>
              <a:t>like </a:t>
            </a:r>
            <a:r>
              <a:rPr spc="-5" dirty="0"/>
              <a:t>texture: </a:t>
            </a:r>
            <a:r>
              <a:rPr dirty="0"/>
              <a:t>lipid molecules to </a:t>
            </a:r>
            <a:r>
              <a:rPr spc="-20" dirty="0"/>
              <a:t>move </a:t>
            </a:r>
            <a:r>
              <a:rPr spc="-5" dirty="0"/>
              <a:t>laterally </a:t>
            </a:r>
            <a:r>
              <a:rPr dirty="0"/>
              <a:t>within </a:t>
            </a:r>
            <a:r>
              <a:rPr spc="-15" dirty="0"/>
              <a:t>each </a:t>
            </a:r>
            <a:r>
              <a:rPr spc="-10" dirty="0"/>
              <a:t>layer</a:t>
            </a:r>
            <a:r>
              <a:rPr spc="170" dirty="0"/>
              <a:t> </a:t>
            </a:r>
            <a:r>
              <a:rPr dirty="0"/>
              <a:t>(2μm/s)</a:t>
            </a:r>
          </a:p>
          <a:p>
            <a:pPr marL="241300" indent="-228600">
              <a:lnSpc>
                <a:spcPct val="100000"/>
              </a:lnSpc>
              <a:spcBef>
                <a:spcPts val="370"/>
              </a:spcBef>
              <a:buFont typeface="Wingdings"/>
              <a:buChar char=""/>
              <a:tabLst>
                <a:tab pos="241300" algn="l"/>
              </a:tabLst>
            </a:pPr>
            <a:r>
              <a:rPr spc="10" dirty="0"/>
              <a:t>Anology: </a:t>
            </a:r>
            <a:r>
              <a:rPr dirty="0"/>
              <a:t>a </a:t>
            </a:r>
            <a:r>
              <a:rPr spc="-5" dirty="0"/>
              <a:t>perosn moving </a:t>
            </a:r>
            <a:r>
              <a:rPr dirty="0"/>
              <a:t>in a </a:t>
            </a:r>
            <a:r>
              <a:rPr spc="-10" dirty="0"/>
              <a:t>heavy</a:t>
            </a:r>
            <a:r>
              <a:rPr spc="-55" dirty="0"/>
              <a:t> </a:t>
            </a:r>
            <a:r>
              <a:rPr spc="-15" dirty="0"/>
              <a:t>crowd</a:t>
            </a:r>
          </a:p>
          <a:p>
            <a:pPr marL="241300" marR="5080" indent="-228600">
              <a:lnSpc>
                <a:spcPct val="80000"/>
              </a:lnSpc>
              <a:spcBef>
                <a:spcPts val="1010"/>
              </a:spcBef>
              <a:buFont typeface="Wingdings"/>
              <a:buChar char=""/>
              <a:tabLst>
                <a:tab pos="241300" algn="l"/>
              </a:tabLst>
            </a:pPr>
            <a:r>
              <a:rPr spc="-5" dirty="0"/>
              <a:t>At </a:t>
            </a:r>
            <a:r>
              <a:rPr spc="5" dirty="0"/>
              <a:t>very </a:t>
            </a:r>
            <a:r>
              <a:rPr b="1" spc="-10" dirty="0">
                <a:latin typeface="Garamond"/>
                <a:cs typeface="Garamond"/>
              </a:rPr>
              <a:t>low </a:t>
            </a:r>
            <a:r>
              <a:rPr b="1" dirty="0">
                <a:latin typeface="Garamond"/>
                <a:cs typeface="Garamond"/>
              </a:rPr>
              <a:t>temperatures</a:t>
            </a:r>
            <a:r>
              <a:rPr dirty="0"/>
              <a:t>, lipid </a:t>
            </a:r>
            <a:r>
              <a:rPr spc="-10" dirty="0"/>
              <a:t>bilayers </a:t>
            </a:r>
            <a:r>
              <a:rPr spc="-15" dirty="0"/>
              <a:t>even </a:t>
            </a:r>
            <a:r>
              <a:rPr dirty="0"/>
              <a:t>begin </a:t>
            </a:r>
            <a:r>
              <a:rPr spc="-10" dirty="0"/>
              <a:t>to </a:t>
            </a:r>
            <a:r>
              <a:rPr dirty="0">
                <a:solidFill>
                  <a:srgbClr val="C00000"/>
                </a:solidFill>
              </a:rPr>
              <a:t>solidify=&gt; </a:t>
            </a:r>
            <a:r>
              <a:rPr spc="-5" dirty="0">
                <a:solidFill>
                  <a:srgbClr val="C00000"/>
                </a:solidFill>
              </a:rPr>
              <a:t>reduced  </a:t>
            </a:r>
            <a:r>
              <a:rPr dirty="0">
                <a:solidFill>
                  <a:srgbClr val="C00000"/>
                </a:solidFill>
              </a:rPr>
              <a:t>transportation</a:t>
            </a:r>
          </a:p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Wingdings"/>
              <a:buChar char=""/>
              <a:tabLst>
                <a:tab pos="241300" algn="l"/>
              </a:tabLst>
            </a:pPr>
            <a:r>
              <a:rPr b="1" spc="-5" dirty="0">
                <a:latin typeface="Garamond"/>
                <a:cs typeface="Garamond"/>
              </a:rPr>
              <a:t>As </a:t>
            </a:r>
            <a:r>
              <a:rPr b="1" dirty="0">
                <a:latin typeface="Garamond"/>
                <a:cs typeface="Garamond"/>
              </a:rPr>
              <a:t>temperature increases </a:t>
            </a:r>
            <a:r>
              <a:rPr spc="5" dirty="0">
                <a:solidFill>
                  <a:srgbClr val="C00000"/>
                </a:solidFill>
              </a:rPr>
              <a:t>permeability</a:t>
            </a:r>
            <a:r>
              <a:rPr spc="40" dirty="0">
                <a:solidFill>
                  <a:srgbClr val="C00000"/>
                </a:solidFill>
              </a:rPr>
              <a:t> </a:t>
            </a:r>
            <a:r>
              <a:rPr spc="-5" dirty="0">
                <a:solidFill>
                  <a:srgbClr val="C00000"/>
                </a:solidFill>
              </a:rPr>
              <a:t>increases</a:t>
            </a:r>
          </a:p>
        </p:txBody>
      </p:sp>
      <p:sp>
        <p:nvSpPr>
          <p:cNvPr id="4" name="object 4"/>
          <p:cNvSpPr/>
          <p:nvPr/>
        </p:nvSpPr>
        <p:spPr>
          <a:xfrm>
            <a:off x="3140964" y="3304030"/>
            <a:ext cx="6780276" cy="34975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3961" y="0"/>
            <a:ext cx="7033895" cy="118427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664460" marR="5080" indent="-2652395">
              <a:lnSpc>
                <a:spcPts val="4320"/>
              </a:lnSpc>
              <a:spcBef>
                <a:spcPts val="640"/>
              </a:spcBef>
            </a:pPr>
            <a:r>
              <a:rPr sz="4000" spc="-20" dirty="0"/>
              <a:t>How </a:t>
            </a:r>
            <a:r>
              <a:rPr sz="4000" spc="-5" dirty="0"/>
              <a:t>Substances </a:t>
            </a:r>
            <a:r>
              <a:rPr sz="4000" spc="-35" dirty="0"/>
              <a:t>Move </a:t>
            </a:r>
            <a:r>
              <a:rPr sz="4000" spc="-5" dirty="0"/>
              <a:t>across Lipid  </a:t>
            </a:r>
            <a:r>
              <a:rPr sz="4000" spc="-10" dirty="0"/>
              <a:t>Bilayers?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13182" y="1405890"/>
            <a:ext cx="3482975" cy="5273040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241300" marR="5080" indent="-228600">
              <a:lnSpc>
                <a:spcPct val="70000"/>
              </a:lnSpc>
              <a:spcBef>
                <a:spcPts val="885"/>
              </a:spcBef>
              <a:buFont typeface="Wingdings"/>
              <a:buChar char=""/>
              <a:tabLst>
                <a:tab pos="241300" algn="l"/>
              </a:tabLst>
            </a:pPr>
            <a:r>
              <a:rPr sz="2200" spc="-5" dirty="0">
                <a:solidFill>
                  <a:srgbClr val="001F5F"/>
                </a:solidFill>
                <a:latin typeface="Garamond"/>
                <a:cs typeface="Garamond"/>
              </a:rPr>
              <a:t>Small uncharged </a:t>
            </a:r>
            <a:r>
              <a:rPr sz="2200" spc="-15" dirty="0">
                <a:solidFill>
                  <a:srgbClr val="001F5F"/>
                </a:solidFill>
                <a:latin typeface="Garamond"/>
                <a:cs typeface="Garamond"/>
              </a:rPr>
              <a:t>hydrophobic  </a:t>
            </a:r>
            <a:r>
              <a:rPr sz="2200" spc="-5" dirty="0">
                <a:solidFill>
                  <a:srgbClr val="001F5F"/>
                </a:solidFill>
                <a:latin typeface="Garamond"/>
                <a:cs typeface="Garamond"/>
              </a:rPr>
              <a:t>molecules</a:t>
            </a:r>
            <a:endParaRPr sz="2200">
              <a:latin typeface="Garamond"/>
              <a:cs typeface="Garamond"/>
            </a:endParaRPr>
          </a:p>
          <a:p>
            <a:pPr marL="241300" indent="-228600">
              <a:lnSpc>
                <a:spcPts val="2550"/>
              </a:lnSpc>
              <a:spcBef>
                <a:spcPts val="204"/>
              </a:spcBef>
              <a:buFont typeface="Wingdings"/>
              <a:buChar char=""/>
              <a:tabLst>
                <a:tab pos="241300" algn="l"/>
              </a:tabLst>
            </a:pPr>
            <a:r>
              <a:rPr sz="2200" spc="-5" dirty="0">
                <a:solidFill>
                  <a:srgbClr val="001F5F"/>
                </a:solidFill>
                <a:latin typeface="Garamond"/>
                <a:cs typeface="Garamond"/>
              </a:rPr>
              <a:t>Diffusion</a:t>
            </a:r>
            <a:endParaRPr sz="2200">
              <a:latin typeface="Garamond"/>
              <a:cs typeface="Garamond"/>
            </a:endParaRPr>
          </a:p>
          <a:p>
            <a:pPr marL="698500" lvl="1" indent="-228600">
              <a:lnSpc>
                <a:spcPts val="1850"/>
              </a:lnSpc>
              <a:buFont typeface="Wingdings"/>
              <a:buChar char=""/>
              <a:tabLst>
                <a:tab pos="698500" algn="l"/>
              </a:tabLst>
            </a:pPr>
            <a:r>
              <a:rPr sz="1900" spc="-5" dirty="0">
                <a:solidFill>
                  <a:srgbClr val="FF4040"/>
                </a:solidFill>
                <a:latin typeface="Garamond"/>
                <a:cs typeface="Garamond"/>
              </a:rPr>
              <a:t>Spontaneous </a:t>
            </a:r>
            <a:r>
              <a:rPr sz="1900" spc="-10" dirty="0">
                <a:solidFill>
                  <a:srgbClr val="FF4040"/>
                </a:solidFill>
                <a:latin typeface="Garamond"/>
                <a:cs typeface="Garamond"/>
              </a:rPr>
              <a:t>movement</a:t>
            </a:r>
            <a:r>
              <a:rPr sz="1900" spc="-20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1900" spc="-10" dirty="0">
                <a:solidFill>
                  <a:srgbClr val="FF4040"/>
                </a:solidFill>
                <a:latin typeface="Garamond"/>
                <a:cs typeface="Garamond"/>
              </a:rPr>
              <a:t>of</a:t>
            </a:r>
            <a:endParaRPr sz="1900">
              <a:latin typeface="Garamond"/>
              <a:cs typeface="Garamond"/>
            </a:endParaRPr>
          </a:p>
          <a:p>
            <a:pPr marL="698500">
              <a:lnSpc>
                <a:spcPts val="1595"/>
              </a:lnSpc>
            </a:pPr>
            <a:r>
              <a:rPr sz="1900" spc="-5" dirty="0">
                <a:solidFill>
                  <a:srgbClr val="C00000"/>
                </a:solidFill>
                <a:latin typeface="Garamond"/>
                <a:cs typeface="Garamond"/>
              </a:rPr>
              <a:t>molecules </a:t>
            </a:r>
            <a:r>
              <a:rPr sz="1900" spc="-10" dirty="0">
                <a:solidFill>
                  <a:srgbClr val="C00000"/>
                </a:solidFill>
                <a:latin typeface="Garamond"/>
                <a:cs typeface="Garamond"/>
              </a:rPr>
              <a:t>and </a:t>
            </a:r>
            <a:r>
              <a:rPr sz="1900" spc="-5" dirty="0">
                <a:solidFill>
                  <a:srgbClr val="C00000"/>
                </a:solidFill>
                <a:latin typeface="Garamond"/>
                <a:cs typeface="Garamond"/>
              </a:rPr>
              <a:t>ions</a:t>
            </a:r>
            <a:r>
              <a:rPr sz="1900" spc="20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1900" spc="-10" dirty="0">
                <a:solidFill>
                  <a:srgbClr val="FF4040"/>
                </a:solidFill>
                <a:latin typeface="Garamond"/>
                <a:cs typeface="Garamond"/>
              </a:rPr>
              <a:t>is</a:t>
            </a:r>
            <a:endParaRPr sz="1900">
              <a:latin typeface="Garamond"/>
              <a:cs typeface="Garamond"/>
            </a:endParaRPr>
          </a:p>
          <a:p>
            <a:pPr marL="698500">
              <a:lnSpc>
                <a:spcPts val="1845"/>
              </a:lnSpc>
            </a:pPr>
            <a:r>
              <a:rPr sz="1900" spc="-10" dirty="0">
                <a:solidFill>
                  <a:srgbClr val="FF4040"/>
                </a:solidFill>
                <a:latin typeface="Garamond"/>
                <a:cs typeface="Garamond"/>
              </a:rPr>
              <a:t>known </a:t>
            </a:r>
            <a:r>
              <a:rPr sz="1900" spc="-5" dirty="0">
                <a:solidFill>
                  <a:srgbClr val="FF4040"/>
                </a:solidFill>
                <a:latin typeface="Garamond"/>
                <a:cs typeface="Garamond"/>
              </a:rPr>
              <a:t>as</a:t>
            </a:r>
            <a:r>
              <a:rPr sz="1900" spc="5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1900" b="1" spc="-5" dirty="0">
                <a:solidFill>
                  <a:srgbClr val="FF4040"/>
                </a:solidFill>
                <a:latin typeface="Garamond"/>
                <a:cs typeface="Garamond"/>
              </a:rPr>
              <a:t>diffusion</a:t>
            </a:r>
            <a:endParaRPr sz="1900">
              <a:latin typeface="Garamond"/>
              <a:cs typeface="Garamond"/>
            </a:endParaRPr>
          </a:p>
          <a:p>
            <a:pPr marL="698500" lvl="1" indent="-228600">
              <a:lnSpc>
                <a:spcPts val="1839"/>
              </a:lnSpc>
              <a:buFont typeface="Wingdings"/>
              <a:buChar char=""/>
              <a:tabLst>
                <a:tab pos="698500" algn="l"/>
              </a:tabLst>
            </a:pPr>
            <a:r>
              <a:rPr sz="1900" spc="-5" dirty="0">
                <a:solidFill>
                  <a:srgbClr val="FF4040"/>
                </a:solidFill>
                <a:latin typeface="Garamond"/>
                <a:cs typeface="Garamond"/>
              </a:rPr>
              <a:t>Net </a:t>
            </a:r>
            <a:r>
              <a:rPr sz="1900" spc="-10" dirty="0">
                <a:solidFill>
                  <a:srgbClr val="FF4040"/>
                </a:solidFill>
                <a:latin typeface="Garamond"/>
                <a:cs typeface="Garamond"/>
              </a:rPr>
              <a:t>movement, </a:t>
            </a:r>
            <a:r>
              <a:rPr sz="1900" spc="-5" dirty="0">
                <a:solidFill>
                  <a:srgbClr val="FF4040"/>
                </a:solidFill>
                <a:latin typeface="Garamond"/>
                <a:cs typeface="Garamond"/>
              </a:rPr>
              <a:t>due</a:t>
            </a:r>
            <a:r>
              <a:rPr sz="1900" spc="-25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1900" spc="-5" dirty="0">
                <a:solidFill>
                  <a:srgbClr val="FF4040"/>
                </a:solidFill>
                <a:latin typeface="Garamond"/>
                <a:cs typeface="Garamond"/>
              </a:rPr>
              <a:t>to</a:t>
            </a:r>
            <a:endParaRPr sz="1900">
              <a:latin typeface="Garamond"/>
              <a:cs typeface="Garamond"/>
            </a:endParaRPr>
          </a:p>
          <a:p>
            <a:pPr marL="698500">
              <a:lnSpc>
                <a:spcPts val="1595"/>
              </a:lnSpc>
            </a:pPr>
            <a:r>
              <a:rPr sz="1900" b="1" spc="-10" dirty="0">
                <a:solidFill>
                  <a:srgbClr val="FF4040"/>
                </a:solidFill>
                <a:latin typeface="Garamond"/>
                <a:cs typeface="Garamond"/>
              </a:rPr>
              <a:t>concentration</a:t>
            </a:r>
            <a:r>
              <a:rPr sz="1900" b="1" spc="45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1900" b="1" dirty="0">
                <a:solidFill>
                  <a:srgbClr val="FF4040"/>
                </a:solidFill>
                <a:latin typeface="Garamond"/>
                <a:cs typeface="Garamond"/>
              </a:rPr>
              <a:t>gradient:</a:t>
            </a:r>
            <a:endParaRPr sz="1900">
              <a:latin typeface="Garamond"/>
              <a:cs typeface="Garamond"/>
            </a:endParaRPr>
          </a:p>
          <a:p>
            <a:pPr marL="698500" marR="921385">
              <a:lnSpc>
                <a:spcPct val="70000"/>
              </a:lnSpc>
              <a:spcBef>
                <a:spcPts val="340"/>
              </a:spcBef>
            </a:pPr>
            <a:r>
              <a:rPr sz="1900" spc="-5" dirty="0">
                <a:solidFill>
                  <a:srgbClr val="FF4040"/>
                </a:solidFill>
                <a:latin typeface="Garamond"/>
                <a:cs typeface="Garamond"/>
              </a:rPr>
              <a:t>Difference </a:t>
            </a:r>
            <a:r>
              <a:rPr sz="1900" spc="-10" dirty="0">
                <a:solidFill>
                  <a:srgbClr val="FF4040"/>
                </a:solidFill>
                <a:latin typeface="Garamond"/>
                <a:cs typeface="Garamond"/>
              </a:rPr>
              <a:t>in </a:t>
            </a:r>
            <a:r>
              <a:rPr sz="1900" spc="-5" dirty="0">
                <a:solidFill>
                  <a:srgbClr val="FF4040"/>
                </a:solidFill>
                <a:latin typeface="Garamond"/>
                <a:cs typeface="Garamond"/>
              </a:rPr>
              <a:t>solute  concentrations</a:t>
            </a:r>
            <a:endParaRPr sz="1900">
              <a:latin typeface="Garamond"/>
              <a:cs typeface="Garamond"/>
            </a:endParaRPr>
          </a:p>
          <a:p>
            <a:pPr marL="698500" lvl="1" indent="-228600">
              <a:lnSpc>
                <a:spcPts val="2010"/>
              </a:lnSpc>
              <a:buFont typeface="Wingdings"/>
              <a:buChar char=""/>
              <a:tabLst>
                <a:tab pos="698500" algn="l"/>
              </a:tabLst>
            </a:pPr>
            <a:r>
              <a:rPr sz="1900" spc="-10" dirty="0">
                <a:solidFill>
                  <a:srgbClr val="FF4040"/>
                </a:solidFill>
                <a:latin typeface="Garamond"/>
                <a:cs typeface="Garamond"/>
              </a:rPr>
              <a:t>High </a:t>
            </a:r>
            <a:r>
              <a:rPr sz="1900" spc="-5" dirty="0">
                <a:solidFill>
                  <a:srgbClr val="FF4040"/>
                </a:solidFill>
                <a:latin typeface="Garamond"/>
                <a:cs typeface="Garamond"/>
              </a:rPr>
              <a:t>to </a:t>
            </a:r>
            <a:r>
              <a:rPr sz="1900" spc="-15" dirty="0">
                <a:solidFill>
                  <a:srgbClr val="FF4040"/>
                </a:solidFill>
                <a:latin typeface="Garamond"/>
                <a:cs typeface="Garamond"/>
              </a:rPr>
              <a:t>low</a:t>
            </a:r>
            <a:r>
              <a:rPr sz="1900" spc="25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1900" spc="-5" dirty="0">
                <a:solidFill>
                  <a:srgbClr val="FF4040"/>
                </a:solidFill>
                <a:latin typeface="Garamond"/>
                <a:cs typeface="Garamond"/>
              </a:rPr>
              <a:t>concentrations</a:t>
            </a:r>
            <a:endParaRPr sz="1900">
              <a:latin typeface="Garamond"/>
              <a:cs typeface="Garamond"/>
            </a:endParaRPr>
          </a:p>
          <a:p>
            <a:pPr marL="698500" lvl="1" indent="-228600">
              <a:lnSpc>
                <a:spcPts val="2190"/>
              </a:lnSpc>
              <a:buFont typeface="Wingdings"/>
              <a:buChar char=""/>
              <a:tabLst>
                <a:tab pos="698500" algn="l"/>
              </a:tabLst>
            </a:pPr>
            <a:r>
              <a:rPr sz="1900" spc="-25" dirty="0">
                <a:solidFill>
                  <a:srgbClr val="FF4040"/>
                </a:solidFill>
                <a:latin typeface="Garamond"/>
                <a:cs typeface="Garamond"/>
              </a:rPr>
              <a:t>Passive</a:t>
            </a:r>
            <a:r>
              <a:rPr sz="1900" spc="-10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1900" dirty="0">
                <a:solidFill>
                  <a:srgbClr val="FF4040"/>
                </a:solidFill>
                <a:latin typeface="Garamond"/>
                <a:cs typeface="Garamond"/>
              </a:rPr>
              <a:t>transport</a:t>
            </a:r>
            <a:endParaRPr sz="1900">
              <a:latin typeface="Garamond"/>
              <a:cs typeface="Garamond"/>
            </a:endParaRPr>
          </a:p>
          <a:p>
            <a:pPr marL="241300" indent="-228600">
              <a:lnSpc>
                <a:spcPts val="2550"/>
              </a:lnSpc>
              <a:spcBef>
                <a:spcPts val="209"/>
              </a:spcBef>
              <a:buFont typeface="Wingdings"/>
              <a:buChar char=""/>
              <a:tabLst>
                <a:tab pos="241300" algn="l"/>
              </a:tabLst>
            </a:pPr>
            <a:r>
              <a:rPr sz="2200" spc="-10" dirty="0">
                <a:solidFill>
                  <a:srgbClr val="001F5F"/>
                </a:solidFill>
                <a:latin typeface="Garamond"/>
                <a:cs typeface="Garamond"/>
              </a:rPr>
              <a:t>Osmosis</a:t>
            </a:r>
            <a:endParaRPr sz="2200">
              <a:latin typeface="Garamond"/>
              <a:cs typeface="Garamond"/>
            </a:endParaRPr>
          </a:p>
          <a:p>
            <a:pPr marL="698500" lvl="1" indent="-228600">
              <a:lnSpc>
                <a:spcPts val="2095"/>
              </a:lnSpc>
              <a:buFont typeface="Wingdings"/>
              <a:buChar char=""/>
              <a:tabLst>
                <a:tab pos="698500" algn="l"/>
              </a:tabLst>
            </a:pPr>
            <a:r>
              <a:rPr sz="1900" spc="-10" dirty="0">
                <a:solidFill>
                  <a:srgbClr val="FF4040"/>
                </a:solidFill>
                <a:latin typeface="Garamond"/>
                <a:cs typeface="Garamond"/>
              </a:rPr>
              <a:t>Movement </a:t>
            </a:r>
            <a:r>
              <a:rPr sz="1900" spc="-5" dirty="0">
                <a:solidFill>
                  <a:srgbClr val="FF4040"/>
                </a:solidFill>
                <a:latin typeface="Garamond"/>
                <a:cs typeface="Garamond"/>
              </a:rPr>
              <a:t>of</a:t>
            </a:r>
            <a:r>
              <a:rPr sz="1900" spc="245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1900" b="1" spc="-15" dirty="0">
                <a:solidFill>
                  <a:srgbClr val="C00000"/>
                </a:solidFill>
                <a:latin typeface="Garamond"/>
                <a:cs typeface="Garamond"/>
              </a:rPr>
              <a:t>water</a:t>
            </a:r>
            <a:endParaRPr sz="1900">
              <a:latin typeface="Garamond"/>
              <a:cs typeface="Garamond"/>
            </a:endParaRPr>
          </a:p>
          <a:p>
            <a:pPr marL="698500" lvl="1" indent="-228600">
              <a:lnSpc>
                <a:spcPts val="1839"/>
              </a:lnSpc>
              <a:buFont typeface="Wingdings"/>
              <a:buChar char=""/>
              <a:tabLst>
                <a:tab pos="698500" algn="l"/>
              </a:tabLst>
            </a:pPr>
            <a:r>
              <a:rPr sz="1900" spc="-10" dirty="0">
                <a:solidFill>
                  <a:srgbClr val="FF4040"/>
                </a:solidFill>
                <a:latin typeface="Garamond"/>
                <a:cs typeface="Garamond"/>
              </a:rPr>
              <a:t>Occurs </a:t>
            </a:r>
            <a:r>
              <a:rPr sz="1900" spc="-5" dirty="0">
                <a:solidFill>
                  <a:srgbClr val="FF4040"/>
                </a:solidFill>
                <a:latin typeface="Garamond"/>
                <a:cs typeface="Garamond"/>
              </a:rPr>
              <a:t>only when</a:t>
            </a:r>
            <a:r>
              <a:rPr sz="1900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1900" spc="-5" dirty="0">
                <a:solidFill>
                  <a:srgbClr val="FF4040"/>
                </a:solidFill>
                <a:latin typeface="Garamond"/>
                <a:cs typeface="Garamond"/>
              </a:rPr>
              <a:t>solutions</a:t>
            </a:r>
            <a:endParaRPr sz="1900">
              <a:latin typeface="Garamond"/>
              <a:cs typeface="Garamond"/>
            </a:endParaRPr>
          </a:p>
          <a:p>
            <a:pPr marL="698500">
              <a:lnSpc>
                <a:spcPts val="1595"/>
              </a:lnSpc>
            </a:pPr>
            <a:r>
              <a:rPr sz="1900" spc="-5" dirty="0">
                <a:solidFill>
                  <a:srgbClr val="FF4040"/>
                </a:solidFill>
                <a:latin typeface="Garamond"/>
                <a:cs typeface="Garamond"/>
              </a:rPr>
              <a:t>are separated </a:t>
            </a:r>
            <a:r>
              <a:rPr sz="1900" spc="-15" dirty="0">
                <a:solidFill>
                  <a:srgbClr val="FF4040"/>
                </a:solidFill>
                <a:latin typeface="Garamond"/>
                <a:cs typeface="Garamond"/>
              </a:rPr>
              <a:t>by </a:t>
            </a:r>
            <a:r>
              <a:rPr sz="1900" spc="-5" dirty="0">
                <a:solidFill>
                  <a:srgbClr val="FF4040"/>
                </a:solidFill>
                <a:latin typeface="Garamond"/>
                <a:cs typeface="Garamond"/>
              </a:rPr>
              <a:t>a</a:t>
            </a:r>
            <a:r>
              <a:rPr sz="1900" spc="-10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1900" spc="-5" dirty="0">
                <a:solidFill>
                  <a:srgbClr val="FF4040"/>
                </a:solidFill>
                <a:latin typeface="Garamond"/>
                <a:cs typeface="Garamond"/>
              </a:rPr>
              <a:t>membrane</a:t>
            </a:r>
            <a:endParaRPr sz="1900">
              <a:latin typeface="Garamond"/>
              <a:cs typeface="Garamond"/>
            </a:endParaRPr>
          </a:p>
          <a:p>
            <a:pPr marL="698500">
              <a:lnSpc>
                <a:spcPts val="1850"/>
              </a:lnSpc>
            </a:pPr>
            <a:r>
              <a:rPr sz="1900" spc="-5" dirty="0">
                <a:solidFill>
                  <a:srgbClr val="FF4040"/>
                </a:solidFill>
                <a:latin typeface="Garamond"/>
                <a:cs typeface="Garamond"/>
              </a:rPr>
              <a:t>that </a:t>
            </a:r>
            <a:r>
              <a:rPr sz="1900" spc="5" dirty="0">
                <a:solidFill>
                  <a:srgbClr val="FF4040"/>
                </a:solidFill>
                <a:latin typeface="Garamond"/>
                <a:cs typeface="Garamond"/>
              </a:rPr>
              <a:t>permits </a:t>
            </a:r>
            <a:r>
              <a:rPr sz="1900" spc="-10" dirty="0">
                <a:solidFill>
                  <a:srgbClr val="FF4040"/>
                </a:solidFill>
                <a:latin typeface="Garamond"/>
                <a:cs typeface="Garamond"/>
              </a:rPr>
              <a:t>water </a:t>
            </a:r>
            <a:r>
              <a:rPr sz="1900" spc="-5" dirty="0">
                <a:solidFill>
                  <a:srgbClr val="FF4040"/>
                </a:solidFill>
                <a:latin typeface="Garamond"/>
                <a:cs typeface="Garamond"/>
              </a:rPr>
              <a:t>to</a:t>
            </a:r>
            <a:r>
              <a:rPr sz="1900" spc="-20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1900" spc="-5" dirty="0">
                <a:solidFill>
                  <a:srgbClr val="FF4040"/>
                </a:solidFill>
                <a:latin typeface="Garamond"/>
                <a:cs typeface="Garamond"/>
              </a:rPr>
              <a:t>cross</a:t>
            </a:r>
            <a:endParaRPr sz="1900">
              <a:latin typeface="Garamond"/>
              <a:cs typeface="Garamond"/>
            </a:endParaRPr>
          </a:p>
          <a:p>
            <a:pPr marL="698500" marR="956944" lvl="1" indent="-228600">
              <a:lnSpc>
                <a:spcPct val="70000"/>
              </a:lnSpc>
              <a:spcBef>
                <a:spcPts val="595"/>
              </a:spcBef>
              <a:buFont typeface="Wingdings"/>
              <a:buChar char=""/>
              <a:tabLst>
                <a:tab pos="698500" algn="l"/>
              </a:tabLst>
            </a:pPr>
            <a:r>
              <a:rPr sz="1900" spc="-15" dirty="0">
                <a:solidFill>
                  <a:srgbClr val="FF4040"/>
                </a:solidFill>
                <a:latin typeface="Garamond"/>
                <a:cs typeface="Garamond"/>
              </a:rPr>
              <a:t>Low </a:t>
            </a:r>
            <a:r>
              <a:rPr sz="1900" spc="-5" dirty="0">
                <a:solidFill>
                  <a:srgbClr val="FF4040"/>
                </a:solidFill>
                <a:latin typeface="Garamond"/>
                <a:cs typeface="Garamond"/>
              </a:rPr>
              <a:t>to </a:t>
            </a:r>
            <a:r>
              <a:rPr sz="1900" spc="-10" dirty="0">
                <a:solidFill>
                  <a:srgbClr val="FF4040"/>
                </a:solidFill>
                <a:latin typeface="Garamond"/>
                <a:cs typeface="Garamond"/>
              </a:rPr>
              <a:t>High </a:t>
            </a:r>
            <a:r>
              <a:rPr sz="1900" spc="-5" dirty="0">
                <a:solidFill>
                  <a:srgbClr val="FF4040"/>
                </a:solidFill>
                <a:latin typeface="Garamond"/>
                <a:cs typeface="Garamond"/>
              </a:rPr>
              <a:t>solute  concentrations</a:t>
            </a:r>
            <a:endParaRPr sz="1900">
              <a:latin typeface="Garamond"/>
              <a:cs typeface="Garamond"/>
            </a:endParaRPr>
          </a:p>
          <a:p>
            <a:pPr marL="698500" marR="440055" lvl="1" indent="-228600">
              <a:lnSpc>
                <a:spcPct val="70000"/>
              </a:lnSpc>
              <a:spcBef>
                <a:spcPts val="505"/>
              </a:spcBef>
              <a:buFont typeface="Wingdings"/>
              <a:buChar char=""/>
              <a:tabLst>
                <a:tab pos="698500" algn="l"/>
              </a:tabLst>
            </a:pPr>
            <a:r>
              <a:rPr sz="1900" spc="-5" dirty="0">
                <a:solidFill>
                  <a:srgbClr val="FF4040"/>
                </a:solidFill>
                <a:latin typeface="Garamond"/>
                <a:cs typeface="Garamond"/>
              </a:rPr>
              <a:t>Solute concentration </a:t>
            </a:r>
            <a:r>
              <a:rPr sz="1900" spc="-10" dirty="0">
                <a:solidFill>
                  <a:srgbClr val="FF4040"/>
                </a:solidFill>
                <a:latin typeface="Garamond"/>
                <a:cs typeface="Garamond"/>
              </a:rPr>
              <a:t>and  </a:t>
            </a:r>
            <a:r>
              <a:rPr sz="1900" spc="-5" dirty="0">
                <a:solidFill>
                  <a:srgbClr val="FF4040"/>
                </a:solidFill>
                <a:latin typeface="Garamond"/>
                <a:cs typeface="Garamond"/>
              </a:rPr>
              <a:t>Change in</a:t>
            </a:r>
            <a:r>
              <a:rPr sz="1900" spc="30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1900" spc="-15" dirty="0">
                <a:solidFill>
                  <a:srgbClr val="FF4040"/>
                </a:solidFill>
                <a:latin typeface="Garamond"/>
                <a:cs typeface="Garamond"/>
              </a:rPr>
              <a:t>volume</a:t>
            </a:r>
            <a:endParaRPr sz="1900">
              <a:latin typeface="Garamond"/>
              <a:cs typeface="Garamon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15428" y="44193"/>
            <a:ext cx="3704844" cy="6790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81400" y="1621534"/>
            <a:ext cx="4040124" cy="51922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715500" y="3360420"/>
            <a:ext cx="1463040" cy="274320"/>
          </a:xfrm>
          <a:custGeom>
            <a:avLst/>
            <a:gdLst/>
            <a:ahLst/>
            <a:cxnLst/>
            <a:rect l="l" t="t" r="r" b="b"/>
            <a:pathLst>
              <a:path w="1463040" h="274320">
                <a:moveTo>
                  <a:pt x="0" y="45719"/>
                </a:moveTo>
                <a:lnTo>
                  <a:pt x="3589" y="27914"/>
                </a:lnTo>
                <a:lnTo>
                  <a:pt x="13382" y="13382"/>
                </a:lnTo>
                <a:lnTo>
                  <a:pt x="27914" y="3589"/>
                </a:lnTo>
                <a:lnTo>
                  <a:pt x="45720" y="0"/>
                </a:lnTo>
                <a:lnTo>
                  <a:pt x="1417320" y="0"/>
                </a:lnTo>
                <a:lnTo>
                  <a:pt x="1435125" y="3589"/>
                </a:lnTo>
                <a:lnTo>
                  <a:pt x="1449657" y="13382"/>
                </a:lnTo>
                <a:lnTo>
                  <a:pt x="1459450" y="27914"/>
                </a:lnTo>
                <a:lnTo>
                  <a:pt x="1463040" y="45719"/>
                </a:lnTo>
                <a:lnTo>
                  <a:pt x="1463040" y="228600"/>
                </a:lnTo>
                <a:lnTo>
                  <a:pt x="1459450" y="246405"/>
                </a:lnTo>
                <a:lnTo>
                  <a:pt x="1449657" y="260937"/>
                </a:lnTo>
                <a:lnTo>
                  <a:pt x="1435125" y="270730"/>
                </a:lnTo>
                <a:lnTo>
                  <a:pt x="1417320" y="274319"/>
                </a:lnTo>
                <a:lnTo>
                  <a:pt x="45720" y="274319"/>
                </a:lnTo>
                <a:lnTo>
                  <a:pt x="27914" y="270730"/>
                </a:lnTo>
                <a:lnTo>
                  <a:pt x="13382" y="260937"/>
                </a:lnTo>
                <a:lnTo>
                  <a:pt x="3589" y="246405"/>
                </a:lnTo>
                <a:lnTo>
                  <a:pt x="0" y="228600"/>
                </a:lnTo>
                <a:lnTo>
                  <a:pt x="0" y="45719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021" y="0"/>
            <a:ext cx="9571355" cy="11836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4013200" marR="5080" indent="-4001135">
              <a:lnSpc>
                <a:spcPts val="4320"/>
              </a:lnSpc>
              <a:spcBef>
                <a:spcPts val="640"/>
              </a:spcBef>
            </a:pPr>
            <a:r>
              <a:rPr sz="4000" spc="-10" dirty="0"/>
              <a:t>Osmosis Can </a:t>
            </a:r>
            <a:r>
              <a:rPr sz="4000" spc="-5" dirty="0"/>
              <a:t>Shrink or Burst Membrane-Bound  </a:t>
            </a:r>
            <a:r>
              <a:rPr sz="4000" spc="-40" dirty="0"/>
              <a:t>Vesicles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1086611" y="1441641"/>
            <a:ext cx="10287000" cy="52567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218546" y="1284223"/>
            <a:ext cx="14935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C00000"/>
                </a:solidFill>
                <a:latin typeface="Garamond"/>
                <a:cs typeface="Garamond"/>
              </a:rPr>
              <a:t>Solute or</a:t>
            </a:r>
            <a:r>
              <a:rPr sz="1800" b="1" spc="-95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1800" b="1" spc="-25" dirty="0">
                <a:solidFill>
                  <a:srgbClr val="C00000"/>
                </a:solidFill>
                <a:latin typeface="Garamond"/>
                <a:cs typeface="Garamond"/>
              </a:rPr>
              <a:t>Water</a:t>
            </a:r>
            <a:endParaRPr sz="1800">
              <a:latin typeface="Garamond"/>
              <a:cs typeface="Garamon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218546" y="1558544"/>
            <a:ext cx="10394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C00000"/>
                </a:solidFill>
                <a:latin typeface="Garamond"/>
                <a:cs typeface="Garamond"/>
              </a:rPr>
              <a:t>m</a:t>
            </a:r>
            <a:r>
              <a:rPr sz="1800" b="1" spc="-35" dirty="0">
                <a:solidFill>
                  <a:srgbClr val="C00000"/>
                </a:solidFill>
                <a:latin typeface="Garamond"/>
                <a:cs typeface="Garamond"/>
              </a:rPr>
              <a:t>ov</a:t>
            </a:r>
            <a:r>
              <a:rPr sz="1800" b="1" dirty="0">
                <a:solidFill>
                  <a:srgbClr val="C00000"/>
                </a:solidFill>
                <a:latin typeface="Garamond"/>
                <a:cs typeface="Garamond"/>
              </a:rPr>
              <a:t>ement</a:t>
            </a:r>
            <a:endParaRPr sz="1800">
              <a:latin typeface="Garamond"/>
              <a:cs typeface="Garamon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79875" y="1509140"/>
            <a:ext cx="3361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44470" algn="l"/>
              </a:tabLst>
            </a:pPr>
            <a:r>
              <a:rPr sz="1800" dirty="0">
                <a:solidFill>
                  <a:srgbClr val="C00000"/>
                </a:solidFill>
                <a:latin typeface="Garamond"/>
                <a:cs typeface="Garamond"/>
              </a:rPr>
              <a:t>L</a:t>
            </a:r>
            <a:r>
              <a:rPr sz="1800" spc="-20" dirty="0">
                <a:solidFill>
                  <a:srgbClr val="C00000"/>
                </a:solidFill>
                <a:latin typeface="Garamond"/>
                <a:cs typeface="Garamond"/>
              </a:rPr>
              <a:t>o</a:t>
            </a:r>
            <a:r>
              <a:rPr sz="1800" dirty="0">
                <a:solidFill>
                  <a:srgbClr val="C00000"/>
                </a:solidFill>
                <a:latin typeface="Garamond"/>
                <a:cs typeface="Garamond"/>
              </a:rPr>
              <a:t>w	</a:t>
            </a:r>
            <a:r>
              <a:rPr sz="1800" spc="-5" dirty="0">
                <a:solidFill>
                  <a:srgbClr val="C00000"/>
                </a:solidFill>
                <a:latin typeface="Garamond"/>
                <a:cs typeface="Garamond"/>
              </a:rPr>
              <a:t>E</a:t>
            </a:r>
            <a:r>
              <a:rPr sz="1800" spc="-50" dirty="0">
                <a:solidFill>
                  <a:srgbClr val="C00000"/>
                </a:solidFill>
                <a:latin typeface="Garamond"/>
                <a:cs typeface="Garamond"/>
              </a:rPr>
              <a:t>x</a:t>
            </a:r>
            <a:r>
              <a:rPr sz="1800" spc="-10" dirty="0">
                <a:solidFill>
                  <a:srgbClr val="C00000"/>
                </a:solidFill>
                <a:latin typeface="Garamond"/>
                <a:cs typeface="Garamond"/>
              </a:rPr>
              <a:t>ce</a:t>
            </a:r>
            <a:r>
              <a:rPr sz="1800" dirty="0">
                <a:solidFill>
                  <a:srgbClr val="C00000"/>
                </a:solidFill>
                <a:latin typeface="Garamond"/>
                <a:cs typeface="Garamond"/>
              </a:rPr>
              <a:t>ss</a:t>
            </a:r>
            <a:endParaRPr sz="18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8073" y="78994"/>
            <a:ext cx="79679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Membranes and Chemical</a:t>
            </a:r>
            <a:r>
              <a:rPr spc="-25" dirty="0"/>
              <a:t> </a:t>
            </a:r>
            <a:r>
              <a:rPr spc="-15" dirty="0"/>
              <a:t>Evolution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3222" y="1120216"/>
            <a:ext cx="6665595" cy="5250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450"/>
              </a:lnSpc>
              <a:spcBef>
                <a:spcPts val="100"/>
              </a:spcBef>
              <a:buFont typeface="Wingdings"/>
              <a:buChar char=""/>
              <a:tabLst>
                <a:tab pos="241300" algn="l"/>
              </a:tabLst>
            </a:pPr>
            <a:r>
              <a:rPr sz="2400" b="1" spc="5" dirty="0">
                <a:solidFill>
                  <a:srgbClr val="C00000"/>
                </a:solidFill>
                <a:latin typeface="Garamond"/>
                <a:cs typeface="Garamond"/>
              </a:rPr>
              <a:t>Proto </a:t>
            </a:r>
            <a:r>
              <a:rPr sz="2400" b="1" dirty="0">
                <a:solidFill>
                  <a:srgbClr val="C00000"/>
                </a:solidFill>
                <a:latin typeface="Garamond"/>
                <a:cs typeface="Garamond"/>
              </a:rPr>
              <a:t>cells: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Simple </a:t>
            </a:r>
            <a:r>
              <a:rPr sz="2400" spc="-10" dirty="0">
                <a:solidFill>
                  <a:srgbClr val="001F5F"/>
                </a:solidFill>
                <a:latin typeface="Garamond"/>
                <a:cs typeface="Garamond"/>
              </a:rPr>
              <a:t>vesicle-like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structures </a:t>
            </a:r>
            <a:r>
              <a:rPr sz="2400" b="1" dirty="0">
                <a:solidFill>
                  <a:srgbClr val="001F5F"/>
                </a:solidFill>
                <a:latin typeface="Garamond"/>
                <a:cs typeface="Garamond"/>
              </a:rPr>
              <a:t>that</a:t>
            </a:r>
            <a:r>
              <a:rPr sz="2400" b="1" spc="-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400" b="1" spc="-5" dirty="0">
                <a:solidFill>
                  <a:srgbClr val="001F5F"/>
                </a:solidFill>
                <a:latin typeface="Garamond"/>
                <a:cs typeface="Garamond"/>
              </a:rPr>
              <a:t>harbor</a:t>
            </a:r>
            <a:endParaRPr sz="2400">
              <a:latin typeface="Garamond"/>
              <a:cs typeface="Garamond"/>
            </a:endParaRPr>
          </a:p>
          <a:p>
            <a:pPr marL="241300">
              <a:lnSpc>
                <a:spcPts val="2450"/>
              </a:lnSpc>
            </a:pPr>
            <a:r>
              <a:rPr sz="2400" b="1" spc="-10" dirty="0">
                <a:solidFill>
                  <a:srgbClr val="001F5F"/>
                </a:solidFill>
                <a:latin typeface="Garamond"/>
                <a:cs typeface="Garamond"/>
              </a:rPr>
              <a:t>nucleic </a:t>
            </a:r>
            <a:r>
              <a:rPr sz="2400" b="1" dirty="0">
                <a:solidFill>
                  <a:srgbClr val="001F5F"/>
                </a:solidFill>
                <a:latin typeface="Garamond"/>
                <a:cs typeface="Garamond"/>
              </a:rPr>
              <a:t>acids &amp; </a:t>
            </a:r>
            <a:r>
              <a:rPr sz="2400" b="1" spc="-5" dirty="0">
                <a:solidFill>
                  <a:srgbClr val="001F5F"/>
                </a:solidFill>
                <a:latin typeface="Garamond"/>
                <a:cs typeface="Garamond"/>
              </a:rPr>
              <a:t>essential</a:t>
            </a:r>
            <a:r>
              <a:rPr sz="2400" b="1" spc="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400" b="1" dirty="0">
                <a:solidFill>
                  <a:srgbClr val="001F5F"/>
                </a:solidFill>
                <a:latin typeface="Garamond"/>
                <a:cs typeface="Garamond"/>
              </a:rPr>
              <a:t>monomers</a:t>
            </a:r>
            <a:endParaRPr sz="24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135"/>
              </a:spcBef>
              <a:buFont typeface="Wingdings"/>
              <a:buChar char=""/>
              <a:tabLst>
                <a:tab pos="241300" algn="l"/>
              </a:tabLst>
            </a:pPr>
            <a:r>
              <a:rPr sz="2400" spc="-15" dirty="0">
                <a:solidFill>
                  <a:srgbClr val="001F5F"/>
                </a:solidFill>
                <a:latin typeface="Garamond"/>
                <a:cs typeface="Garamond"/>
              </a:rPr>
              <a:t>Possible </a:t>
            </a:r>
            <a:r>
              <a:rPr sz="2400" spc="5" dirty="0">
                <a:solidFill>
                  <a:srgbClr val="001F5F"/>
                </a:solidFill>
                <a:latin typeface="Garamond"/>
                <a:cs typeface="Garamond"/>
              </a:rPr>
              <a:t>intermediate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in </a:t>
            </a:r>
            <a:r>
              <a:rPr sz="2400" spc="-10" dirty="0">
                <a:solidFill>
                  <a:srgbClr val="001F5F"/>
                </a:solidFill>
                <a:latin typeface="Garamond"/>
                <a:cs typeface="Garamond"/>
              </a:rPr>
              <a:t>evolution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of</a:t>
            </a:r>
            <a:r>
              <a:rPr sz="2400" spc="3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cell</a:t>
            </a:r>
            <a:endParaRPr sz="2400">
              <a:latin typeface="Garamond"/>
              <a:cs typeface="Garamond"/>
            </a:endParaRPr>
          </a:p>
          <a:p>
            <a:pPr marL="241300" marR="27305" indent="-228600">
              <a:lnSpc>
                <a:spcPct val="70000"/>
              </a:lnSpc>
              <a:spcBef>
                <a:spcPts val="1005"/>
              </a:spcBef>
              <a:buFont typeface="Wingdings"/>
              <a:buChar char=""/>
              <a:tabLst>
                <a:tab pos="241300" algn="l"/>
              </a:tabLst>
            </a:pP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Diffusion &amp;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Osmosis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to </a:t>
            </a:r>
            <a:r>
              <a:rPr sz="2400" spc="-10" dirty="0">
                <a:solidFill>
                  <a:srgbClr val="001F5F"/>
                </a:solidFill>
                <a:latin typeface="Garamond"/>
                <a:cs typeface="Garamond"/>
              </a:rPr>
              <a:t>reduce chemical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composition  </a:t>
            </a:r>
            <a:r>
              <a:rPr sz="2400" spc="-15" dirty="0">
                <a:solidFill>
                  <a:srgbClr val="001F5F"/>
                </a:solidFill>
                <a:latin typeface="Garamond"/>
                <a:cs typeface="Garamond"/>
              </a:rPr>
              <a:t>between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and inside and</a:t>
            </a:r>
            <a:r>
              <a:rPr sz="2400" spc="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outside</a:t>
            </a:r>
            <a:endParaRPr sz="24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135"/>
              </a:spcBef>
              <a:buFont typeface="Wingdings"/>
              <a:buChar char=""/>
              <a:tabLst>
                <a:tab pos="241300" algn="l"/>
              </a:tabLst>
            </a:pPr>
            <a:r>
              <a:rPr sz="2400" spc="-5" dirty="0">
                <a:solidFill>
                  <a:srgbClr val="C00000"/>
                </a:solidFill>
                <a:latin typeface="Garamond"/>
                <a:cs typeface="Garamond"/>
              </a:rPr>
              <a:t>Interior not radically </a:t>
            </a:r>
            <a:r>
              <a:rPr sz="2400" dirty="0">
                <a:solidFill>
                  <a:srgbClr val="C00000"/>
                </a:solidFill>
                <a:latin typeface="Garamond"/>
                <a:cs typeface="Garamond"/>
              </a:rPr>
              <a:t>different from</a:t>
            </a:r>
            <a:r>
              <a:rPr sz="2400" spc="-30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2400" spc="-10" dirty="0">
                <a:solidFill>
                  <a:srgbClr val="C00000"/>
                </a:solidFill>
                <a:latin typeface="Garamond"/>
                <a:cs typeface="Garamond"/>
              </a:rPr>
              <a:t>exterior</a:t>
            </a:r>
            <a:endParaRPr sz="2400">
              <a:latin typeface="Garamond"/>
              <a:cs typeface="Garamond"/>
            </a:endParaRPr>
          </a:p>
          <a:p>
            <a:pPr marL="241300" marR="240665" indent="-228600">
              <a:lnSpc>
                <a:spcPct val="70000"/>
              </a:lnSpc>
              <a:spcBef>
                <a:spcPts val="994"/>
              </a:spcBef>
              <a:buFont typeface="Wingdings"/>
              <a:buChar char=""/>
              <a:tabLst>
                <a:tab pos="241300" algn="l"/>
              </a:tabLst>
            </a:pP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Container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for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replicating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RNA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molecules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–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question  of monomer</a:t>
            </a:r>
            <a:r>
              <a:rPr sz="2400" spc="-29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400" spc="-15" dirty="0">
                <a:solidFill>
                  <a:srgbClr val="001F5F"/>
                </a:solidFill>
                <a:latin typeface="Garamond"/>
                <a:cs typeface="Garamond"/>
              </a:rPr>
              <a:t>availability</a:t>
            </a:r>
            <a:endParaRPr sz="2400">
              <a:latin typeface="Garamond"/>
              <a:cs typeface="Garamond"/>
            </a:endParaRPr>
          </a:p>
          <a:p>
            <a:pPr marL="241300" indent="-228600">
              <a:lnSpc>
                <a:spcPts val="2450"/>
              </a:lnSpc>
              <a:spcBef>
                <a:spcPts val="145"/>
              </a:spcBef>
              <a:buFont typeface="Wingdings"/>
              <a:buChar char=""/>
              <a:tabLst>
                <a:tab pos="241300" algn="l"/>
              </a:tabLst>
            </a:pP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Can </a:t>
            </a:r>
            <a:r>
              <a:rPr sz="2400" spc="-10" dirty="0">
                <a:solidFill>
                  <a:srgbClr val="001F5F"/>
                </a:solidFill>
                <a:latin typeface="Garamond"/>
                <a:cs typeface="Garamond"/>
              </a:rPr>
              <a:t>negatively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charged</a:t>
            </a:r>
            <a:r>
              <a:rPr sz="2400" spc="2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Garamond"/>
                <a:cs typeface="Garamond"/>
              </a:rPr>
              <a:t>ribonucleotides</a:t>
            </a:r>
            <a:endParaRPr sz="2400">
              <a:latin typeface="Garamond"/>
              <a:cs typeface="Garamond"/>
            </a:endParaRPr>
          </a:p>
          <a:p>
            <a:pPr marL="241300">
              <a:lnSpc>
                <a:spcPts val="2014"/>
              </a:lnSpc>
            </a:pPr>
            <a:r>
              <a:rPr sz="2400" spc="10" dirty="0">
                <a:solidFill>
                  <a:srgbClr val="001F5F"/>
                </a:solidFill>
                <a:latin typeface="Garamond"/>
                <a:cs typeface="Garamond"/>
              </a:rPr>
              <a:t>get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across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lipid </a:t>
            </a:r>
            <a:r>
              <a:rPr sz="2400" spc="-10" dirty="0">
                <a:solidFill>
                  <a:srgbClr val="001F5F"/>
                </a:solidFill>
                <a:latin typeface="Garamond"/>
                <a:cs typeface="Garamond"/>
              </a:rPr>
              <a:t>bilayers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and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inside</a:t>
            </a:r>
            <a:r>
              <a:rPr sz="2400" spc="-4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lipid-bounded</a:t>
            </a:r>
            <a:endParaRPr sz="2400">
              <a:latin typeface="Garamond"/>
              <a:cs typeface="Garamond"/>
            </a:endParaRPr>
          </a:p>
          <a:p>
            <a:pPr marL="241300">
              <a:lnSpc>
                <a:spcPts val="2450"/>
              </a:lnSpc>
            </a:pPr>
            <a:r>
              <a:rPr sz="2400" spc="-10" dirty="0">
                <a:solidFill>
                  <a:srgbClr val="001F5F"/>
                </a:solidFill>
                <a:latin typeface="Garamond"/>
                <a:cs typeface="Garamond"/>
              </a:rPr>
              <a:t>vesicles?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400" spc="-65" dirty="0">
                <a:solidFill>
                  <a:srgbClr val="001F5F"/>
                </a:solidFill>
                <a:latin typeface="Garamond"/>
                <a:cs typeface="Garamond"/>
              </a:rPr>
              <a:t>Yes</a:t>
            </a:r>
            <a:endParaRPr sz="24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130"/>
              </a:spcBef>
              <a:buFont typeface="Wingdings"/>
              <a:buChar char=""/>
              <a:tabLst>
                <a:tab pos="241300" algn="l"/>
              </a:tabLst>
            </a:pPr>
            <a:r>
              <a:rPr sz="2400" spc="-30" dirty="0">
                <a:solidFill>
                  <a:srgbClr val="001F5F"/>
                </a:solidFill>
                <a:latin typeface="Garamond"/>
                <a:cs typeface="Garamond"/>
              </a:rPr>
              <a:t>Jack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Szostak and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colleagues</a:t>
            </a:r>
            <a:r>
              <a:rPr sz="2400" spc="5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experiments</a:t>
            </a:r>
            <a:endParaRPr sz="2400">
              <a:latin typeface="Garamond"/>
              <a:cs typeface="Garamond"/>
            </a:endParaRPr>
          </a:p>
          <a:p>
            <a:pPr marL="241300" marR="86995" indent="-228600">
              <a:lnSpc>
                <a:spcPct val="70000"/>
              </a:lnSpc>
              <a:spcBef>
                <a:spcPts val="1000"/>
              </a:spcBef>
              <a:buFont typeface="Wingdings"/>
              <a:buChar char=""/>
              <a:tabLst>
                <a:tab pos="241300" algn="l"/>
              </a:tabLst>
            </a:pPr>
            <a:r>
              <a:rPr sz="2400" spc="-10" dirty="0">
                <a:solidFill>
                  <a:srgbClr val="001F5F"/>
                </a:solidFill>
                <a:latin typeface="Garamond"/>
                <a:cs typeface="Garamond"/>
              </a:rPr>
              <a:t>Free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lipids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and micelles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can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be incorporated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into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fatty  acid </a:t>
            </a:r>
            <a:r>
              <a:rPr sz="2400" spc="-10" dirty="0">
                <a:solidFill>
                  <a:srgbClr val="001F5F"/>
                </a:solidFill>
                <a:latin typeface="Garamond"/>
                <a:cs typeface="Garamond"/>
              </a:rPr>
              <a:t>bilayers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enabling </a:t>
            </a:r>
            <a:r>
              <a:rPr sz="2400" b="1" dirty="0">
                <a:solidFill>
                  <a:srgbClr val="001F5F"/>
                </a:solidFill>
                <a:latin typeface="Garamond"/>
                <a:cs typeface="Garamond"/>
              </a:rPr>
              <a:t>proto cells</a:t>
            </a:r>
            <a:r>
              <a:rPr sz="2400" b="1" spc="2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400" b="1" spc="5" dirty="0">
                <a:solidFill>
                  <a:srgbClr val="001F5F"/>
                </a:solidFill>
                <a:latin typeface="Garamond"/>
                <a:cs typeface="Garamond"/>
              </a:rPr>
              <a:t>grow</a:t>
            </a:r>
            <a:endParaRPr sz="2400">
              <a:latin typeface="Garamond"/>
              <a:cs typeface="Garamond"/>
            </a:endParaRPr>
          </a:p>
          <a:p>
            <a:pPr marL="241300" marR="349885" indent="-228600">
              <a:lnSpc>
                <a:spcPct val="70000"/>
              </a:lnSpc>
              <a:spcBef>
                <a:spcPts val="1010"/>
              </a:spcBef>
              <a:buFont typeface="Wingdings"/>
              <a:buChar char=""/>
              <a:tabLst>
                <a:tab pos="241300" algn="l"/>
              </a:tabLst>
            </a:pP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Shearing </a:t>
            </a:r>
            <a:r>
              <a:rPr sz="2400" spc="-15" dirty="0">
                <a:solidFill>
                  <a:srgbClr val="001F5F"/>
                </a:solidFill>
                <a:latin typeface="Garamond"/>
                <a:cs typeface="Garamond"/>
              </a:rPr>
              <a:t>forces,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as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from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bubbling,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shaking,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or </a:t>
            </a:r>
            <a:r>
              <a:rPr sz="2400" spc="-30" dirty="0">
                <a:solidFill>
                  <a:srgbClr val="001F5F"/>
                </a:solidFill>
                <a:latin typeface="Garamond"/>
                <a:cs typeface="Garamond"/>
              </a:rPr>
              <a:t>wave 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action, cause </a:t>
            </a:r>
            <a:r>
              <a:rPr sz="2400" b="1" dirty="0">
                <a:solidFill>
                  <a:srgbClr val="001F5F"/>
                </a:solidFill>
                <a:latin typeface="Garamond"/>
                <a:cs typeface="Garamond"/>
              </a:rPr>
              <a:t>protocells </a:t>
            </a:r>
            <a:r>
              <a:rPr sz="2400" b="1" spc="5" dirty="0">
                <a:solidFill>
                  <a:srgbClr val="001F5F"/>
                </a:solidFill>
                <a:latin typeface="Garamond"/>
                <a:cs typeface="Garamond"/>
              </a:rPr>
              <a:t>to</a:t>
            </a:r>
            <a:r>
              <a:rPr sz="2400" b="1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400" b="1" spc="-10" dirty="0">
                <a:solidFill>
                  <a:srgbClr val="001F5F"/>
                </a:solidFill>
                <a:latin typeface="Garamond"/>
                <a:cs typeface="Garamond"/>
              </a:rPr>
              <a:t>divide</a:t>
            </a:r>
            <a:endParaRPr sz="2400">
              <a:latin typeface="Garamond"/>
              <a:cs typeface="Garamon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159752" y="1057655"/>
            <a:ext cx="4511040" cy="44516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62606" y="5580741"/>
            <a:ext cx="4867558" cy="12133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1285" y="250697"/>
            <a:ext cx="445516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Life </a:t>
            </a:r>
            <a:r>
              <a:rPr spc="-5" dirty="0"/>
              <a:t>requires</a:t>
            </a:r>
            <a:r>
              <a:rPr spc="-75" dirty="0"/>
              <a:t> </a:t>
            </a:r>
            <a:r>
              <a:rPr spc="20" dirty="0"/>
              <a:t>Energy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1659" y="1418081"/>
            <a:ext cx="3325495" cy="416052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361950" indent="-228600">
              <a:lnSpc>
                <a:spcPts val="3020"/>
              </a:lnSpc>
              <a:spcBef>
                <a:spcPts val="48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Active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utilization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of  </a:t>
            </a:r>
            <a:r>
              <a:rPr sz="2800" spc="15" dirty="0">
                <a:solidFill>
                  <a:srgbClr val="001F5F"/>
                </a:solidFill>
                <a:latin typeface="Garamond"/>
                <a:cs typeface="Garamond"/>
              </a:rPr>
              <a:t>energy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Solar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Chemical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6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25" dirty="0">
                <a:solidFill>
                  <a:srgbClr val="001F5F"/>
                </a:solidFill>
                <a:latin typeface="Garamond"/>
                <a:cs typeface="Garamond"/>
              </a:rPr>
              <a:t>Food: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Primarily</a:t>
            </a:r>
            <a:r>
              <a:rPr sz="2800" spc="-3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Plants</a:t>
            </a:r>
            <a:endParaRPr sz="2800">
              <a:latin typeface="Garamond"/>
              <a:cs typeface="Garamond"/>
            </a:endParaRPr>
          </a:p>
          <a:p>
            <a:pPr marL="241300" marR="131445" indent="-228600">
              <a:lnSpc>
                <a:spcPts val="3030"/>
              </a:lnSpc>
              <a:spcBef>
                <a:spcPts val="103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Stored in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high</a:t>
            </a:r>
            <a:r>
              <a:rPr sz="2800" spc="-7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15" dirty="0">
                <a:solidFill>
                  <a:srgbClr val="001F5F"/>
                </a:solidFill>
                <a:latin typeface="Garamond"/>
                <a:cs typeface="Garamond"/>
              </a:rPr>
              <a:t>energy 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chemical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 bonds</a:t>
            </a:r>
            <a:endParaRPr sz="2800">
              <a:latin typeface="Garamond"/>
              <a:cs typeface="Garamond"/>
            </a:endParaRPr>
          </a:p>
          <a:p>
            <a:pPr marL="241300" marR="711835" indent="-228600">
              <a:lnSpc>
                <a:spcPts val="3020"/>
              </a:lnSpc>
              <a:spcBef>
                <a:spcPts val="100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Metabolic</a:t>
            </a:r>
            <a:r>
              <a:rPr sz="2800" spc="-6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energy 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currency: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35" dirty="0">
                <a:solidFill>
                  <a:srgbClr val="001F5F"/>
                </a:solidFill>
                <a:latin typeface="Garamond"/>
                <a:cs typeface="Garamond"/>
              </a:rPr>
              <a:t>ATP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39540" y="1394458"/>
            <a:ext cx="8084837" cy="53390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8750" y="0"/>
            <a:ext cx="97409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Proteins </a:t>
            </a:r>
            <a:r>
              <a:rPr sz="4000" spc="-10" dirty="0"/>
              <a:t>Alter </a:t>
            </a:r>
            <a:r>
              <a:rPr sz="4000" spc="-5" dirty="0"/>
              <a:t>Membrane </a:t>
            </a:r>
            <a:r>
              <a:rPr sz="4000" spc="10" dirty="0"/>
              <a:t>Structure </a:t>
            </a:r>
            <a:r>
              <a:rPr sz="4000" spc="-10" dirty="0"/>
              <a:t>and</a:t>
            </a:r>
            <a:r>
              <a:rPr sz="4000" spc="25" dirty="0"/>
              <a:t> </a:t>
            </a:r>
            <a:r>
              <a:rPr sz="4000" spc="-5" dirty="0"/>
              <a:t>Function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387502" y="888005"/>
            <a:ext cx="10965815" cy="155892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5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Selective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permeability: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Proteins in Lipids</a:t>
            </a:r>
            <a:r>
              <a:rPr sz="2800" spc="-3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bilayer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Proteins can be </a:t>
            </a:r>
            <a:r>
              <a:rPr sz="2800" b="1" spc="-5" dirty="0">
                <a:solidFill>
                  <a:srgbClr val="C00000"/>
                </a:solidFill>
                <a:latin typeface="Garamond"/>
                <a:cs typeface="Garamond"/>
              </a:rPr>
              <a:t>amphipathic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, can </a:t>
            </a:r>
            <a:r>
              <a:rPr sz="2800" spc="20" dirty="0">
                <a:solidFill>
                  <a:srgbClr val="001F5F"/>
                </a:solidFill>
                <a:latin typeface="Garamond"/>
                <a:cs typeface="Garamond"/>
              </a:rPr>
              <a:t>form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openings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or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selective</a:t>
            </a:r>
            <a:r>
              <a:rPr sz="2800" spc="3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C00000"/>
                </a:solidFill>
                <a:latin typeface="Garamond"/>
                <a:cs typeface="Garamond"/>
              </a:rPr>
              <a:t>channels/pores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Wingdings"/>
              <a:buChar char=""/>
              <a:tabLst>
                <a:tab pos="241300" algn="l"/>
                <a:tab pos="4984115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Chemical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composition</a:t>
            </a:r>
            <a:r>
              <a:rPr sz="2800" spc="4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analysis</a:t>
            </a:r>
            <a:r>
              <a:rPr sz="2800" spc="2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plasma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membranes =&gt;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proteins and</a:t>
            </a:r>
            <a:r>
              <a:rPr sz="2800" spc="2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PLs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2539" y="2919512"/>
            <a:ext cx="11751325" cy="38274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14394" y="44322"/>
            <a:ext cx="43605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Fluid </a:t>
            </a:r>
            <a:r>
              <a:rPr spc="-5" dirty="0"/>
              <a:t>Mosaic</a:t>
            </a:r>
            <a:r>
              <a:rPr spc="-85" dirty="0"/>
              <a:t> </a:t>
            </a:r>
            <a:r>
              <a:rPr spc="-5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4142" y="791032"/>
            <a:ext cx="11329670" cy="2882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3025"/>
              </a:lnSpc>
              <a:spcBef>
                <a:spcPts val="95"/>
              </a:spcBef>
              <a:buFont typeface="Wingdings"/>
              <a:buChar char=""/>
              <a:tabLst>
                <a:tab pos="241300" algn="l"/>
                <a:tab pos="1231265" algn="l"/>
                <a:tab pos="2513330" algn="l"/>
                <a:tab pos="3225165" algn="l"/>
                <a:tab pos="4237355" algn="l"/>
                <a:tab pos="5517515" algn="l"/>
                <a:tab pos="6675755" algn="l"/>
                <a:tab pos="7419975" algn="l"/>
                <a:tab pos="9227185" algn="l"/>
                <a:tab pos="10844530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Hu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g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h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D</a:t>
            </a:r>
            <a:r>
              <a:rPr sz="2800" spc="-25" dirty="0">
                <a:solidFill>
                  <a:srgbClr val="001F5F"/>
                </a:solidFill>
                <a:latin typeface="Garamond"/>
                <a:cs typeface="Garamond"/>
              </a:rPr>
              <a:t>a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vson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an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d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spc="-90" dirty="0">
                <a:solidFill>
                  <a:srgbClr val="001F5F"/>
                </a:solidFill>
                <a:latin typeface="Garamond"/>
                <a:cs typeface="Garamond"/>
              </a:rPr>
              <a:t>J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ame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D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aniel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l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(193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5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):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Cel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l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membr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a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ne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st</a:t>
            </a:r>
            <a:r>
              <a:rPr sz="2800" spc="95" dirty="0">
                <a:solidFill>
                  <a:srgbClr val="001F5F"/>
                </a:solidFill>
                <a:latin typeface="Garamond"/>
                <a:cs typeface="Garamond"/>
              </a:rPr>
              <a:t>r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uctu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r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ed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l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i</a:t>
            </a:r>
            <a:r>
              <a:rPr sz="2800" spc="-45" dirty="0">
                <a:solidFill>
                  <a:srgbClr val="001F5F"/>
                </a:solidFill>
                <a:latin typeface="Garamond"/>
                <a:cs typeface="Garamond"/>
              </a:rPr>
              <a:t>k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e</a:t>
            </a:r>
            <a:endParaRPr sz="2800">
              <a:latin typeface="Garamond"/>
              <a:cs typeface="Garamond"/>
            </a:endParaRPr>
          </a:p>
          <a:p>
            <a:pPr marL="241300">
              <a:lnSpc>
                <a:spcPts val="3025"/>
              </a:lnSpc>
              <a:tabLst>
                <a:tab pos="8459470" algn="l"/>
              </a:tabLst>
            </a:pPr>
            <a:r>
              <a:rPr sz="2800" b="1" spc="-5" dirty="0">
                <a:solidFill>
                  <a:srgbClr val="C00000"/>
                </a:solidFill>
                <a:latin typeface="Garamond"/>
                <a:cs typeface="Garamond"/>
              </a:rPr>
              <a:t>sandwich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in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which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hydrophilic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proteins coat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both</a:t>
            </a:r>
            <a:r>
              <a:rPr sz="2800" spc="1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sides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a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pure lipid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bilayer</a:t>
            </a:r>
            <a:endParaRPr sz="2800">
              <a:latin typeface="Garamond"/>
              <a:cs typeface="Garamond"/>
            </a:endParaRPr>
          </a:p>
          <a:p>
            <a:pPr marL="241300" marR="7620" indent="-228600">
              <a:lnSpc>
                <a:spcPts val="2690"/>
              </a:lnSpc>
              <a:spcBef>
                <a:spcPts val="975"/>
              </a:spcBef>
              <a:buFont typeface="Wingdings"/>
              <a:buChar char=""/>
              <a:tabLst>
                <a:tab pos="241300" algn="l"/>
                <a:tab pos="626745" algn="l"/>
                <a:tab pos="1248410" algn="l"/>
                <a:tab pos="2263775" algn="l"/>
                <a:tab pos="2919095" algn="l"/>
                <a:tab pos="3900170" algn="l"/>
                <a:tab pos="4531360" algn="l"/>
                <a:tab pos="5308600" algn="l"/>
                <a:tab pos="5570855" algn="l"/>
                <a:tab pos="6047740" algn="l"/>
                <a:tab pos="7616190" algn="l"/>
                <a:tab pos="9302115" algn="l"/>
                <a:tab pos="10187940" algn="l"/>
              </a:tabLst>
            </a:pPr>
            <a:r>
              <a:rPr sz="2800" spc="-110" dirty="0">
                <a:solidFill>
                  <a:srgbClr val="001F5F"/>
                </a:solidFill>
                <a:latin typeface="Garamond"/>
                <a:cs typeface="Garamond"/>
              </a:rPr>
              <a:t>S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.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spc="-85" dirty="0">
                <a:solidFill>
                  <a:srgbClr val="001F5F"/>
                </a:solidFill>
                <a:latin typeface="Garamond"/>
                <a:cs typeface="Garamond"/>
              </a:rPr>
              <a:t>J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o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n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Sin</a:t>
            </a:r>
            <a:r>
              <a:rPr sz="2800" spc="35" dirty="0">
                <a:solidFill>
                  <a:srgbClr val="001F5F"/>
                </a:solidFill>
                <a:latin typeface="Garamond"/>
                <a:cs typeface="Garamond"/>
              </a:rPr>
              <a:t>g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er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an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d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G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a</a:t>
            </a:r>
            <a:r>
              <a:rPr sz="2800" spc="55" dirty="0">
                <a:solidFill>
                  <a:srgbClr val="001F5F"/>
                </a:solidFill>
                <a:latin typeface="Garamond"/>
                <a:cs typeface="Garamond"/>
              </a:rPr>
              <a:t>r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th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Nicolson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-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an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spc="5" dirty="0">
                <a:solidFill>
                  <a:srgbClr val="C00000"/>
                </a:solidFill>
                <a:latin typeface="Garamond"/>
                <a:cs typeface="Garamond"/>
              </a:rPr>
              <a:t>a</a:t>
            </a:r>
            <a:r>
              <a:rPr sz="2800" spc="-5" dirty="0">
                <a:solidFill>
                  <a:srgbClr val="C00000"/>
                </a:solidFill>
                <a:latin typeface="Garamond"/>
                <a:cs typeface="Garamond"/>
              </a:rPr>
              <a:t>lte</a:t>
            </a:r>
            <a:r>
              <a:rPr sz="2800" spc="50" dirty="0">
                <a:solidFill>
                  <a:srgbClr val="C00000"/>
                </a:solidFill>
                <a:latin typeface="Garamond"/>
                <a:cs typeface="Garamond"/>
              </a:rPr>
              <a:t>r</a:t>
            </a:r>
            <a:r>
              <a:rPr sz="2800" spc="-10" dirty="0">
                <a:solidFill>
                  <a:srgbClr val="C00000"/>
                </a:solidFill>
                <a:latin typeface="Garamond"/>
                <a:cs typeface="Garamond"/>
              </a:rPr>
              <a:t>nat</a:t>
            </a:r>
            <a:r>
              <a:rPr sz="2800" spc="-40" dirty="0">
                <a:solidFill>
                  <a:srgbClr val="C00000"/>
                </a:solidFill>
                <a:latin typeface="Garamond"/>
                <a:cs typeface="Garamond"/>
              </a:rPr>
              <a:t>i</a:t>
            </a:r>
            <a:r>
              <a:rPr sz="2800" spc="-55" dirty="0">
                <a:solidFill>
                  <a:srgbClr val="C00000"/>
                </a:solidFill>
                <a:latin typeface="Garamond"/>
                <a:cs typeface="Garamond"/>
              </a:rPr>
              <a:t>v</a:t>
            </a:r>
            <a:r>
              <a:rPr sz="2800" spc="-5" dirty="0">
                <a:solidFill>
                  <a:srgbClr val="C00000"/>
                </a:solidFill>
                <a:latin typeface="Garamond"/>
                <a:cs typeface="Garamond"/>
              </a:rPr>
              <a:t>e</a:t>
            </a:r>
            <a:r>
              <a:rPr sz="2800" dirty="0">
                <a:solidFill>
                  <a:srgbClr val="C00000"/>
                </a:solidFill>
                <a:latin typeface="Garamond"/>
                <a:cs typeface="Garamond"/>
              </a:rPr>
              <a:t>	</a:t>
            </a:r>
            <a:r>
              <a:rPr sz="2800" spc="-55" dirty="0">
                <a:solidFill>
                  <a:srgbClr val="C00000"/>
                </a:solidFill>
                <a:latin typeface="Garamond"/>
                <a:cs typeface="Garamond"/>
              </a:rPr>
              <a:t>h</a:t>
            </a:r>
            <a:r>
              <a:rPr sz="2800" spc="-5" dirty="0">
                <a:solidFill>
                  <a:srgbClr val="C00000"/>
                </a:solidFill>
                <a:latin typeface="Garamond"/>
                <a:cs typeface="Garamond"/>
              </a:rPr>
              <a:t>yp</a:t>
            </a:r>
            <a:r>
              <a:rPr sz="2800" spc="-15" dirty="0">
                <a:solidFill>
                  <a:srgbClr val="C00000"/>
                </a:solidFill>
                <a:latin typeface="Garamond"/>
                <a:cs typeface="Garamond"/>
              </a:rPr>
              <a:t>o</a:t>
            </a:r>
            <a:r>
              <a:rPr sz="2800" spc="-5" dirty="0">
                <a:solidFill>
                  <a:srgbClr val="C00000"/>
                </a:solidFill>
                <a:latin typeface="Garamond"/>
                <a:cs typeface="Garamond"/>
              </a:rPr>
              <a:t>thesi</a:t>
            </a:r>
            <a:r>
              <a:rPr sz="2800" spc="-20" dirty="0">
                <a:solidFill>
                  <a:srgbClr val="C00000"/>
                </a:solidFill>
                <a:latin typeface="Garamond"/>
                <a:cs typeface="Garamond"/>
              </a:rPr>
              <a:t>s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: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so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m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e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pr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oteins  span the membrane</a:t>
            </a:r>
            <a:r>
              <a:rPr sz="2800" spc="5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instead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being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found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only outside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the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lipid</a:t>
            </a:r>
            <a:r>
              <a:rPr sz="2800" spc="2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bilayer</a:t>
            </a:r>
            <a:endParaRPr sz="2800">
              <a:latin typeface="Garamond"/>
              <a:cs typeface="Garamond"/>
            </a:endParaRPr>
          </a:p>
          <a:p>
            <a:pPr marL="241300" marR="55244" indent="-228600">
              <a:lnSpc>
                <a:spcPts val="2690"/>
              </a:lnSpc>
              <a:spcBef>
                <a:spcPts val="1005"/>
              </a:spcBef>
              <a:buFont typeface="Wingdings"/>
              <a:buChar char=""/>
              <a:tabLst>
                <a:tab pos="241300" algn="l"/>
                <a:tab pos="1316990" algn="l"/>
                <a:tab pos="2678430" algn="l"/>
                <a:tab pos="3978275" algn="l"/>
                <a:tab pos="5374640" algn="l"/>
                <a:tab pos="5866765" algn="l"/>
                <a:tab pos="6543040" algn="l"/>
                <a:tab pos="7964170" algn="l"/>
                <a:tab pos="8733790" algn="l"/>
                <a:tab pos="9634855" algn="l"/>
                <a:tab pos="10969625" algn="l"/>
              </a:tabLst>
            </a:pPr>
            <a:r>
              <a:rPr sz="2800" b="1" spc="30" dirty="0">
                <a:solidFill>
                  <a:srgbClr val="001F5F"/>
                </a:solidFill>
                <a:latin typeface="Garamond"/>
                <a:cs typeface="Garamond"/>
              </a:rPr>
              <a:t>F</a:t>
            </a:r>
            <a:r>
              <a:rPr sz="2800" b="1" spc="-10" dirty="0">
                <a:solidFill>
                  <a:srgbClr val="001F5F"/>
                </a:solidFill>
                <a:latin typeface="Garamond"/>
                <a:cs typeface="Garamond"/>
              </a:rPr>
              <a:t>lu</a:t>
            </a:r>
            <a:r>
              <a:rPr sz="2800" b="1" spc="5" dirty="0">
                <a:solidFill>
                  <a:srgbClr val="001F5F"/>
                </a:solidFill>
                <a:latin typeface="Garamond"/>
                <a:cs typeface="Garamond"/>
              </a:rPr>
              <a:t>i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d</a:t>
            </a:r>
            <a:r>
              <a:rPr sz="2800" b="1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Mosaic</a:t>
            </a:r>
            <a:r>
              <a:rPr sz="2800" b="1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mo</a:t>
            </a:r>
            <a:r>
              <a:rPr sz="2800" b="1" dirty="0">
                <a:solidFill>
                  <a:srgbClr val="001F5F"/>
                </a:solidFill>
                <a:latin typeface="Garamond"/>
                <a:cs typeface="Garamond"/>
              </a:rPr>
              <a:t>d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el:</a:t>
            </a:r>
            <a:r>
              <a:rPr sz="2800" b="1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Me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br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ne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are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spc="-5" dirty="0">
                <a:solidFill>
                  <a:srgbClr val="C00000"/>
                </a:solidFill>
                <a:latin typeface="Garamond"/>
                <a:cs typeface="Garamond"/>
              </a:rPr>
              <a:t>dyna</a:t>
            </a:r>
            <a:r>
              <a:rPr sz="2800" dirty="0">
                <a:solidFill>
                  <a:srgbClr val="C00000"/>
                </a:solidFill>
                <a:latin typeface="Garamond"/>
                <a:cs typeface="Garamond"/>
              </a:rPr>
              <a:t>m</a:t>
            </a:r>
            <a:r>
              <a:rPr sz="2800" spc="-5" dirty="0">
                <a:solidFill>
                  <a:srgbClr val="C00000"/>
                </a:solidFill>
                <a:latin typeface="Garamond"/>
                <a:cs typeface="Garamond"/>
              </a:rPr>
              <a:t>ic</a:t>
            </a:r>
            <a:r>
              <a:rPr sz="2800" dirty="0">
                <a:solidFill>
                  <a:srgbClr val="C00000"/>
                </a:solidFill>
                <a:latin typeface="Garamond"/>
                <a:cs typeface="Garamond"/>
              </a:rPr>
              <a:t>	</a:t>
            </a:r>
            <a:r>
              <a:rPr sz="2800" spc="-10" dirty="0">
                <a:solidFill>
                  <a:srgbClr val="C00000"/>
                </a:solidFill>
                <a:latin typeface="Garamond"/>
                <a:cs typeface="Garamond"/>
              </a:rPr>
              <a:t>an</a:t>
            </a:r>
            <a:r>
              <a:rPr sz="2800" spc="-5" dirty="0">
                <a:solidFill>
                  <a:srgbClr val="C00000"/>
                </a:solidFill>
                <a:latin typeface="Garamond"/>
                <a:cs typeface="Garamond"/>
              </a:rPr>
              <a:t>d</a:t>
            </a:r>
            <a:r>
              <a:rPr sz="2800" dirty="0">
                <a:solidFill>
                  <a:srgbClr val="C00000"/>
                </a:solidFill>
                <a:latin typeface="Garamond"/>
                <a:cs typeface="Garamond"/>
              </a:rPr>
              <a:t>	</a:t>
            </a:r>
            <a:r>
              <a:rPr sz="2800" spc="35" dirty="0">
                <a:solidFill>
                  <a:srgbClr val="C00000"/>
                </a:solidFill>
                <a:latin typeface="Garamond"/>
                <a:cs typeface="Garamond"/>
              </a:rPr>
              <a:t>f</a:t>
            </a:r>
            <a:r>
              <a:rPr sz="2800" spc="-5" dirty="0">
                <a:solidFill>
                  <a:srgbClr val="C00000"/>
                </a:solidFill>
                <a:latin typeface="Garamond"/>
                <a:cs typeface="Garamond"/>
              </a:rPr>
              <a:t>luid</a:t>
            </a:r>
            <a:r>
              <a:rPr sz="2800" dirty="0">
                <a:solidFill>
                  <a:srgbClr val="C00000"/>
                </a:solidFill>
                <a:latin typeface="Garamond"/>
                <a:cs typeface="Garamond"/>
              </a:rPr>
              <a:t>	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mosaic</a:t>
            </a:r>
            <a:r>
              <a:rPr sz="2800" b="1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 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phospholipids and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different</a:t>
            </a:r>
            <a:r>
              <a:rPr sz="2800" spc="9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types</a:t>
            </a:r>
            <a:r>
              <a:rPr sz="2800" spc="2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proteins;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widely accepted</a:t>
            </a:r>
            <a:r>
              <a:rPr sz="2800" b="1" spc="3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model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34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Freeze-fracture electron microscopy/ </a:t>
            </a:r>
            <a:r>
              <a:rPr sz="2800" spc="-5" dirty="0">
                <a:solidFill>
                  <a:srgbClr val="C00000"/>
                </a:solidFill>
                <a:latin typeface="Garamond"/>
                <a:cs typeface="Garamond"/>
              </a:rPr>
              <a:t>scanning electron microscopy</a:t>
            </a:r>
            <a:r>
              <a:rPr sz="2800" spc="20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(1970s)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1239" y="4061987"/>
            <a:ext cx="5543840" cy="2788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93454" y="3825633"/>
            <a:ext cx="4319896" cy="3010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7062" y="100075"/>
            <a:ext cx="660209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5" dirty="0"/>
              <a:t>Fluid Mosaic </a:t>
            </a:r>
            <a:r>
              <a:rPr sz="4300" spc="-10" dirty="0"/>
              <a:t>Model</a:t>
            </a:r>
            <a:r>
              <a:rPr sz="4300" spc="-5" dirty="0"/>
              <a:t> (Contd…)</a:t>
            </a:r>
            <a:endParaRPr sz="4300"/>
          </a:p>
        </p:txBody>
      </p:sp>
      <p:sp>
        <p:nvSpPr>
          <p:cNvPr id="3" name="object 3"/>
          <p:cNvSpPr txBox="1"/>
          <p:nvPr/>
        </p:nvSpPr>
        <p:spPr>
          <a:xfrm>
            <a:off x="250342" y="943953"/>
            <a:ext cx="6889115" cy="539813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6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Enables to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view the</a:t>
            </a:r>
            <a:r>
              <a:rPr sz="2800" b="1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middle</a:t>
            </a:r>
            <a:endParaRPr sz="2800">
              <a:latin typeface="Garamond"/>
              <a:cs typeface="Garamond"/>
            </a:endParaRPr>
          </a:p>
          <a:p>
            <a:pPr marL="241300" marR="1017905" indent="-228600">
              <a:lnSpc>
                <a:spcPts val="3020"/>
              </a:lnSpc>
              <a:spcBef>
                <a:spcPts val="104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Pits and Mounds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studded the interface:  locations of membrane</a:t>
            </a:r>
            <a:r>
              <a:rPr sz="2800" spc="-35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proteins</a:t>
            </a:r>
            <a:endParaRPr sz="2800">
              <a:latin typeface="Garamond"/>
              <a:cs typeface="Garamond"/>
            </a:endParaRPr>
          </a:p>
          <a:p>
            <a:pPr marL="241300" marR="5080" indent="-228600">
              <a:lnSpc>
                <a:spcPts val="3030"/>
              </a:lnSpc>
              <a:spcBef>
                <a:spcPts val="101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b="1" dirty="0">
                <a:solidFill>
                  <a:srgbClr val="001F5F"/>
                </a:solidFill>
                <a:latin typeface="Garamond"/>
                <a:cs typeface="Garamond"/>
              </a:rPr>
              <a:t>Integral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membrane protein/transmembrane  </a:t>
            </a:r>
            <a:r>
              <a:rPr sz="2800" b="1" dirty="0">
                <a:solidFill>
                  <a:srgbClr val="001F5F"/>
                </a:solidFill>
                <a:latin typeface="Garamond"/>
                <a:cs typeface="Garamond"/>
              </a:rPr>
              <a:t>protein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: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proteins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that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span the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membrane</a:t>
            </a:r>
            <a:endParaRPr sz="2800">
              <a:latin typeface="Garamond"/>
              <a:cs typeface="Garamond"/>
            </a:endParaRPr>
          </a:p>
          <a:p>
            <a:pPr marL="241300" marR="137795" indent="-228600" algn="just">
              <a:lnSpc>
                <a:spcPct val="90000"/>
              </a:lnSpc>
              <a:spcBef>
                <a:spcPts val="944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b="1" spc="-10" dirty="0">
                <a:solidFill>
                  <a:srgbClr val="001F5F"/>
                </a:solidFill>
                <a:latin typeface="Garamond"/>
                <a:cs typeface="Garamond"/>
              </a:rPr>
              <a:t>Peripheral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membrane </a:t>
            </a:r>
            <a:r>
              <a:rPr sz="2800" b="1" dirty="0">
                <a:solidFill>
                  <a:srgbClr val="001F5F"/>
                </a:solidFill>
                <a:latin typeface="Garamond"/>
                <a:cs typeface="Garamond"/>
              </a:rPr>
              <a:t>proteins: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proteins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that 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bind to membrane lipids or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integral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membrane  proteins without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passing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through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it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(specific to  cell interior or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exterior)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Distinct cell interior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and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exterior</a:t>
            </a:r>
            <a:endParaRPr sz="2800">
              <a:latin typeface="Garamond"/>
              <a:cs typeface="Garamond"/>
            </a:endParaRPr>
          </a:p>
          <a:p>
            <a:pPr marL="241300" marR="1520190" indent="-228600">
              <a:lnSpc>
                <a:spcPts val="3030"/>
              </a:lnSpc>
              <a:spcBef>
                <a:spcPts val="1050"/>
              </a:spcBef>
              <a:buFont typeface="Wingdings"/>
              <a:buChar char=""/>
              <a:tabLst>
                <a:tab pos="241300" algn="l"/>
                <a:tab pos="4926330" algn="l"/>
              </a:tabLst>
            </a:pP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P</a:t>
            </a:r>
            <a:r>
              <a:rPr sz="2800" b="1" spc="5" dirty="0">
                <a:solidFill>
                  <a:srgbClr val="001F5F"/>
                </a:solidFill>
                <a:latin typeface="Garamond"/>
                <a:cs typeface="Garamond"/>
              </a:rPr>
              <a:t>r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ot</a:t>
            </a:r>
            <a:r>
              <a:rPr sz="2800" b="1" spc="-20" dirty="0">
                <a:solidFill>
                  <a:srgbClr val="001F5F"/>
                </a:solidFill>
                <a:latin typeface="Garamond"/>
                <a:cs typeface="Garamond"/>
              </a:rPr>
              <a:t>e</a:t>
            </a:r>
            <a:r>
              <a:rPr sz="2800" b="1" spc="-10" dirty="0">
                <a:solidFill>
                  <a:srgbClr val="001F5F"/>
                </a:solidFill>
                <a:latin typeface="Garamond"/>
                <a:cs typeface="Garamond"/>
              </a:rPr>
              <a:t>i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ns</a:t>
            </a:r>
            <a:r>
              <a:rPr sz="2800" b="1" spc="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a</a:t>
            </a:r>
            <a:r>
              <a:rPr sz="2800" b="1" spc="35" dirty="0">
                <a:solidFill>
                  <a:srgbClr val="001F5F"/>
                </a:solidFill>
                <a:latin typeface="Garamond"/>
                <a:cs typeface="Garamond"/>
              </a:rPr>
              <a:t>f</a:t>
            </a:r>
            <a:r>
              <a:rPr sz="2800" b="1" spc="-10" dirty="0">
                <a:solidFill>
                  <a:srgbClr val="001F5F"/>
                </a:solidFill>
                <a:latin typeface="Garamond"/>
                <a:cs typeface="Garamond"/>
              </a:rPr>
              <a:t>f</a:t>
            </a:r>
            <a:r>
              <a:rPr sz="2800" b="1" spc="-15" dirty="0">
                <a:solidFill>
                  <a:srgbClr val="001F5F"/>
                </a:solidFill>
                <a:latin typeface="Garamond"/>
                <a:cs typeface="Garamond"/>
              </a:rPr>
              <a:t>e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ct</a:t>
            </a:r>
            <a:r>
              <a:rPr sz="2800" b="1" spc="2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b="1" spc="-10" dirty="0">
                <a:solidFill>
                  <a:srgbClr val="001F5F"/>
                </a:solidFill>
                <a:latin typeface="Garamond"/>
                <a:cs typeface="Garamond"/>
              </a:rPr>
              <a:t>pe</a:t>
            </a:r>
            <a:r>
              <a:rPr sz="2800" b="1" spc="105" dirty="0">
                <a:solidFill>
                  <a:srgbClr val="001F5F"/>
                </a:solidFill>
                <a:latin typeface="Garamond"/>
                <a:cs typeface="Garamond"/>
              </a:rPr>
              <a:t>r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me</a:t>
            </a:r>
            <a:r>
              <a:rPr sz="2800" b="1" spc="-55" dirty="0">
                <a:solidFill>
                  <a:srgbClr val="001F5F"/>
                </a:solidFill>
                <a:latin typeface="Garamond"/>
                <a:cs typeface="Garamond"/>
              </a:rPr>
              <a:t>a</a:t>
            </a:r>
            <a:r>
              <a:rPr sz="2800" b="1" spc="-10" dirty="0">
                <a:solidFill>
                  <a:srgbClr val="001F5F"/>
                </a:solidFill>
                <a:latin typeface="Garamond"/>
                <a:cs typeface="Garamond"/>
              </a:rPr>
              <a:t>b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i</a:t>
            </a:r>
            <a:r>
              <a:rPr sz="2800" b="1" spc="-10" dirty="0">
                <a:solidFill>
                  <a:srgbClr val="001F5F"/>
                </a:solidFill>
                <a:latin typeface="Garamond"/>
                <a:cs typeface="Garamond"/>
              </a:rPr>
              <a:t>l</a:t>
            </a:r>
            <a:r>
              <a:rPr sz="2800" b="1" dirty="0">
                <a:solidFill>
                  <a:srgbClr val="001F5F"/>
                </a:solidFill>
                <a:latin typeface="Garamond"/>
                <a:cs typeface="Garamond"/>
              </a:rPr>
              <a:t>i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ty</a:t>
            </a:r>
            <a:r>
              <a:rPr sz="2800" b="1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o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f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the 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membrane.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b="1" spc="-15" dirty="0">
                <a:solidFill>
                  <a:srgbClr val="C00000"/>
                </a:solidFill>
                <a:latin typeface="Garamond"/>
                <a:cs typeface="Garamond"/>
              </a:rPr>
              <a:t>How?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246619" y="0"/>
            <a:ext cx="40767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2125" y="91186"/>
            <a:ext cx="86677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Systems for studying membrane</a:t>
            </a:r>
            <a:r>
              <a:rPr spc="-80" dirty="0"/>
              <a:t> </a:t>
            </a:r>
            <a:r>
              <a:rPr spc="-5" dirty="0"/>
              <a:t>protein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4642" y="983056"/>
            <a:ext cx="6505575" cy="537591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698500" indent="-228600">
              <a:lnSpc>
                <a:spcPts val="3030"/>
              </a:lnSpc>
              <a:spcBef>
                <a:spcPts val="47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Isolate transmembrane proteins to study 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permeability</a:t>
            </a:r>
            <a:endParaRPr sz="2800">
              <a:latin typeface="Garamond"/>
              <a:cs typeface="Garamond"/>
            </a:endParaRPr>
          </a:p>
          <a:p>
            <a:pPr marL="241300" marR="1819275" indent="-228600">
              <a:lnSpc>
                <a:spcPts val="3020"/>
              </a:lnSpc>
              <a:spcBef>
                <a:spcPts val="99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Detergents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are utilized to isolate 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transmembrane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protein</a:t>
            </a:r>
            <a:endParaRPr sz="2800">
              <a:latin typeface="Garamond"/>
              <a:cs typeface="Garamond"/>
            </a:endParaRPr>
          </a:p>
          <a:p>
            <a:pPr marL="241300" marR="5080" indent="-228600">
              <a:lnSpc>
                <a:spcPts val="3020"/>
              </a:lnSpc>
              <a:spcBef>
                <a:spcPts val="101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Detergent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: small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amphipathic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molecules that  </a:t>
            </a:r>
            <a:r>
              <a:rPr sz="2800" spc="20" dirty="0">
                <a:solidFill>
                  <a:srgbClr val="001F5F"/>
                </a:solidFill>
                <a:latin typeface="Garamond"/>
                <a:cs typeface="Garamond"/>
              </a:rPr>
              <a:t>form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micelles in</a:t>
            </a:r>
            <a:r>
              <a:rPr sz="2800" spc="-3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water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0" dirty="0">
                <a:solidFill>
                  <a:srgbClr val="001F5F"/>
                </a:solidFill>
                <a:latin typeface="Garamond"/>
                <a:cs typeface="Garamond"/>
              </a:rPr>
              <a:t>Water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soluble</a:t>
            </a:r>
            <a:endParaRPr sz="2800">
              <a:latin typeface="Garamond"/>
              <a:cs typeface="Garamond"/>
            </a:endParaRPr>
          </a:p>
          <a:p>
            <a:pPr marL="241300" marR="594360" indent="-228600">
              <a:lnSpc>
                <a:spcPts val="3020"/>
              </a:lnSpc>
              <a:spcBef>
                <a:spcPts val="1045"/>
              </a:spcBef>
              <a:buFont typeface="Wingdings"/>
              <a:buChar char=""/>
              <a:tabLst>
                <a:tab pos="241300" algn="l"/>
                <a:tab pos="3755390" algn="l"/>
              </a:tabLst>
            </a:pPr>
            <a:r>
              <a:rPr sz="2800" b="1" spc="10" dirty="0">
                <a:solidFill>
                  <a:srgbClr val="001F5F"/>
                </a:solidFill>
                <a:latin typeface="Garamond"/>
                <a:cs typeface="Garamond"/>
              </a:rPr>
              <a:t>T</a:t>
            </a:r>
            <a:r>
              <a:rPr sz="2800" b="1" spc="-10" dirty="0">
                <a:solidFill>
                  <a:srgbClr val="001F5F"/>
                </a:solidFill>
                <a:latin typeface="Garamond"/>
                <a:cs typeface="Garamond"/>
              </a:rPr>
              <a:t>h</a:t>
            </a:r>
            <a:r>
              <a:rPr sz="2800" b="1" spc="15" dirty="0">
                <a:solidFill>
                  <a:srgbClr val="001F5F"/>
                </a:solidFill>
                <a:latin typeface="Garamond"/>
                <a:cs typeface="Garamond"/>
              </a:rPr>
              <a:t>r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ee</a:t>
            </a:r>
            <a:r>
              <a:rPr sz="2800" b="1" spc="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b="1" spc="-10" dirty="0">
                <a:solidFill>
                  <a:srgbClr val="001F5F"/>
                </a:solidFill>
                <a:latin typeface="Garamond"/>
                <a:cs typeface="Garamond"/>
              </a:rPr>
              <a:t>b</a:t>
            </a:r>
            <a:r>
              <a:rPr sz="2800" b="1" spc="15" dirty="0">
                <a:solidFill>
                  <a:srgbClr val="001F5F"/>
                </a:solidFill>
                <a:latin typeface="Garamond"/>
                <a:cs typeface="Garamond"/>
              </a:rPr>
              <a:t>r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oad</a:t>
            </a:r>
            <a:r>
              <a:rPr sz="2800" b="1" spc="2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classes</a:t>
            </a:r>
            <a:r>
              <a:rPr sz="2800" b="1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o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f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spc="-5" dirty="0">
                <a:solidFill>
                  <a:srgbClr val="C00000"/>
                </a:solidFill>
                <a:latin typeface="Garamond"/>
                <a:cs typeface="Garamond"/>
              </a:rPr>
              <a:t>tr</a:t>
            </a:r>
            <a:r>
              <a:rPr sz="2800" dirty="0">
                <a:solidFill>
                  <a:srgbClr val="C00000"/>
                </a:solidFill>
                <a:latin typeface="Garamond"/>
                <a:cs typeface="Garamond"/>
              </a:rPr>
              <a:t>a</a:t>
            </a:r>
            <a:r>
              <a:rPr sz="2800" spc="-10" dirty="0">
                <a:solidFill>
                  <a:srgbClr val="C00000"/>
                </a:solidFill>
                <a:latin typeface="Garamond"/>
                <a:cs typeface="Garamond"/>
              </a:rPr>
              <a:t>nsmem</a:t>
            </a:r>
            <a:r>
              <a:rPr sz="2800" dirty="0">
                <a:solidFill>
                  <a:srgbClr val="C00000"/>
                </a:solidFill>
                <a:latin typeface="Garamond"/>
                <a:cs typeface="Garamond"/>
              </a:rPr>
              <a:t>b</a:t>
            </a:r>
            <a:r>
              <a:rPr sz="2800" spc="-10" dirty="0">
                <a:solidFill>
                  <a:srgbClr val="C00000"/>
                </a:solidFill>
                <a:latin typeface="Garamond"/>
                <a:cs typeface="Garamond"/>
              </a:rPr>
              <a:t>r</a:t>
            </a:r>
            <a:r>
              <a:rPr sz="2800" spc="-5" dirty="0">
                <a:solidFill>
                  <a:srgbClr val="C00000"/>
                </a:solidFill>
                <a:latin typeface="Garamond"/>
                <a:cs typeface="Garamond"/>
              </a:rPr>
              <a:t>a</a:t>
            </a:r>
            <a:r>
              <a:rPr sz="2800" spc="-10" dirty="0">
                <a:solidFill>
                  <a:srgbClr val="C00000"/>
                </a:solidFill>
                <a:latin typeface="Garamond"/>
                <a:cs typeface="Garamond"/>
              </a:rPr>
              <a:t>ne  </a:t>
            </a:r>
            <a:r>
              <a:rPr sz="2800" spc="-5" dirty="0">
                <a:solidFill>
                  <a:srgbClr val="C00000"/>
                </a:solidFill>
                <a:latin typeface="Garamond"/>
                <a:cs typeface="Garamond"/>
              </a:rPr>
              <a:t>proteins</a:t>
            </a:r>
            <a:endParaRPr sz="2800">
              <a:latin typeface="Garamond"/>
              <a:cs typeface="Garamond"/>
            </a:endParaRPr>
          </a:p>
          <a:p>
            <a:pPr marL="1442085" lvl="1" indent="-515620">
              <a:lnSpc>
                <a:spcPct val="100000"/>
              </a:lnSpc>
              <a:spcBef>
                <a:spcPts val="130"/>
              </a:spcBef>
              <a:buAutoNum type="arabicPeriod"/>
              <a:tabLst>
                <a:tab pos="1442085" algn="l"/>
                <a:tab pos="1442720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Channels</a:t>
            </a:r>
            <a:endParaRPr sz="2800">
              <a:latin typeface="Garamond"/>
              <a:cs typeface="Garamond"/>
            </a:endParaRPr>
          </a:p>
          <a:p>
            <a:pPr marL="1442085" lvl="1" indent="-515620">
              <a:lnSpc>
                <a:spcPct val="100000"/>
              </a:lnSpc>
              <a:spcBef>
                <a:spcPts val="170"/>
              </a:spcBef>
              <a:buAutoNum type="arabicPeriod"/>
              <a:tabLst>
                <a:tab pos="1442085" algn="l"/>
                <a:tab pos="1442720" algn="l"/>
              </a:tabLst>
            </a:pP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Carriers</a:t>
            </a:r>
            <a:endParaRPr sz="2800">
              <a:latin typeface="Garamond"/>
              <a:cs typeface="Garamond"/>
            </a:endParaRPr>
          </a:p>
          <a:p>
            <a:pPr marL="1442085" lvl="1" indent="-515620">
              <a:lnSpc>
                <a:spcPct val="100000"/>
              </a:lnSpc>
              <a:spcBef>
                <a:spcPts val="155"/>
              </a:spcBef>
              <a:buAutoNum type="arabicPeriod"/>
              <a:tabLst>
                <a:tab pos="1442085" algn="l"/>
                <a:tab pos="144272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Pumps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0023" y="1083562"/>
            <a:ext cx="4856987" cy="5772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460" y="791032"/>
            <a:ext cx="5635625" cy="5876925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241300" marR="285750" indent="-228600">
              <a:lnSpc>
                <a:spcPct val="70000"/>
              </a:lnSpc>
              <a:spcBef>
                <a:spcPts val="1040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b="1" dirty="0">
                <a:solidFill>
                  <a:srgbClr val="001F5F"/>
                </a:solidFill>
                <a:latin typeface="Garamond"/>
                <a:cs typeface="Garamond"/>
              </a:rPr>
              <a:t>Ions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cross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membranes routinely </a:t>
            </a:r>
            <a:r>
              <a:rPr sz="2600" spc="-10" dirty="0">
                <a:solidFill>
                  <a:srgbClr val="001F5F"/>
                </a:solidFill>
                <a:latin typeface="Garamond"/>
                <a:cs typeface="Garamond"/>
              </a:rPr>
              <a:t>by </a:t>
            </a:r>
            <a:r>
              <a:rPr sz="2600" b="1" dirty="0">
                <a:solidFill>
                  <a:srgbClr val="C00000"/>
                </a:solidFill>
                <a:latin typeface="Garamond"/>
                <a:cs typeface="Garamond"/>
              </a:rPr>
              <a:t>Ion  channels</a:t>
            </a:r>
            <a:endParaRPr sz="2600">
              <a:latin typeface="Garamond"/>
              <a:cs typeface="Garamond"/>
            </a:endParaRPr>
          </a:p>
          <a:p>
            <a:pPr marL="241300" marR="366395" indent="-228600">
              <a:lnSpc>
                <a:spcPct val="70000"/>
              </a:lnSpc>
              <a:spcBef>
                <a:spcPts val="1000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b="1" spc="-5" dirty="0">
                <a:solidFill>
                  <a:srgbClr val="001F5F"/>
                </a:solidFill>
                <a:latin typeface="Garamond"/>
                <a:cs typeface="Garamond"/>
              </a:rPr>
              <a:t>Pores </a:t>
            </a:r>
            <a:r>
              <a:rPr sz="2600" b="1" dirty="0">
                <a:solidFill>
                  <a:srgbClr val="001F5F"/>
                </a:solidFill>
                <a:latin typeface="Garamond"/>
                <a:cs typeface="Garamond"/>
              </a:rPr>
              <a:t>or Openings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: diffusion through 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these</a:t>
            </a:r>
            <a:r>
              <a:rPr sz="2600" spc="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pores</a:t>
            </a:r>
            <a:endParaRPr sz="2600">
              <a:latin typeface="Garamond"/>
              <a:cs typeface="Garamond"/>
            </a:endParaRPr>
          </a:p>
          <a:p>
            <a:pPr marL="241300" indent="-228600">
              <a:lnSpc>
                <a:spcPts val="2650"/>
              </a:lnSpc>
              <a:spcBef>
                <a:spcPts val="60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Predictable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direction: from</a:t>
            </a:r>
            <a:r>
              <a:rPr sz="2600" spc="-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regions</a:t>
            </a:r>
            <a:endParaRPr sz="2600">
              <a:latin typeface="Garamond"/>
              <a:cs typeface="Garamond"/>
            </a:endParaRPr>
          </a:p>
          <a:p>
            <a:pPr marL="241300" marR="267970">
              <a:lnSpc>
                <a:spcPct val="70000"/>
              </a:lnSpc>
              <a:spcBef>
                <a:spcPts val="470"/>
              </a:spcBef>
            </a:pP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of </a:t>
            </a:r>
            <a:r>
              <a:rPr sz="2600" spc="-5" dirty="0">
                <a:solidFill>
                  <a:srgbClr val="C00000"/>
                </a:solidFill>
                <a:latin typeface="Garamond"/>
                <a:cs typeface="Garamond"/>
              </a:rPr>
              <a:t>high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concentration to regions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of </a:t>
            </a:r>
            <a:r>
              <a:rPr sz="2600" spc="-10" dirty="0">
                <a:solidFill>
                  <a:srgbClr val="C00000"/>
                </a:solidFill>
                <a:latin typeface="Garamond"/>
                <a:cs typeface="Garamond"/>
              </a:rPr>
              <a:t>low 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concentration and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from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areas of </a:t>
            </a:r>
            <a:r>
              <a:rPr sz="2600" spc="-10" dirty="0">
                <a:solidFill>
                  <a:srgbClr val="001F5F"/>
                </a:solidFill>
                <a:latin typeface="Garamond"/>
                <a:cs typeface="Garamond"/>
              </a:rPr>
              <a:t>like 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charge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to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areas of unlike</a:t>
            </a:r>
            <a:r>
              <a:rPr sz="2600" spc="-3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charge</a:t>
            </a:r>
            <a:endParaRPr sz="2600">
              <a:latin typeface="Garamond"/>
              <a:cs typeface="Garamond"/>
            </a:endParaRPr>
          </a:p>
          <a:p>
            <a:pPr marL="241300" marR="191135" indent="-228600">
              <a:lnSpc>
                <a:spcPct val="70000"/>
              </a:lnSpc>
              <a:spcBef>
                <a:spcPts val="1005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b="1" dirty="0">
                <a:solidFill>
                  <a:srgbClr val="001F5F"/>
                </a:solidFill>
                <a:latin typeface="Garamond"/>
                <a:cs typeface="Garamond"/>
              </a:rPr>
              <a:t>Electrochemical </a:t>
            </a:r>
            <a:r>
              <a:rPr sz="2600" b="1" spc="5" dirty="0">
                <a:solidFill>
                  <a:srgbClr val="001F5F"/>
                </a:solidFill>
                <a:latin typeface="Garamond"/>
                <a:cs typeface="Garamond"/>
              </a:rPr>
              <a:t>gradient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: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ions diffuse  in a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directional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manner</a:t>
            </a:r>
            <a:endParaRPr sz="2600">
              <a:latin typeface="Garamond"/>
              <a:cs typeface="Garamond"/>
            </a:endParaRPr>
          </a:p>
          <a:p>
            <a:pPr marL="241300" marR="184150" indent="-228600">
              <a:lnSpc>
                <a:spcPct val="70000"/>
              </a:lnSpc>
              <a:spcBef>
                <a:spcPts val="1000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Net </a:t>
            </a:r>
            <a:r>
              <a:rPr sz="2600" spc="-10" dirty="0">
                <a:solidFill>
                  <a:srgbClr val="001F5F"/>
                </a:solidFill>
                <a:latin typeface="Garamond"/>
                <a:cs typeface="Garamond"/>
              </a:rPr>
              <a:t>negative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or </a:t>
            </a:r>
            <a:r>
              <a:rPr sz="2600" spc="-15" dirty="0">
                <a:solidFill>
                  <a:srgbClr val="001F5F"/>
                </a:solidFill>
                <a:latin typeface="Garamond"/>
                <a:cs typeface="Garamond"/>
              </a:rPr>
              <a:t>positive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charge on either 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side</a:t>
            </a:r>
            <a:endParaRPr sz="26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0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Highly </a:t>
            </a:r>
            <a:r>
              <a:rPr sz="2600" spc="-10" dirty="0">
                <a:solidFill>
                  <a:srgbClr val="001F5F"/>
                </a:solidFill>
                <a:latin typeface="Garamond"/>
                <a:cs typeface="Garamond"/>
              </a:rPr>
              <a:t>Selective: </a:t>
            </a:r>
            <a:r>
              <a:rPr sz="2600" b="1" spc="-5" dirty="0">
                <a:solidFill>
                  <a:srgbClr val="C00000"/>
                </a:solidFill>
                <a:latin typeface="Garamond"/>
                <a:cs typeface="Garamond"/>
              </a:rPr>
              <a:t>Aquaporin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(Only</a:t>
            </a:r>
            <a:r>
              <a:rPr sz="2600" spc="4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spc="-10" dirty="0">
                <a:solidFill>
                  <a:srgbClr val="001F5F"/>
                </a:solidFill>
                <a:latin typeface="Garamond"/>
                <a:cs typeface="Garamond"/>
              </a:rPr>
              <a:t>water)</a:t>
            </a:r>
            <a:endParaRPr sz="26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70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Cystic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fibrosis: 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Cl</a:t>
            </a:r>
            <a:r>
              <a:rPr sz="2550" spc="7" baseline="26143" dirty="0">
                <a:solidFill>
                  <a:srgbClr val="001F5F"/>
                </a:solidFill>
                <a:latin typeface="Garamond"/>
                <a:cs typeface="Garamond"/>
              </a:rPr>
              <a:t>-, </a:t>
            </a:r>
            <a:r>
              <a:rPr sz="2600" spc="-10" dirty="0">
                <a:solidFill>
                  <a:srgbClr val="001F5F"/>
                </a:solidFill>
                <a:latin typeface="Garamond"/>
                <a:cs typeface="Garamond"/>
              </a:rPr>
              <a:t>thick </a:t>
            </a:r>
            <a:r>
              <a:rPr sz="2600" spc="-25" dirty="0">
                <a:solidFill>
                  <a:srgbClr val="001F5F"/>
                </a:solidFill>
                <a:latin typeface="Garamond"/>
                <a:cs typeface="Garamond"/>
              </a:rPr>
              <a:t>mucus,</a:t>
            </a:r>
            <a:r>
              <a:rPr sz="2600" spc="3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spc="10" dirty="0">
                <a:solidFill>
                  <a:srgbClr val="001F5F"/>
                </a:solidFill>
                <a:latin typeface="Garamond"/>
                <a:cs typeface="Garamond"/>
              </a:rPr>
              <a:t>clogging</a:t>
            </a:r>
            <a:endParaRPr sz="2600">
              <a:latin typeface="Garamond"/>
              <a:cs typeface="Garamond"/>
            </a:endParaRPr>
          </a:p>
          <a:p>
            <a:pPr marL="241300" marR="815340" indent="-228600">
              <a:lnSpc>
                <a:spcPct val="70000"/>
              </a:lnSpc>
              <a:spcBef>
                <a:spcPts val="1000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b="1" dirty="0">
                <a:solidFill>
                  <a:srgbClr val="001F5F"/>
                </a:solidFill>
                <a:latin typeface="Garamond"/>
                <a:cs typeface="Garamond"/>
              </a:rPr>
              <a:t>Gated </a:t>
            </a:r>
            <a:r>
              <a:rPr sz="2600" b="1" spc="-5" dirty="0">
                <a:solidFill>
                  <a:srgbClr val="001F5F"/>
                </a:solidFill>
                <a:latin typeface="Garamond"/>
                <a:cs typeface="Garamond"/>
              </a:rPr>
              <a:t>Channel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: pores open/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close 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according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to a </a:t>
            </a:r>
            <a:r>
              <a:rPr sz="2600" dirty="0">
                <a:solidFill>
                  <a:srgbClr val="C00000"/>
                </a:solidFill>
                <a:latin typeface="Garamond"/>
                <a:cs typeface="Garamond"/>
              </a:rPr>
              <a:t>specific</a:t>
            </a:r>
            <a:r>
              <a:rPr sz="2600" spc="-5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2600" dirty="0">
                <a:solidFill>
                  <a:srgbClr val="C00000"/>
                </a:solidFill>
                <a:latin typeface="Garamond"/>
                <a:cs typeface="Garamond"/>
              </a:rPr>
              <a:t>signal</a:t>
            </a:r>
            <a:endParaRPr sz="26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0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spc="-10" dirty="0">
                <a:solidFill>
                  <a:srgbClr val="001F5F"/>
                </a:solidFill>
                <a:latin typeface="Garamond"/>
                <a:cs typeface="Garamond"/>
              </a:rPr>
              <a:t>Facilitated</a:t>
            </a:r>
            <a:r>
              <a:rPr sz="2600" spc="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diffusion</a:t>
            </a:r>
            <a:endParaRPr sz="2600">
              <a:latin typeface="Garamond"/>
              <a:cs typeface="Garamon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34811" y="1220721"/>
            <a:ext cx="6457188" cy="56144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57827" y="26873"/>
            <a:ext cx="25520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1.</a:t>
            </a:r>
            <a:r>
              <a:rPr spc="-75" dirty="0"/>
              <a:t> </a:t>
            </a:r>
            <a:r>
              <a:rPr spc="-5" dirty="0"/>
              <a:t>Channels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07460" y="42418"/>
            <a:ext cx="557593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94454" algn="l"/>
              </a:tabLst>
            </a:pPr>
            <a:r>
              <a:rPr sz="4400" spc="-35" dirty="0">
                <a:solidFill>
                  <a:srgbClr val="C00000"/>
                </a:solidFill>
                <a:latin typeface="Garamond"/>
                <a:cs typeface="Garamond"/>
              </a:rPr>
              <a:t>Voltage</a:t>
            </a:r>
            <a:r>
              <a:rPr sz="4400" spc="15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4400" spc="10" dirty="0">
                <a:solidFill>
                  <a:srgbClr val="C00000"/>
                </a:solidFill>
                <a:latin typeface="Garamond"/>
                <a:cs typeface="Garamond"/>
              </a:rPr>
              <a:t>gated</a:t>
            </a:r>
            <a:r>
              <a:rPr sz="4400" spc="20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4400" spc="5" dirty="0">
                <a:solidFill>
                  <a:srgbClr val="C00000"/>
                </a:solidFill>
                <a:latin typeface="Garamond"/>
                <a:cs typeface="Garamond"/>
              </a:rPr>
              <a:t>K</a:t>
            </a:r>
            <a:r>
              <a:rPr sz="4350" spc="7" baseline="24904" dirty="0">
                <a:solidFill>
                  <a:srgbClr val="C00000"/>
                </a:solidFill>
                <a:latin typeface="Garamond"/>
                <a:cs typeface="Garamond"/>
              </a:rPr>
              <a:t>+	</a:t>
            </a:r>
            <a:r>
              <a:rPr sz="4400" spc="-15" dirty="0">
                <a:solidFill>
                  <a:srgbClr val="C00000"/>
                </a:solidFill>
                <a:latin typeface="Garamond"/>
                <a:cs typeface="Garamond"/>
              </a:rPr>
              <a:t>channel</a:t>
            </a:r>
            <a:endParaRPr sz="4400">
              <a:latin typeface="Garamond"/>
              <a:cs typeface="Garamon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542737"/>
            <a:ext cx="12067591" cy="51541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90219" y="880363"/>
            <a:ext cx="597979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Note the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protein open and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close</a:t>
            </a:r>
            <a:r>
              <a:rPr sz="2600" spc="-6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configuration</a:t>
            </a:r>
            <a:endParaRPr sz="26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8908" y="56514"/>
            <a:ext cx="831405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2. </a:t>
            </a:r>
            <a:r>
              <a:rPr spc="10" dirty="0"/>
              <a:t>Carrier </a:t>
            </a:r>
            <a:r>
              <a:rPr spc="-5" dirty="0"/>
              <a:t>Proteins </a:t>
            </a:r>
            <a:r>
              <a:rPr spc="-15" dirty="0"/>
              <a:t>Facilitate</a:t>
            </a:r>
            <a:r>
              <a:rPr spc="-5" dirty="0"/>
              <a:t> </a:t>
            </a:r>
            <a:r>
              <a:rPr dirty="0"/>
              <a:t>Diffusion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6951" y="1155572"/>
            <a:ext cx="11068685" cy="1030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241300" algn="l"/>
              </a:tabLst>
            </a:pPr>
            <a:r>
              <a:rPr sz="2400" spc="-10" dirty="0">
                <a:solidFill>
                  <a:srgbClr val="001F5F"/>
                </a:solidFill>
                <a:latin typeface="Garamond"/>
                <a:cs typeface="Garamond"/>
              </a:rPr>
              <a:t>Facilitated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diffusion,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concentration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gradient</a:t>
            </a:r>
            <a:endParaRPr sz="2400">
              <a:latin typeface="Garamond"/>
              <a:cs typeface="Garamond"/>
            </a:endParaRPr>
          </a:p>
          <a:p>
            <a:pPr marL="241300" indent="-228600">
              <a:lnSpc>
                <a:spcPts val="2450"/>
              </a:lnSpc>
              <a:spcBef>
                <a:spcPts val="130"/>
              </a:spcBef>
              <a:buFont typeface="Wingdings"/>
              <a:buChar char=""/>
              <a:tabLst>
                <a:tab pos="241300" algn="l"/>
              </a:tabLst>
            </a:pP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Channel proteins </a:t>
            </a:r>
            <a:r>
              <a:rPr sz="2400" spc="5" dirty="0">
                <a:solidFill>
                  <a:srgbClr val="001F5F"/>
                </a:solidFill>
                <a:latin typeface="Garamond"/>
                <a:cs typeface="Garamond"/>
              </a:rPr>
              <a:t>undergo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shape changes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that </a:t>
            </a:r>
            <a:r>
              <a:rPr sz="2400" spc="-10" dirty="0">
                <a:solidFill>
                  <a:srgbClr val="001F5F"/>
                </a:solidFill>
                <a:latin typeface="Garamond"/>
                <a:cs typeface="Garamond"/>
              </a:rPr>
              <a:t>selectively </a:t>
            </a:r>
            <a:r>
              <a:rPr sz="2400" spc="-15" dirty="0">
                <a:solidFill>
                  <a:srgbClr val="001F5F"/>
                </a:solidFill>
                <a:latin typeface="Garamond"/>
                <a:cs typeface="Garamond"/>
              </a:rPr>
              <a:t>pick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up a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solute on one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side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of</a:t>
            </a:r>
            <a:r>
              <a:rPr sz="2400" spc="37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the</a:t>
            </a:r>
            <a:endParaRPr sz="2400">
              <a:latin typeface="Garamond"/>
              <a:cs typeface="Garamond"/>
            </a:endParaRPr>
          </a:p>
          <a:p>
            <a:pPr marL="241300">
              <a:lnSpc>
                <a:spcPts val="2450"/>
              </a:lnSpc>
            </a:pPr>
            <a:r>
              <a:rPr sz="2400" spc="-10" dirty="0">
                <a:solidFill>
                  <a:srgbClr val="001F5F"/>
                </a:solidFill>
                <a:latin typeface="Garamond"/>
                <a:cs typeface="Garamond"/>
              </a:rPr>
              <a:t>membrane,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then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drop it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off on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the </a:t>
            </a:r>
            <a:r>
              <a:rPr sz="2400" spc="-10" dirty="0">
                <a:solidFill>
                  <a:srgbClr val="001F5F"/>
                </a:solidFill>
                <a:latin typeface="Garamond"/>
                <a:cs typeface="Garamond"/>
              </a:rPr>
              <a:t>other side.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Eg: Glucose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transporter,</a:t>
            </a:r>
            <a:r>
              <a:rPr sz="2400" spc="-2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400" spc="-35" dirty="0">
                <a:solidFill>
                  <a:srgbClr val="001F5F"/>
                </a:solidFill>
                <a:latin typeface="Garamond"/>
                <a:cs typeface="Garamond"/>
              </a:rPr>
              <a:t>GLUT-1</a:t>
            </a:r>
            <a:endParaRPr sz="2400">
              <a:latin typeface="Garamond"/>
              <a:cs typeface="Garamon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359150"/>
            <a:ext cx="12126451" cy="44869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4273" y="176530"/>
            <a:ext cx="78257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3. Pumps Perform </a:t>
            </a:r>
            <a:r>
              <a:rPr spc="-25" dirty="0"/>
              <a:t>Active</a:t>
            </a:r>
            <a:r>
              <a:rPr spc="-75" dirty="0"/>
              <a:t> </a:t>
            </a:r>
            <a:r>
              <a:rPr spc="-20" dirty="0"/>
              <a:t>Transport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0362" y="1223517"/>
            <a:ext cx="10906760" cy="46710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8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Cells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to </a:t>
            </a:r>
            <a:r>
              <a:rPr sz="2800" spc="-25" dirty="0">
                <a:solidFill>
                  <a:srgbClr val="001F5F"/>
                </a:solidFill>
                <a:latin typeface="Garamond"/>
                <a:cs typeface="Garamond"/>
              </a:rPr>
              <a:t>move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molecules or ions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in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 directed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manner,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often </a:t>
            </a:r>
            <a:r>
              <a:rPr sz="2800" i="1" spc="-10" dirty="0">
                <a:solidFill>
                  <a:srgbClr val="001F5F"/>
                </a:solidFill>
                <a:latin typeface="Garamond"/>
                <a:cs typeface="Garamond"/>
              </a:rPr>
              <a:t>against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an existing 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gradient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Active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transport: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Transport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against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gradient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Active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transport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proteins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=&gt;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Pumps</a:t>
            </a:r>
            <a:endParaRPr sz="2800">
              <a:latin typeface="Garamond"/>
              <a:cs typeface="Garamond"/>
            </a:endParaRPr>
          </a:p>
          <a:p>
            <a:pPr marL="241300" marR="1169035" indent="-228600">
              <a:lnSpc>
                <a:spcPts val="3030"/>
              </a:lnSpc>
              <a:spcBef>
                <a:spcPts val="103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Needs 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Energy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to Counter act the decrease in Entropy when ions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and 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molecules are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concentrated</a:t>
            </a:r>
            <a:endParaRPr sz="2800">
              <a:latin typeface="Garamond"/>
              <a:cs typeface="Garamond"/>
            </a:endParaRPr>
          </a:p>
          <a:p>
            <a:pPr marL="241300" marR="255904" indent="-228600">
              <a:lnSpc>
                <a:spcPts val="3020"/>
              </a:lnSpc>
              <a:spcBef>
                <a:spcPts val="994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25" dirty="0">
                <a:solidFill>
                  <a:srgbClr val="001F5F"/>
                </a:solidFill>
                <a:latin typeface="Garamond"/>
                <a:cs typeface="Garamond"/>
              </a:rPr>
              <a:t>ATP: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When a Phosphate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group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is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transferred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to the </a:t>
            </a:r>
            <a:r>
              <a:rPr sz="2800" spc="-35" dirty="0">
                <a:solidFill>
                  <a:srgbClr val="001F5F"/>
                </a:solidFill>
                <a:latin typeface="Garamond"/>
                <a:cs typeface="Garamond"/>
              </a:rPr>
              <a:t>pump,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pumps potential  </a:t>
            </a:r>
            <a:r>
              <a:rPr sz="2800" spc="15" dirty="0">
                <a:solidFill>
                  <a:srgbClr val="001F5F"/>
                </a:solidFill>
                <a:latin typeface="Garamond"/>
                <a:cs typeface="Garamond"/>
              </a:rPr>
              <a:t>energy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increases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and its shape</a:t>
            </a:r>
            <a:r>
              <a:rPr sz="2800" spc="-2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changes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Eg: Sodium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potassium pump;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Proton 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pumps,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Calcium</a:t>
            </a:r>
            <a:r>
              <a:rPr sz="2800" spc="6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pumps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114" dirty="0">
                <a:solidFill>
                  <a:srgbClr val="001F5F"/>
                </a:solidFill>
                <a:latin typeface="Garamond"/>
                <a:cs typeface="Garamond"/>
              </a:rPr>
              <a:t>To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import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and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concentrate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valuable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nutrients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within</a:t>
            </a:r>
            <a:r>
              <a:rPr sz="2800" spc="13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cells</a:t>
            </a:r>
            <a:endParaRPr sz="28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0874" y="253"/>
            <a:ext cx="8095881" cy="35179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07891" y="3726178"/>
            <a:ext cx="8442960" cy="31318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0352" y="1325880"/>
            <a:ext cx="4026407" cy="20695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4114800"/>
            <a:ext cx="3800855" cy="19461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8833" y="0"/>
            <a:ext cx="8980170" cy="130111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3103245" marR="5080" indent="-3091180">
              <a:lnSpc>
                <a:spcPts val="4760"/>
              </a:lnSpc>
              <a:spcBef>
                <a:spcPts val="695"/>
              </a:spcBef>
            </a:pPr>
            <a:r>
              <a:rPr dirty="0"/>
              <a:t>Plasma </a:t>
            </a:r>
            <a:r>
              <a:rPr spc="-5" dirty="0"/>
              <a:t>membrane </a:t>
            </a:r>
            <a:r>
              <a:rPr dirty="0"/>
              <a:t>define the intracellular  </a:t>
            </a:r>
            <a:r>
              <a:rPr spc="-5" dirty="0"/>
              <a:t>environment</a:t>
            </a:r>
          </a:p>
        </p:txBody>
      </p:sp>
      <p:sp>
        <p:nvSpPr>
          <p:cNvPr id="3" name="object 3"/>
          <p:cNvSpPr/>
          <p:nvPr/>
        </p:nvSpPr>
        <p:spPr>
          <a:xfrm>
            <a:off x="449704" y="1605127"/>
            <a:ext cx="11656637" cy="52335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586086" y="6288430"/>
            <a:ext cx="24244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C00000"/>
                </a:solidFill>
                <a:latin typeface="Garamond"/>
                <a:cs typeface="Garamond"/>
              </a:rPr>
              <a:t>~ </a:t>
            </a:r>
            <a:r>
              <a:rPr sz="1800" b="1" spc="-5" dirty="0">
                <a:solidFill>
                  <a:srgbClr val="C00000"/>
                </a:solidFill>
                <a:latin typeface="Garamond"/>
                <a:cs typeface="Garamond"/>
              </a:rPr>
              <a:t>30% </a:t>
            </a:r>
            <a:r>
              <a:rPr sz="1800" b="1" dirty="0">
                <a:solidFill>
                  <a:srgbClr val="C00000"/>
                </a:solidFill>
                <a:latin typeface="Garamond"/>
                <a:cs typeface="Garamond"/>
              </a:rPr>
              <a:t>of </a:t>
            </a:r>
            <a:r>
              <a:rPr sz="1800" b="1" spc="-5" dirty="0">
                <a:solidFill>
                  <a:srgbClr val="C00000"/>
                </a:solidFill>
                <a:latin typeface="Garamond"/>
                <a:cs typeface="Garamond"/>
              </a:rPr>
              <a:t>ATP is </a:t>
            </a:r>
            <a:r>
              <a:rPr sz="1800" b="1" spc="-10" dirty="0">
                <a:solidFill>
                  <a:srgbClr val="C00000"/>
                </a:solidFill>
                <a:latin typeface="Garamond"/>
                <a:cs typeface="Garamond"/>
              </a:rPr>
              <a:t>utilized  </a:t>
            </a:r>
            <a:r>
              <a:rPr sz="1800" b="1" dirty="0">
                <a:solidFill>
                  <a:srgbClr val="C00000"/>
                </a:solidFill>
                <a:latin typeface="Garamond"/>
                <a:cs typeface="Garamond"/>
              </a:rPr>
              <a:t>for this</a:t>
            </a:r>
            <a:r>
              <a:rPr sz="1800" b="1" spc="15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1800" b="1" spc="-5" dirty="0">
                <a:solidFill>
                  <a:srgbClr val="C00000"/>
                </a:solidFill>
                <a:latin typeface="Garamond"/>
                <a:cs typeface="Garamond"/>
              </a:rPr>
              <a:t>process</a:t>
            </a:r>
            <a:endParaRPr sz="18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3580"/>
            <a:ext cx="50082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Biological</a:t>
            </a:r>
            <a:r>
              <a:rPr spc="-15" dirty="0"/>
              <a:t> </a:t>
            </a:r>
            <a:r>
              <a:rPr dirty="0"/>
              <a:t>organization</a:t>
            </a:r>
          </a:p>
        </p:txBody>
      </p:sp>
      <p:sp>
        <p:nvSpPr>
          <p:cNvPr id="3" name="object 3"/>
          <p:cNvSpPr/>
          <p:nvPr/>
        </p:nvSpPr>
        <p:spPr>
          <a:xfrm>
            <a:off x="2959607" y="4512564"/>
            <a:ext cx="1627632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3519" y="5686044"/>
            <a:ext cx="1508802" cy="551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5487" y="6237730"/>
            <a:ext cx="1552510" cy="4886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97607" y="5145023"/>
            <a:ext cx="1627632" cy="5516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911" y="2357627"/>
            <a:ext cx="1626108" cy="563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41007" y="1821179"/>
            <a:ext cx="1530096" cy="5974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55108" y="2898648"/>
            <a:ext cx="1627632" cy="5715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38828" y="3390900"/>
            <a:ext cx="1626107" cy="5715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43884" y="3960876"/>
            <a:ext cx="1627632" cy="5715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970264" y="185928"/>
            <a:ext cx="1626107" cy="56388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99019" y="1257300"/>
            <a:ext cx="1627631" cy="5638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212835" y="746759"/>
            <a:ext cx="1627631" cy="56235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540789"/>
            <a:ext cx="9733915" cy="161036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pc="-10" dirty="0"/>
              <a:t>Reference</a:t>
            </a:r>
          </a:p>
          <a:p>
            <a:pPr marL="363220" marR="5080">
              <a:lnSpc>
                <a:spcPts val="3020"/>
              </a:lnSpc>
              <a:spcBef>
                <a:spcPts val="695"/>
              </a:spcBef>
            </a:pPr>
            <a:r>
              <a:rPr sz="2800" spc="-10" dirty="0">
                <a:solidFill>
                  <a:srgbClr val="001F5F"/>
                </a:solidFill>
              </a:rPr>
              <a:t>Allison </a:t>
            </a:r>
            <a:r>
              <a:rPr sz="2800" spc="-5" dirty="0">
                <a:solidFill>
                  <a:srgbClr val="001F5F"/>
                </a:solidFill>
              </a:rPr>
              <a:t>Scott </a:t>
            </a:r>
            <a:r>
              <a:rPr sz="2800" spc="-10" dirty="0">
                <a:solidFill>
                  <a:srgbClr val="001F5F"/>
                </a:solidFill>
              </a:rPr>
              <a:t>Freeman, Kim </a:t>
            </a:r>
            <a:r>
              <a:rPr sz="2800" spc="-5" dirty="0">
                <a:solidFill>
                  <a:srgbClr val="001F5F"/>
                </a:solidFill>
              </a:rPr>
              <a:t>Quillin </a:t>
            </a:r>
            <a:r>
              <a:rPr sz="2800" spc="-10" dirty="0">
                <a:solidFill>
                  <a:srgbClr val="001F5F"/>
                </a:solidFill>
              </a:rPr>
              <a:t>and Lizabeth Allison, Biological  Science, </a:t>
            </a:r>
            <a:r>
              <a:rPr sz="2800" spc="-15" dirty="0">
                <a:solidFill>
                  <a:srgbClr val="001F5F"/>
                </a:solidFill>
              </a:rPr>
              <a:t>Pearson </a:t>
            </a:r>
            <a:r>
              <a:rPr sz="2800" spc="-10" dirty="0">
                <a:solidFill>
                  <a:srgbClr val="001F5F"/>
                </a:solidFill>
              </a:rPr>
              <a:t>Education India,</a:t>
            </a:r>
            <a:r>
              <a:rPr sz="2800" spc="5" dirty="0">
                <a:solidFill>
                  <a:srgbClr val="001F5F"/>
                </a:solidFill>
              </a:rPr>
              <a:t> </a:t>
            </a:r>
            <a:r>
              <a:rPr sz="2800" spc="-5" dirty="0">
                <a:solidFill>
                  <a:srgbClr val="001F5F"/>
                </a:solidFill>
              </a:rPr>
              <a:t>2016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806602" y="2721991"/>
            <a:ext cx="10742930" cy="339725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473709" marR="528955">
              <a:lnSpc>
                <a:spcPts val="3020"/>
              </a:lnSpc>
              <a:spcBef>
                <a:spcPts val="480"/>
              </a:spcBef>
            </a:pP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Reinhard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Renneberg, Viola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Berkling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and </a:t>
            </a:r>
            <a:r>
              <a:rPr sz="2800" spc="-45" dirty="0">
                <a:solidFill>
                  <a:srgbClr val="001F5F"/>
                </a:solidFill>
                <a:latin typeface="Garamond"/>
                <a:cs typeface="Garamond"/>
              </a:rPr>
              <a:t>Vanya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Loroch,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Biotechnology  for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Beginners,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Second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Edition,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2016</a:t>
            </a:r>
            <a:endParaRPr sz="2800">
              <a:latin typeface="Garamond"/>
              <a:cs typeface="Garamond"/>
            </a:endParaRPr>
          </a:p>
          <a:p>
            <a:pPr marL="12700">
              <a:lnSpc>
                <a:spcPct val="100000"/>
              </a:lnSpc>
              <a:spcBef>
                <a:spcPts val="1789"/>
              </a:spcBef>
            </a:pPr>
            <a:r>
              <a:rPr sz="4400" spc="-5" dirty="0">
                <a:solidFill>
                  <a:srgbClr val="C00000"/>
                </a:solidFill>
                <a:latin typeface="Garamond"/>
                <a:cs typeface="Garamond"/>
              </a:rPr>
              <a:t>Acknowledgements</a:t>
            </a:r>
            <a:endParaRPr sz="4400">
              <a:latin typeface="Garamond"/>
              <a:cs typeface="Garamond"/>
            </a:endParaRPr>
          </a:p>
          <a:p>
            <a:pPr marL="473709" marR="638810">
              <a:lnSpc>
                <a:spcPct val="109600"/>
              </a:lnSpc>
              <a:spcBef>
                <a:spcPts val="1995"/>
              </a:spcBef>
              <a:tabLst>
                <a:tab pos="2680970" algn="l"/>
              </a:tabLst>
            </a:pPr>
            <a:r>
              <a:rPr sz="2800" spc="-40" dirty="0">
                <a:solidFill>
                  <a:srgbClr val="001F5F"/>
                </a:solidFill>
                <a:latin typeface="Garamond"/>
                <a:cs typeface="Garamond"/>
              </a:rPr>
              <a:t>Dr.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Asim Bikas </a:t>
            </a:r>
            <a:r>
              <a:rPr sz="2800" spc="-25" dirty="0">
                <a:solidFill>
                  <a:srgbClr val="001F5F"/>
                </a:solidFill>
                <a:latin typeface="Garamond"/>
                <a:cs typeface="Garamond"/>
              </a:rPr>
              <a:t>Das, </a:t>
            </a:r>
            <a:r>
              <a:rPr sz="2800" spc="-40" dirty="0">
                <a:solidFill>
                  <a:srgbClr val="001F5F"/>
                </a:solidFill>
                <a:latin typeface="Garamond"/>
                <a:cs typeface="Garamond"/>
              </a:rPr>
              <a:t>Dr.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Rama Raju, </a:t>
            </a:r>
            <a:r>
              <a:rPr sz="2800" spc="-40" dirty="0">
                <a:solidFill>
                  <a:srgbClr val="001F5F"/>
                </a:solidFill>
                <a:latin typeface="Garamond"/>
                <a:cs typeface="Garamond"/>
              </a:rPr>
              <a:t>Dr.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Shyam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Perugu, </a:t>
            </a:r>
            <a:r>
              <a:rPr sz="2800" spc="-40" dirty="0">
                <a:solidFill>
                  <a:srgbClr val="001F5F"/>
                </a:solidFill>
                <a:latin typeface="Garamond"/>
                <a:cs typeface="Garamond"/>
              </a:rPr>
              <a:t>Dr.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M.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Jerold 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Department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 of	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Biotechnology,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NITW</a:t>
            </a:r>
            <a:endParaRPr sz="2800">
              <a:latin typeface="Garamond"/>
              <a:cs typeface="Garamond"/>
            </a:endParaRPr>
          </a:p>
          <a:p>
            <a:pPr marL="473709">
              <a:lnSpc>
                <a:spcPct val="100000"/>
              </a:lnSpc>
              <a:spcBef>
                <a:spcPts val="335"/>
              </a:spcBef>
              <a:tabLst>
                <a:tab pos="2680335" algn="l"/>
              </a:tabLst>
            </a:pPr>
            <a:r>
              <a:rPr sz="2800" spc="-40" dirty="0">
                <a:solidFill>
                  <a:srgbClr val="001F5F"/>
                </a:solidFill>
                <a:latin typeface="Garamond"/>
                <a:cs typeface="Garamond"/>
              </a:rPr>
              <a:t>Dr.</a:t>
            </a:r>
            <a:r>
              <a:rPr sz="2800" spc="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Seenivasan	Ayothiraman,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Department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 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Biotechnology,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NIT</a:t>
            </a:r>
            <a:r>
              <a:rPr sz="2800" spc="-3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Andhra</a:t>
            </a:r>
            <a:endParaRPr sz="28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3580"/>
            <a:ext cx="39192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Model</a:t>
            </a:r>
            <a:r>
              <a:rPr spc="-65" dirty="0"/>
              <a:t> </a:t>
            </a:r>
            <a:r>
              <a:rPr spc="5" dirty="0"/>
              <a:t>Organisms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6102" y="1486661"/>
            <a:ext cx="4308475" cy="121983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80"/>
              </a:spcBef>
              <a:buFont typeface="Wingdings"/>
              <a:buChar char=""/>
              <a:tabLst>
                <a:tab pos="241300" algn="l"/>
                <a:tab pos="1470660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Most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what </a:t>
            </a:r>
            <a:r>
              <a:rPr sz="2800" spc="-25" dirty="0">
                <a:solidFill>
                  <a:srgbClr val="001F5F"/>
                </a:solidFill>
                <a:latin typeface="Garamond"/>
                <a:cs typeface="Garamond"/>
              </a:rPr>
              <a:t>we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know</a:t>
            </a:r>
            <a:r>
              <a:rPr sz="2800" spc="-6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today 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comes </a:t>
            </a:r>
            <a:r>
              <a:rPr sz="2800" spc="20" dirty="0">
                <a:solidFill>
                  <a:srgbClr val="001F5F"/>
                </a:solidFill>
                <a:latin typeface="Garamond"/>
                <a:cs typeface="Garamond"/>
              </a:rPr>
              <a:t>form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studies with  established model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organisms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39650" y="89282"/>
            <a:ext cx="5362824" cy="67017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5794" y="257937"/>
            <a:ext cx="39814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Water </a:t>
            </a:r>
            <a:r>
              <a:rPr spc="-5" dirty="0"/>
              <a:t>and</a:t>
            </a:r>
            <a:r>
              <a:rPr spc="-10" dirty="0"/>
              <a:t> </a:t>
            </a:r>
            <a:r>
              <a:rPr spc="-5" dirty="0"/>
              <a:t>Carbon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3100" y="1048025"/>
            <a:ext cx="11120755" cy="526605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5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u="heavy" spc="-3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Garamond"/>
                <a:cs typeface="Garamond"/>
              </a:rPr>
              <a:t>Water:</a:t>
            </a:r>
            <a:r>
              <a:rPr sz="2800" spc="-30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Biological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medium on</a:t>
            </a:r>
            <a:r>
              <a:rPr sz="2800" spc="4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earth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Wingdings"/>
              <a:buChar char=""/>
              <a:tabLst>
                <a:tab pos="241300" algn="l"/>
                <a:tab pos="2879090" algn="l"/>
              </a:tabLst>
            </a:pP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The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abundance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 of	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water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is the main reason the 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Earth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is</a:t>
            </a:r>
            <a:r>
              <a:rPr sz="2800" spc="2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b="1" spc="-15" dirty="0">
                <a:solidFill>
                  <a:srgbClr val="001F5F"/>
                </a:solidFill>
                <a:latin typeface="Garamond"/>
                <a:cs typeface="Garamond"/>
              </a:rPr>
              <a:t>habitable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Cells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contain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70-95%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0" dirty="0">
                <a:solidFill>
                  <a:srgbClr val="001F5F"/>
                </a:solidFill>
                <a:latin typeface="Garamond"/>
                <a:cs typeface="Garamond"/>
              </a:rPr>
              <a:t>Water</a:t>
            </a:r>
            <a:endParaRPr sz="2800">
              <a:latin typeface="Garamond"/>
              <a:cs typeface="Garamond"/>
            </a:endParaRPr>
          </a:p>
          <a:p>
            <a:pPr marL="241300" marR="193040" indent="-228600">
              <a:lnSpc>
                <a:spcPts val="3020"/>
              </a:lnSpc>
              <a:spcBef>
                <a:spcPts val="104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u="heavy" spc="-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Garamond"/>
                <a:cs typeface="Garamond"/>
              </a:rPr>
              <a:t>Carbon:</a:t>
            </a:r>
            <a:r>
              <a:rPr sz="2800" spc="-5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Small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molecules,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Complex carbon containing substances are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essential 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for life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Wingdings"/>
              <a:buChar char=""/>
              <a:tabLst>
                <a:tab pos="241300" algn="l"/>
                <a:tab pos="1384300" algn="l"/>
              </a:tabLst>
            </a:pPr>
            <a:r>
              <a:rPr sz="2800" spc="-25" dirty="0">
                <a:solidFill>
                  <a:srgbClr val="001F5F"/>
                </a:solidFill>
                <a:latin typeface="Garamond"/>
                <a:cs typeface="Garamond"/>
              </a:rPr>
              <a:t>Role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</a:t>
            </a:r>
            <a:r>
              <a:rPr sz="2800" b="1" spc="5" dirty="0">
                <a:solidFill>
                  <a:srgbClr val="001F5F"/>
                </a:solidFill>
                <a:latin typeface="Garamond"/>
                <a:cs typeface="Garamond"/>
              </a:rPr>
              <a:t>Energy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ts val="3190"/>
              </a:lnSpc>
              <a:spcBef>
                <a:spcPts val="675"/>
              </a:spcBef>
              <a:buFont typeface="Wingdings"/>
              <a:buChar char=""/>
              <a:tabLst>
                <a:tab pos="241300" algn="l"/>
                <a:tab pos="1771014" algn="l"/>
              </a:tabLst>
            </a:pPr>
            <a:r>
              <a:rPr sz="2800" spc="15" dirty="0">
                <a:solidFill>
                  <a:srgbClr val="001F5F"/>
                </a:solidFill>
                <a:latin typeface="Garamond"/>
                <a:cs typeface="Garamond"/>
              </a:rPr>
              <a:t>Theory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</a:t>
            </a:r>
            <a:r>
              <a:rPr sz="2800" b="1" spc="-10" dirty="0">
                <a:solidFill>
                  <a:srgbClr val="C00000"/>
                </a:solidFill>
                <a:latin typeface="Garamond"/>
                <a:cs typeface="Garamond"/>
              </a:rPr>
              <a:t>Chemical Evolution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: Molecules multiplied (Replicated)</a:t>
            </a:r>
            <a:r>
              <a:rPr sz="2800" spc="6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and</a:t>
            </a:r>
            <a:endParaRPr sz="2800">
              <a:latin typeface="Garamond"/>
              <a:cs typeface="Garamond"/>
            </a:endParaRPr>
          </a:p>
          <a:p>
            <a:pPr marL="241300">
              <a:lnSpc>
                <a:spcPts val="3190"/>
              </a:lnSpc>
            </a:pPr>
            <a:r>
              <a:rPr sz="2800" b="1" spc="-10" dirty="0">
                <a:solidFill>
                  <a:srgbClr val="C00000"/>
                </a:solidFill>
                <a:latin typeface="Garamond"/>
                <a:cs typeface="Garamond"/>
              </a:rPr>
              <a:t>Evolution </a:t>
            </a:r>
            <a:r>
              <a:rPr sz="2800" b="1" spc="-5" dirty="0">
                <a:solidFill>
                  <a:srgbClr val="C00000"/>
                </a:solidFill>
                <a:latin typeface="Garamond"/>
                <a:cs typeface="Garamond"/>
              </a:rPr>
              <a:t>by </a:t>
            </a:r>
            <a:r>
              <a:rPr sz="2800" b="1" dirty="0">
                <a:solidFill>
                  <a:srgbClr val="C00000"/>
                </a:solidFill>
                <a:latin typeface="Garamond"/>
                <a:cs typeface="Garamond"/>
              </a:rPr>
              <a:t>Natural </a:t>
            </a:r>
            <a:r>
              <a:rPr sz="2800" b="1" spc="-5" dirty="0">
                <a:solidFill>
                  <a:srgbClr val="C00000"/>
                </a:solidFill>
                <a:latin typeface="Garamond"/>
                <a:cs typeface="Garamond"/>
              </a:rPr>
              <a:t>selection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took </a:t>
            </a:r>
            <a:r>
              <a:rPr sz="2800" spc="-30" dirty="0">
                <a:solidFill>
                  <a:srgbClr val="001F5F"/>
                </a:solidFill>
                <a:latin typeface="Garamond"/>
                <a:cs typeface="Garamond"/>
              </a:rPr>
              <a:t>over</a:t>
            </a:r>
            <a:r>
              <a:rPr sz="2800" spc="3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(Switch)</a:t>
            </a:r>
            <a:endParaRPr sz="2800">
              <a:latin typeface="Garamond"/>
              <a:cs typeface="Garamond"/>
            </a:endParaRPr>
          </a:p>
          <a:p>
            <a:pPr marL="241300" marR="99695" indent="-228600">
              <a:lnSpc>
                <a:spcPts val="3020"/>
              </a:lnSpc>
              <a:spcBef>
                <a:spcPts val="104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Organic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molecules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became Metabolically 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active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and Acquired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 membrane =&gt; 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Life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Began</a:t>
            </a:r>
            <a:endParaRPr sz="2800">
              <a:latin typeface="Garamond"/>
              <a:cs typeface="Garamond"/>
            </a:endParaRPr>
          </a:p>
          <a:p>
            <a:pPr marL="927100">
              <a:lnSpc>
                <a:spcPct val="100000"/>
              </a:lnSpc>
              <a:spcBef>
                <a:spcPts val="620"/>
              </a:spcBef>
            </a:pPr>
            <a:r>
              <a:rPr sz="2800" b="1" spc="5" dirty="0">
                <a:solidFill>
                  <a:srgbClr val="C00000"/>
                </a:solidFill>
                <a:latin typeface="Garamond"/>
                <a:cs typeface="Garamond"/>
              </a:rPr>
              <a:t>What </a:t>
            </a:r>
            <a:r>
              <a:rPr sz="2800" b="1" spc="-5" dirty="0">
                <a:solidFill>
                  <a:srgbClr val="C00000"/>
                </a:solidFill>
                <a:latin typeface="Garamond"/>
                <a:cs typeface="Garamond"/>
              </a:rPr>
              <a:t>evidence do </a:t>
            </a:r>
            <a:r>
              <a:rPr sz="2800" b="1" spc="-10" dirty="0">
                <a:solidFill>
                  <a:srgbClr val="C00000"/>
                </a:solidFill>
                <a:latin typeface="Garamond"/>
                <a:cs typeface="Garamond"/>
              </a:rPr>
              <a:t>biologists </a:t>
            </a:r>
            <a:r>
              <a:rPr sz="2800" b="1" spc="-25" dirty="0">
                <a:solidFill>
                  <a:srgbClr val="C00000"/>
                </a:solidFill>
                <a:latin typeface="Garamond"/>
                <a:cs typeface="Garamond"/>
              </a:rPr>
              <a:t>have </a:t>
            </a:r>
            <a:r>
              <a:rPr sz="2800" b="1" spc="-5" dirty="0">
                <a:solidFill>
                  <a:srgbClr val="C00000"/>
                </a:solidFill>
                <a:latin typeface="Garamond"/>
                <a:cs typeface="Garamond"/>
              </a:rPr>
              <a:t>that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chemical </a:t>
            </a:r>
            <a:r>
              <a:rPr sz="2800" b="1" spc="-10" dirty="0">
                <a:solidFill>
                  <a:srgbClr val="001F5F"/>
                </a:solidFill>
                <a:latin typeface="Garamond"/>
                <a:cs typeface="Garamond"/>
              </a:rPr>
              <a:t>evolution</a:t>
            </a:r>
            <a:r>
              <a:rPr sz="2800" b="1" spc="15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b="1" spc="5" dirty="0">
                <a:solidFill>
                  <a:srgbClr val="C00000"/>
                </a:solidFill>
                <a:latin typeface="Garamond"/>
                <a:cs typeface="Garamond"/>
              </a:rPr>
              <a:t>occurred?</a:t>
            </a:r>
            <a:endParaRPr sz="28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5994" y="51003"/>
            <a:ext cx="48945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018279" algn="l"/>
              </a:tabLst>
            </a:pPr>
            <a:r>
              <a:rPr spc="70" dirty="0"/>
              <a:t>T</a:t>
            </a:r>
            <a:r>
              <a:rPr spc="-5" dirty="0"/>
              <a:t>h</a:t>
            </a:r>
            <a:r>
              <a:rPr dirty="0"/>
              <a:t>e</a:t>
            </a:r>
            <a:r>
              <a:rPr spc="-15" dirty="0"/>
              <a:t> </a:t>
            </a:r>
            <a:r>
              <a:rPr spc="-5" dirty="0"/>
              <a:t>Molecule</a:t>
            </a:r>
            <a:r>
              <a:rPr dirty="0"/>
              <a:t>s</a:t>
            </a:r>
            <a:r>
              <a:rPr spc="-25" dirty="0"/>
              <a:t> </a:t>
            </a:r>
            <a:r>
              <a:rPr spc="-5" dirty="0"/>
              <a:t>o</a:t>
            </a:r>
            <a:r>
              <a:rPr dirty="0"/>
              <a:t>f	Life</a:t>
            </a:r>
          </a:p>
        </p:txBody>
      </p:sp>
      <p:sp>
        <p:nvSpPr>
          <p:cNvPr id="3" name="object 3"/>
          <p:cNvSpPr/>
          <p:nvPr/>
        </p:nvSpPr>
        <p:spPr>
          <a:xfrm>
            <a:off x="601729" y="1244672"/>
            <a:ext cx="2472665" cy="17523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8076" y="3532625"/>
            <a:ext cx="2539751" cy="17991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30179" y="1143930"/>
            <a:ext cx="2527530" cy="18016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61827" y="3540869"/>
            <a:ext cx="2519224" cy="18148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13576" y="751331"/>
            <a:ext cx="4715256" cy="48447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27531" y="5687974"/>
            <a:ext cx="9641840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  <a:tabLst>
                <a:tab pos="3031490" algn="l"/>
              </a:tabLst>
            </a:pPr>
            <a:r>
              <a:rPr sz="3200" dirty="0">
                <a:solidFill>
                  <a:srgbClr val="C00000"/>
                </a:solidFill>
                <a:latin typeface="Garamond"/>
                <a:cs typeface="Garamond"/>
              </a:rPr>
              <a:t>Building</a:t>
            </a:r>
            <a:r>
              <a:rPr sz="3200" spc="-5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3200" spc="-10" dirty="0">
                <a:solidFill>
                  <a:srgbClr val="C00000"/>
                </a:solidFill>
                <a:latin typeface="Garamond"/>
                <a:cs typeface="Garamond"/>
              </a:rPr>
              <a:t>blocks</a:t>
            </a:r>
            <a:r>
              <a:rPr sz="3200" spc="10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3200" dirty="0">
                <a:solidFill>
                  <a:srgbClr val="C00000"/>
                </a:solidFill>
                <a:latin typeface="Garamond"/>
                <a:cs typeface="Garamond"/>
              </a:rPr>
              <a:t>of	</a:t>
            </a:r>
            <a:r>
              <a:rPr sz="3200" spc="-5" dirty="0">
                <a:solidFill>
                  <a:srgbClr val="C00000"/>
                </a:solidFill>
                <a:latin typeface="Garamond"/>
                <a:cs typeface="Garamond"/>
              </a:rPr>
              <a:t>Chemical </a:t>
            </a:r>
            <a:r>
              <a:rPr sz="3200" spc="-10" dirty="0">
                <a:solidFill>
                  <a:srgbClr val="C00000"/>
                </a:solidFill>
                <a:latin typeface="Garamond"/>
                <a:cs typeface="Garamond"/>
              </a:rPr>
              <a:t>Evolution: </a:t>
            </a:r>
            <a:r>
              <a:rPr sz="3200" spc="-70" dirty="0">
                <a:solidFill>
                  <a:srgbClr val="001F5F"/>
                </a:solidFill>
                <a:latin typeface="Garamond"/>
                <a:cs typeface="Garamond"/>
              </a:rPr>
              <a:t>H</a:t>
            </a:r>
            <a:r>
              <a:rPr sz="3150" spc="-104" baseline="-21164" dirty="0">
                <a:solidFill>
                  <a:srgbClr val="001F5F"/>
                </a:solidFill>
                <a:latin typeface="Garamond"/>
                <a:cs typeface="Garamond"/>
              </a:rPr>
              <a:t>2</a:t>
            </a:r>
            <a:r>
              <a:rPr sz="3200" spc="-70" dirty="0">
                <a:solidFill>
                  <a:srgbClr val="001F5F"/>
                </a:solidFill>
                <a:latin typeface="Garamond"/>
                <a:cs typeface="Garamond"/>
              </a:rPr>
              <a:t>O, </a:t>
            </a:r>
            <a:r>
              <a:rPr sz="3200" spc="5" dirty="0">
                <a:solidFill>
                  <a:srgbClr val="001F5F"/>
                </a:solidFill>
                <a:latin typeface="Garamond"/>
                <a:cs typeface="Garamond"/>
              </a:rPr>
              <a:t>CO</a:t>
            </a:r>
            <a:r>
              <a:rPr sz="3150" spc="7" baseline="-21164" dirty="0">
                <a:solidFill>
                  <a:srgbClr val="001F5F"/>
                </a:solidFill>
                <a:latin typeface="Garamond"/>
                <a:cs typeface="Garamond"/>
              </a:rPr>
              <a:t>2, </a:t>
            </a:r>
            <a:r>
              <a:rPr sz="3200" spc="5" dirty="0">
                <a:solidFill>
                  <a:srgbClr val="001F5F"/>
                </a:solidFill>
                <a:latin typeface="Garamond"/>
                <a:cs typeface="Garamond"/>
              </a:rPr>
              <a:t>NH</a:t>
            </a:r>
            <a:r>
              <a:rPr sz="3150" spc="7" baseline="-21164" dirty="0">
                <a:solidFill>
                  <a:srgbClr val="001F5F"/>
                </a:solidFill>
                <a:latin typeface="Garamond"/>
                <a:cs typeface="Garamond"/>
              </a:rPr>
              <a:t>3,</a:t>
            </a:r>
            <a:r>
              <a:rPr sz="3150" spc="120" baseline="-21164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3200" spc="-20" dirty="0">
                <a:solidFill>
                  <a:srgbClr val="001F5F"/>
                </a:solidFill>
                <a:latin typeface="Garamond"/>
                <a:cs typeface="Garamond"/>
              </a:rPr>
              <a:t>etc..</a:t>
            </a:r>
            <a:endParaRPr sz="3200">
              <a:latin typeface="Garamond"/>
              <a:cs typeface="Garamond"/>
            </a:endParaRPr>
          </a:p>
          <a:p>
            <a:pPr marR="3175" algn="ctr">
              <a:lnSpc>
                <a:spcPct val="100000"/>
              </a:lnSpc>
            </a:pPr>
            <a:r>
              <a:rPr sz="3200" spc="5" dirty="0">
                <a:solidFill>
                  <a:srgbClr val="001F5F"/>
                </a:solidFill>
                <a:latin typeface="Garamond"/>
                <a:cs typeface="Garamond"/>
              </a:rPr>
              <a:t>What </a:t>
            </a:r>
            <a:r>
              <a:rPr sz="3200" dirty="0">
                <a:solidFill>
                  <a:srgbClr val="001F5F"/>
                </a:solidFill>
                <a:latin typeface="Garamond"/>
                <a:cs typeface="Garamond"/>
              </a:rPr>
              <a:t>is the </a:t>
            </a:r>
            <a:r>
              <a:rPr sz="3200" spc="5" dirty="0">
                <a:solidFill>
                  <a:srgbClr val="001F5F"/>
                </a:solidFill>
                <a:latin typeface="Garamond"/>
                <a:cs typeface="Garamond"/>
              </a:rPr>
              <a:t>structure…..??? </a:t>
            </a:r>
            <a:r>
              <a:rPr sz="3200" spc="-5" dirty="0">
                <a:solidFill>
                  <a:srgbClr val="001F5F"/>
                </a:solidFill>
                <a:latin typeface="Garamond"/>
                <a:cs typeface="Garamond"/>
              </a:rPr>
              <a:t>affects</a:t>
            </a:r>
            <a:r>
              <a:rPr sz="3200" spc="-4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3200" dirty="0">
                <a:solidFill>
                  <a:srgbClr val="001F5F"/>
                </a:solidFill>
                <a:latin typeface="Garamond"/>
                <a:cs typeface="Garamond"/>
              </a:rPr>
              <a:t>function</a:t>
            </a:r>
            <a:endParaRPr sz="32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603580"/>
            <a:ext cx="13347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>
                <a:solidFill>
                  <a:srgbClr val="C00000"/>
                </a:solidFill>
                <a:latin typeface="Garamond"/>
                <a:cs typeface="Garamond"/>
              </a:rPr>
              <a:t>Unit</a:t>
            </a:r>
            <a:r>
              <a:rPr sz="4400" spc="-80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4400" dirty="0">
                <a:solidFill>
                  <a:srgbClr val="C00000"/>
                </a:solidFill>
                <a:latin typeface="Garamond"/>
                <a:cs typeface="Garamond"/>
              </a:rPr>
              <a:t>I</a:t>
            </a:r>
            <a:endParaRPr sz="4400">
              <a:latin typeface="Garamond"/>
              <a:cs typeface="Garamon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800860"/>
            <a:ext cx="989139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2400" b="1" dirty="0">
                <a:solidFill>
                  <a:srgbClr val="001F5F"/>
                </a:solidFill>
                <a:latin typeface="Times New Roman"/>
                <a:cs typeface="Times New Roman"/>
              </a:rPr>
              <a:t>Molecules of life, </a:t>
            </a:r>
            <a:r>
              <a:rPr sz="2400" b="1" spc="-5" dirty="0">
                <a:solidFill>
                  <a:srgbClr val="001F5F"/>
                </a:solidFill>
                <a:latin typeface="Times New Roman"/>
                <a:cs typeface="Times New Roman"/>
              </a:rPr>
              <a:t>water and carbon </a:t>
            </a:r>
            <a:r>
              <a:rPr sz="2400" b="1" dirty="0">
                <a:solidFill>
                  <a:srgbClr val="001F5F"/>
                </a:solidFill>
                <a:latin typeface="Times New Roman"/>
                <a:cs typeface="Times New Roman"/>
              </a:rPr>
              <a:t>- chemical </a:t>
            </a:r>
            <a:r>
              <a:rPr sz="2400" b="1" spc="-5" dirty="0">
                <a:solidFill>
                  <a:srgbClr val="001F5F"/>
                </a:solidFill>
                <a:latin typeface="Times New Roman"/>
                <a:cs typeface="Times New Roman"/>
              </a:rPr>
              <a:t>basis </a:t>
            </a:r>
            <a:r>
              <a:rPr sz="2400" b="1" dirty="0">
                <a:solidFill>
                  <a:srgbClr val="001F5F"/>
                </a:solidFill>
                <a:latin typeface="Times New Roman"/>
                <a:cs typeface="Times New Roman"/>
              </a:rPr>
              <a:t>of life, </a:t>
            </a:r>
            <a:r>
              <a:rPr sz="2400" b="1" spc="-10" dirty="0">
                <a:solidFill>
                  <a:srgbClr val="001F5F"/>
                </a:solidFill>
                <a:latin typeface="Times New Roman"/>
                <a:cs typeface="Times New Roman"/>
              </a:rPr>
              <a:t>protein</a:t>
            </a:r>
            <a:r>
              <a:rPr sz="2400" b="1" spc="-11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1F5F"/>
                </a:solidFill>
                <a:latin typeface="Times New Roman"/>
                <a:cs typeface="Times New Roman"/>
              </a:rPr>
              <a:t>structure  and function, </a:t>
            </a:r>
            <a:r>
              <a:rPr sz="2400" b="1" dirty="0">
                <a:solidFill>
                  <a:srgbClr val="001F5F"/>
                </a:solidFill>
                <a:latin typeface="Times New Roman"/>
                <a:cs typeface="Times New Roman"/>
              </a:rPr>
              <a:t>nucleic </a:t>
            </a:r>
            <a:r>
              <a:rPr sz="2400" b="1" spc="-5" dirty="0">
                <a:solidFill>
                  <a:srgbClr val="001F5F"/>
                </a:solidFill>
                <a:latin typeface="Times New Roman"/>
                <a:cs typeface="Times New Roman"/>
              </a:rPr>
              <a:t>acids and the RNA world, </a:t>
            </a:r>
            <a:r>
              <a:rPr sz="2400" b="1" dirty="0">
                <a:solidFill>
                  <a:srgbClr val="001F5F"/>
                </a:solidFill>
                <a:latin typeface="Times New Roman"/>
                <a:cs typeface="Times New Roman"/>
              </a:rPr>
              <a:t>carbohydrates, lipids,  membranes and first</a:t>
            </a:r>
            <a:r>
              <a:rPr sz="2400" b="1" spc="-3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1F5F"/>
                </a:solidFill>
                <a:latin typeface="Times New Roman"/>
                <a:cs typeface="Times New Roman"/>
              </a:rPr>
              <a:t>cells.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2445" y="1709367"/>
            <a:ext cx="9383277" cy="5148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76272" y="1714500"/>
            <a:ext cx="1165860" cy="1658620"/>
          </a:xfrm>
          <a:custGeom>
            <a:avLst/>
            <a:gdLst/>
            <a:ahLst/>
            <a:cxnLst/>
            <a:rect l="l" t="t" r="r" b="b"/>
            <a:pathLst>
              <a:path w="1165860" h="1658620">
                <a:moveTo>
                  <a:pt x="0" y="1658112"/>
                </a:moveTo>
                <a:lnTo>
                  <a:pt x="1165860" y="1658112"/>
                </a:lnTo>
                <a:lnTo>
                  <a:pt x="1165860" y="0"/>
                </a:lnTo>
                <a:lnTo>
                  <a:pt x="0" y="0"/>
                </a:lnTo>
                <a:lnTo>
                  <a:pt x="0" y="1658112"/>
                </a:lnTo>
                <a:close/>
              </a:path>
            </a:pathLst>
          </a:custGeom>
          <a:solidFill>
            <a:srgbClr val="FFBEBE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76272" y="1714500"/>
            <a:ext cx="1165860" cy="1658620"/>
          </a:xfrm>
          <a:custGeom>
            <a:avLst/>
            <a:gdLst/>
            <a:ahLst/>
            <a:cxnLst/>
            <a:rect l="l" t="t" r="r" b="b"/>
            <a:pathLst>
              <a:path w="1165860" h="1658620">
                <a:moveTo>
                  <a:pt x="0" y="1658112"/>
                </a:moveTo>
                <a:lnTo>
                  <a:pt x="1165860" y="1658112"/>
                </a:lnTo>
                <a:lnTo>
                  <a:pt x="1165860" y="0"/>
                </a:lnTo>
                <a:lnTo>
                  <a:pt x="0" y="0"/>
                </a:lnTo>
                <a:lnTo>
                  <a:pt x="0" y="1658112"/>
                </a:lnTo>
                <a:close/>
              </a:path>
            </a:pathLst>
          </a:custGeom>
          <a:ln w="12192">
            <a:solidFill>
              <a:srgbClr val="0013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296037"/>
            <a:ext cx="81197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23105" algn="l"/>
              </a:tabLst>
            </a:pPr>
            <a:r>
              <a:rPr spc="-5" dirty="0"/>
              <a:t>Atomic</a:t>
            </a:r>
            <a:r>
              <a:rPr spc="5" dirty="0"/>
              <a:t> </a:t>
            </a:r>
            <a:r>
              <a:rPr spc="15" dirty="0"/>
              <a:t>structure</a:t>
            </a:r>
            <a:r>
              <a:rPr spc="10" dirty="0"/>
              <a:t> </a:t>
            </a:r>
            <a:r>
              <a:rPr spc="-5" dirty="0"/>
              <a:t>of	</a:t>
            </a:r>
            <a:r>
              <a:rPr dirty="0"/>
              <a:t>first 18</a:t>
            </a:r>
            <a:r>
              <a:rPr spc="-70" dirty="0"/>
              <a:t> </a:t>
            </a:r>
            <a:r>
              <a:rPr dirty="0"/>
              <a:t>elements</a:t>
            </a:r>
          </a:p>
        </p:txBody>
      </p:sp>
      <p:sp>
        <p:nvSpPr>
          <p:cNvPr id="6" name="object 6"/>
          <p:cNvSpPr/>
          <p:nvPr/>
        </p:nvSpPr>
        <p:spPr>
          <a:xfrm>
            <a:off x="2176272" y="5029200"/>
            <a:ext cx="1097280" cy="1658620"/>
          </a:xfrm>
          <a:custGeom>
            <a:avLst/>
            <a:gdLst/>
            <a:ahLst/>
            <a:cxnLst/>
            <a:rect l="l" t="t" r="r" b="b"/>
            <a:pathLst>
              <a:path w="1097279" h="1658620">
                <a:moveTo>
                  <a:pt x="0" y="1658112"/>
                </a:moveTo>
                <a:lnTo>
                  <a:pt x="1097279" y="1658112"/>
                </a:lnTo>
                <a:lnTo>
                  <a:pt x="1097279" y="0"/>
                </a:lnTo>
                <a:lnTo>
                  <a:pt x="0" y="0"/>
                </a:lnTo>
                <a:lnTo>
                  <a:pt x="0" y="1658112"/>
                </a:lnTo>
                <a:close/>
              </a:path>
            </a:pathLst>
          </a:custGeom>
          <a:solidFill>
            <a:srgbClr val="FFBEBE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76272" y="5029200"/>
            <a:ext cx="1097280" cy="1658620"/>
          </a:xfrm>
          <a:custGeom>
            <a:avLst/>
            <a:gdLst/>
            <a:ahLst/>
            <a:cxnLst/>
            <a:rect l="l" t="t" r="r" b="b"/>
            <a:pathLst>
              <a:path w="1097279" h="1658620">
                <a:moveTo>
                  <a:pt x="0" y="1658112"/>
                </a:moveTo>
                <a:lnTo>
                  <a:pt x="1097279" y="1658112"/>
                </a:lnTo>
                <a:lnTo>
                  <a:pt x="1097279" y="0"/>
                </a:lnTo>
                <a:lnTo>
                  <a:pt x="0" y="0"/>
                </a:lnTo>
                <a:lnTo>
                  <a:pt x="0" y="1658112"/>
                </a:lnTo>
                <a:close/>
              </a:path>
            </a:pathLst>
          </a:custGeom>
          <a:ln w="12192">
            <a:solidFill>
              <a:srgbClr val="0013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32988" y="5029200"/>
            <a:ext cx="1028700" cy="1658620"/>
          </a:xfrm>
          <a:custGeom>
            <a:avLst/>
            <a:gdLst/>
            <a:ahLst/>
            <a:cxnLst/>
            <a:rect l="l" t="t" r="r" b="b"/>
            <a:pathLst>
              <a:path w="1028700" h="1658620">
                <a:moveTo>
                  <a:pt x="0" y="1658112"/>
                </a:moveTo>
                <a:lnTo>
                  <a:pt x="1028700" y="1658112"/>
                </a:lnTo>
                <a:lnTo>
                  <a:pt x="1028700" y="0"/>
                </a:lnTo>
                <a:lnTo>
                  <a:pt x="0" y="0"/>
                </a:lnTo>
                <a:lnTo>
                  <a:pt x="0" y="1658112"/>
                </a:lnTo>
                <a:close/>
              </a:path>
            </a:pathLst>
          </a:custGeom>
          <a:solidFill>
            <a:srgbClr val="FFBEBE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32988" y="5029200"/>
            <a:ext cx="1028700" cy="1658620"/>
          </a:xfrm>
          <a:custGeom>
            <a:avLst/>
            <a:gdLst/>
            <a:ahLst/>
            <a:cxnLst/>
            <a:rect l="l" t="t" r="r" b="b"/>
            <a:pathLst>
              <a:path w="1028700" h="1658620">
                <a:moveTo>
                  <a:pt x="0" y="1658112"/>
                </a:moveTo>
                <a:lnTo>
                  <a:pt x="1028700" y="1658112"/>
                </a:lnTo>
                <a:lnTo>
                  <a:pt x="1028700" y="0"/>
                </a:lnTo>
                <a:lnTo>
                  <a:pt x="0" y="0"/>
                </a:lnTo>
                <a:lnTo>
                  <a:pt x="0" y="1658112"/>
                </a:lnTo>
                <a:close/>
              </a:path>
            </a:pathLst>
          </a:custGeom>
          <a:ln w="12192">
            <a:solidFill>
              <a:srgbClr val="0013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5443728" y="3366515"/>
          <a:ext cx="4329429" cy="3314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4745"/>
                <a:gridCol w="1050290"/>
                <a:gridCol w="1068705"/>
                <a:gridCol w="1075689"/>
              </a:tblGrid>
              <a:tr h="16565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1344"/>
                      </a:solidFill>
                      <a:prstDash val="solid"/>
                    </a:lnL>
                    <a:lnR w="12700">
                      <a:solidFill>
                        <a:srgbClr val="001344"/>
                      </a:solidFill>
                      <a:prstDash val="solid"/>
                    </a:lnR>
                    <a:lnT w="12700">
                      <a:solidFill>
                        <a:srgbClr val="001344"/>
                      </a:solidFill>
                      <a:prstDash val="solid"/>
                    </a:lnT>
                    <a:lnB w="12700">
                      <a:solidFill>
                        <a:srgbClr val="001344"/>
                      </a:solidFill>
                      <a:prstDash val="solid"/>
                    </a:lnB>
                    <a:solidFill>
                      <a:srgbClr val="FFBEBE">
                        <a:alpha val="1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1344"/>
                      </a:solidFill>
                      <a:prstDash val="solid"/>
                    </a:lnL>
                    <a:lnR w="12700">
                      <a:solidFill>
                        <a:srgbClr val="001344"/>
                      </a:solidFill>
                      <a:prstDash val="solid"/>
                    </a:lnR>
                    <a:lnT w="12700">
                      <a:solidFill>
                        <a:srgbClr val="001344"/>
                      </a:solidFill>
                      <a:prstDash val="solid"/>
                    </a:lnT>
                    <a:lnB w="12700">
                      <a:solidFill>
                        <a:srgbClr val="001344"/>
                      </a:solidFill>
                      <a:prstDash val="solid"/>
                    </a:lnB>
                    <a:solidFill>
                      <a:srgbClr val="FFBEBE">
                        <a:alpha val="1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1344"/>
                      </a:solidFill>
                      <a:prstDash val="solid"/>
                    </a:lnL>
                    <a:lnR w="12700">
                      <a:solidFill>
                        <a:srgbClr val="001344"/>
                      </a:solidFill>
                      <a:prstDash val="solid"/>
                    </a:lnR>
                    <a:lnT w="12700">
                      <a:solidFill>
                        <a:srgbClr val="001344"/>
                      </a:solidFill>
                      <a:prstDash val="solid"/>
                    </a:lnT>
                    <a:lnB w="12700">
                      <a:solidFill>
                        <a:srgbClr val="001344"/>
                      </a:solidFill>
                      <a:prstDash val="solid"/>
                    </a:lnB>
                    <a:solidFill>
                      <a:srgbClr val="FFBEBE">
                        <a:alpha val="1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1344"/>
                      </a:solidFill>
                      <a:prstDash val="solid"/>
                    </a:lnL>
                    <a:lnB w="12700">
                      <a:solidFill>
                        <a:srgbClr val="001344"/>
                      </a:solidFill>
                      <a:prstDash val="solid"/>
                    </a:lnB>
                  </a:tcPr>
                </a:tc>
              </a:tr>
              <a:tr h="165811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1344"/>
                      </a:solidFill>
                      <a:prstDash val="solid"/>
                    </a:lnR>
                    <a:lnT w="12700">
                      <a:solidFill>
                        <a:srgbClr val="001344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1344"/>
                      </a:solidFill>
                      <a:prstDash val="solid"/>
                    </a:lnL>
                    <a:lnR w="12700">
                      <a:solidFill>
                        <a:srgbClr val="001344"/>
                      </a:solidFill>
                      <a:prstDash val="solid"/>
                    </a:lnR>
                    <a:lnT w="12700">
                      <a:solidFill>
                        <a:srgbClr val="001344"/>
                      </a:solidFill>
                      <a:prstDash val="solid"/>
                    </a:lnT>
                    <a:lnB w="12700">
                      <a:solidFill>
                        <a:srgbClr val="001344"/>
                      </a:solidFill>
                      <a:prstDash val="solid"/>
                    </a:lnB>
                    <a:solidFill>
                      <a:srgbClr val="FFBEBE">
                        <a:alpha val="1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1344"/>
                      </a:solidFill>
                      <a:prstDash val="solid"/>
                    </a:lnL>
                    <a:lnR w="12700">
                      <a:solidFill>
                        <a:srgbClr val="001344"/>
                      </a:solidFill>
                      <a:prstDash val="solid"/>
                    </a:lnR>
                    <a:lnT w="12700">
                      <a:solidFill>
                        <a:srgbClr val="001344"/>
                      </a:solidFill>
                      <a:prstDash val="solid"/>
                    </a:lnT>
                    <a:lnB w="12700">
                      <a:solidFill>
                        <a:srgbClr val="001344"/>
                      </a:solidFill>
                      <a:prstDash val="solid"/>
                    </a:lnB>
                    <a:solidFill>
                      <a:srgbClr val="FFBEBE">
                        <a:alpha val="1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1344"/>
                      </a:solidFill>
                      <a:prstDash val="solid"/>
                    </a:lnL>
                    <a:lnR w="12700">
                      <a:solidFill>
                        <a:srgbClr val="001344"/>
                      </a:solidFill>
                      <a:prstDash val="solid"/>
                    </a:lnR>
                    <a:lnT w="12700">
                      <a:solidFill>
                        <a:srgbClr val="001344"/>
                      </a:solidFill>
                      <a:prstDash val="solid"/>
                    </a:lnT>
                    <a:lnB w="12700">
                      <a:solidFill>
                        <a:srgbClr val="001344"/>
                      </a:solidFill>
                      <a:prstDash val="solid"/>
                    </a:lnB>
                    <a:solidFill>
                      <a:srgbClr val="FFBEBE">
                        <a:alpha val="14901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1" name="object 11"/>
          <p:cNvSpPr/>
          <p:nvPr/>
        </p:nvSpPr>
        <p:spPr>
          <a:xfrm>
            <a:off x="5069078" y="2541016"/>
            <a:ext cx="651510" cy="1505585"/>
          </a:xfrm>
          <a:custGeom>
            <a:avLst/>
            <a:gdLst/>
            <a:ahLst/>
            <a:cxnLst/>
            <a:rect l="l" t="t" r="r" b="b"/>
            <a:pathLst>
              <a:path w="651510" h="1505585">
                <a:moveTo>
                  <a:pt x="610200" y="1437993"/>
                </a:moveTo>
                <a:lnTo>
                  <a:pt x="581025" y="1450467"/>
                </a:lnTo>
                <a:lnTo>
                  <a:pt x="645922" y="1505585"/>
                </a:lnTo>
                <a:lnTo>
                  <a:pt x="649341" y="1449705"/>
                </a:lnTo>
                <a:lnTo>
                  <a:pt x="615188" y="1449705"/>
                </a:lnTo>
                <a:lnTo>
                  <a:pt x="610200" y="1437993"/>
                </a:lnTo>
                <a:close/>
              </a:path>
              <a:path w="651510" h="1505585">
                <a:moveTo>
                  <a:pt x="621915" y="1432984"/>
                </a:moveTo>
                <a:lnTo>
                  <a:pt x="610200" y="1437993"/>
                </a:lnTo>
                <a:lnTo>
                  <a:pt x="615188" y="1449705"/>
                </a:lnTo>
                <a:lnTo>
                  <a:pt x="626872" y="1444625"/>
                </a:lnTo>
                <a:lnTo>
                  <a:pt x="621915" y="1432984"/>
                </a:lnTo>
                <a:close/>
              </a:path>
              <a:path w="651510" h="1505585">
                <a:moveTo>
                  <a:pt x="651129" y="1420495"/>
                </a:moveTo>
                <a:lnTo>
                  <a:pt x="621915" y="1432984"/>
                </a:lnTo>
                <a:lnTo>
                  <a:pt x="626872" y="1444625"/>
                </a:lnTo>
                <a:lnTo>
                  <a:pt x="615188" y="1449705"/>
                </a:lnTo>
                <a:lnTo>
                  <a:pt x="649341" y="1449705"/>
                </a:lnTo>
                <a:lnTo>
                  <a:pt x="651129" y="1420495"/>
                </a:lnTo>
                <a:close/>
              </a:path>
              <a:path w="651510" h="1505585">
                <a:moveTo>
                  <a:pt x="11684" y="0"/>
                </a:moveTo>
                <a:lnTo>
                  <a:pt x="0" y="5080"/>
                </a:lnTo>
                <a:lnTo>
                  <a:pt x="610200" y="1437993"/>
                </a:lnTo>
                <a:lnTo>
                  <a:pt x="621915" y="1432984"/>
                </a:lnTo>
                <a:lnTo>
                  <a:pt x="11684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111752" y="2016251"/>
            <a:ext cx="2092960" cy="646430"/>
          </a:xfrm>
          <a:prstGeom prst="rect">
            <a:avLst/>
          </a:prstGeom>
          <a:solidFill>
            <a:srgbClr val="FFF1DA"/>
          </a:solidFill>
          <a:ln w="9144">
            <a:solidFill>
              <a:srgbClr val="001F5F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90805" marR="197485">
              <a:lnSpc>
                <a:spcPct val="100000"/>
              </a:lnSpc>
              <a:spcBef>
                <a:spcPts val="220"/>
              </a:spcBef>
            </a:pPr>
            <a:r>
              <a:rPr sz="1800" b="1" dirty="0">
                <a:solidFill>
                  <a:srgbClr val="C00000"/>
                </a:solidFill>
                <a:latin typeface="Garamond"/>
                <a:cs typeface="Garamond"/>
              </a:rPr>
              <a:t>No of unpaired  electron =  </a:t>
            </a:r>
            <a:r>
              <a:rPr sz="1800" b="1" spc="-25" dirty="0">
                <a:solidFill>
                  <a:srgbClr val="C00000"/>
                </a:solidFill>
                <a:latin typeface="Garamond"/>
                <a:cs typeface="Garamond"/>
              </a:rPr>
              <a:t>Valence</a:t>
            </a:r>
            <a:endParaRPr sz="18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0453"/>
            <a:ext cx="865695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Atoms, </a:t>
            </a:r>
            <a:r>
              <a:rPr spc="-5" dirty="0"/>
              <a:t>Atomic </a:t>
            </a:r>
            <a:r>
              <a:rPr spc="-15" dirty="0"/>
              <a:t>Number, </a:t>
            </a:r>
            <a:r>
              <a:rPr spc="-5" dirty="0"/>
              <a:t>Mass</a:t>
            </a:r>
            <a:r>
              <a:rPr spc="-45" dirty="0"/>
              <a:t> </a:t>
            </a:r>
            <a:r>
              <a:rPr dirty="0"/>
              <a:t>Number</a:t>
            </a:r>
          </a:p>
        </p:txBody>
      </p:sp>
      <p:sp>
        <p:nvSpPr>
          <p:cNvPr id="3" name="object 3"/>
          <p:cNvSpPr/>
          <p:nvPr/>
        </p:nvSpPr>
        <p:spPr>
          <a:xfrm>
            <a:off x="5668535" y="1382900"/>
            <a:ext cx="6100961" cy="28369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2383" y="1547469"/>
            <a:ext cx="4888952" cy="30038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93903" y="4725161"/>
            <a:ext cx="10903585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87425" algn="l"/>
                <a:tab pos="3452495" algn="l"/>
              </a:tabLst>
            </a:pPr>
            <a:r>
              <a:rPr sz="2800" spc="-5" dirty="0">
                <a:solidFill>
                  <a:srgbClr val="C00000"/>
                </a:solidFill>
                <a:latin typeface="Garamond"/>
                <a:cs typeface="Garamond"/>
              </a:rPr>
              <a:t>No of	</a:t>
            </a:r>
            <a:r>
              <a:rPr sz="2800" spc="-10" dirty="0">
                <a:solidFill>
                  <a:srgbClr val="C00000"/>
                </a:solidFill>
                <a:latin typeface="Garamond"/>
                <a:cs typeface="Garamond"/>
              </a:rPr>
              <a:t>protons </a:t>
            </a:r>
            <a:r>
              <a:rPr sz="2800" spc="-5" dirty="0">
                <a:solidFill>
                  <a:srgbClr val="C00000"/>
                </a:solidFill>
                <a:latin typeface="Garamond"/>
                <a:cs typeface="Garamond"/>
              </a:rPr>
              <a:t>=</a:t>
            </a:r>
            <a:r>
              <a:rPr sz="2800" spc="20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C00000"/>
                </a:solidFill>
                <a:latin typeface="Garamond"/>
                <a:cs typeface="Garamond"/>
              </a:rPr>
              <a:t>No</a:t>
            </a:r>
            <a:r>
              <a:rPr sz="2800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C00000"/>
                </a:solidFill>
                <a:latin typeface="Garamond"/>
                <a:cs typeface="Garamond"/>
              </a:rPr>
              <a:t>of	electrons</a:t>
            </a:r>
            <a:endParaRPr sz="2800">
              <a:latin typeface="Garamond"/>
              <a:cs typeface="Garamond"/>
            </a:endParaRPr>
          </a:p>
          <a:p>
            <a:pPr marL="12700" marR="5080">
              <a:lnSpc>
                <a:spcPct val="100000"/>
              </a:lnSpc>
              <a:tabLst>
                <a:tab pos="987425" algn="l"/>
              </a:tabLst>
            </a:pPr>
            <a:r>
              <a:rPr sz="2800" spc="-5" dirty="0">
                <a:solidFill>
                  <a:srgbClr val="C00000"/>
                </a:solidFill>
                <a:latin typeface="Garamond"/>
                <a:cs typeface="Garamond"/>
              </a:rPr>
              <a:t>No of	Neutrons </a:t>
            </a:r>
            <a:r>
              <a:rPr sz="2800" spc="-15" dirty="0">
                <a:solidFill>
                  <a:srgbClr val="C00000"/>
                </a:solidFill>
                <a:latin typeface="Garamond"/>
                <a:cs typeface="Garamond"/>
              </a:rPr>
              <a:t>may </a:t>
            </a:r>
            <a:r>
              <a:rPr sz="2800" spc="-30" dirty="0">
                <a:solidFill>
                  <a:srgbClr val="C00000"/>
                </a:solidFill>
                <a:latin typeface="Garamond"/>
                <a:cs typeface="Garamond"/>
              </a:rPr>
              <a:t>Vary </a:t>
            </a:r>
            <a:r>
              <a:rPr sz="2800" spc="-10" dirty="0">
                <a:solidFill>
                  <a:srgbClr val="C00000"/>
                </a:solidFill>
                <a:latin typeface="Garamond"/>
                <a:cs typeface="Garamond"/>
              </a:rPr>
              <a:t>=&gt; </a:t>
            </a:r>
            <a:r>
              <a:rPr sz="2800" spc="-5" dirty="0">
                <a:solidFill>
                  <a:srgbClr val="C00000"/>
                </a:solidFill>
                <a:latin typeface="Garamond"/>
                <a:cs typeface="Garamond"/>
              </a:rPr>
              <a:t>Isotopes (Different </a:t>
            </a:r>
            <a:r>
              <a:rPr sz="2800" spc="-10" dirty="0">
                <a:solidFill>
                  <a:srgbClr val="C00000"/>
                </a:solidFill>
                <a:latin typeface="Garamond"/>
                <a:cs typeface="Garamond"/>
              </a:rPr>
              <a:t>Masses); </a:t>
            </a:r>
            <a:r>
              <a:rPr sz="2800" spc="-5" dirty="0">
                <a:solidFill>
                  <a:srgbClr val="C00000"/>
                </a:solidFill>
                <a:latin typeface="Garamond"/>
                <a:cs typeface="Garamond"/>
              </a:rPr>
              <a:t>Eg: </a:t>
            </a:r>
            <a:r>
              <a:rPr sz="2800" spc="-10" dirty="0">
                <a:solidFill>
                  <a:srgbClr val="C00000"/>
                </a:solidFill>
                <a:latin typeface="Garamond"/>
                <a:cs typeface="Garamond"/>
              </a:rPr>
              <a:t>C12, C13, C14  Mass </a:t>
            </a:r>
            <a:r>
              <a:rPr sz="2800" spc="-5" dirty="0">
                <a:solidFill>
                  <a:srgbClr val="C00000"/>
                </a:solidFill>
                <a:latin typeface="Garamond"/>
                <a:cs typeface="Garamond"/>
              </a:rPr>
              <a:t>in daltons; Eg: </a:t>
            </a:r>
            <a:r>
              <a:rPr sz="2800" spc="-10" dirty="0">
                <a:solidFill>
                  <a:srgbClr val="C00000"/>
                </a:solidFill>
                <a:latin typeface="Garamond"/>
                <a:cs typeface="Garamond"/>
              </a:rPr>
              <a:t>C12 </a:t>
            </a:r>
            <a:r>
              <a:rPr sz="2800" spc="-5" dirty="0">
                <a:solidFill>
                  <a:srgbClr val="C00000"/>
                </a:solidFill>
                <a:latin typeface="Garamond"/>
                <a:cs typeface="Garamond"/>
              </a:rPr>
              <a:t>– 12 </a:t>
            </a:r>
            <a:r>
              <a:rPr sz="2800" spc="-15" dirty="0">
                <a:solidFill>
                  <a:srgbClr val="C00000"/>
                </a:solidFill>
                <a:latin typeface="Garamond"/>
                <a:cs typeface="Garamond"/>
              </a:rPr>
              <a:t>daltons, </a:t>
            </a:r>
            <a:r>
              <a:rPr sz="2800" spc="-10" dirty="0">
                <a:solidFill>
                  <a:srgbClr val="C00000"/>
                </a:solidFill>
                <a:latin typeface="Garamond"/>
                <a:cs typeface="Garamond"/>
              </a:rPr>
              <a:t>C13 </a:t>
            </a:r>
            <a:r>
              <a:rPr sz="2800" spc="-5" dirty="0">
                <a:solidFill>
                  <a:srgbClr val="C00000"/>
                </a:solidFill>
                <a:latin typeface="Garamond"/>
                <a:cs typeface="Garamond"/>
              </a:rPr>
              <a:t>– 13</a:t>
            </a:r>
            <a:r>
              <a:rPr sz="2800" spc="110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C00000"/>
                </a:solidFill>
                <a:latin typeface="Garamond"/>
                <a:cs typeface="Garamond"/>
              </a:rPr>
              <a:t>daltons</a:t>
            </a:r>
            <a:endParaRPr sz="28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57682"/>
            <a:ext cx="822261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Electron </a:t>
            </a:r>
            <a:r>
              <a:rPr dirty="0"/>
              <a:t>Distribution, </a:t>
            </a:r>
            <a:r>
              <a:rPr spc="-20" dirty="0"/>
              <a:t>Shells,</a:t>
            </a:r>
            <a:r>
              <a:rPr spc="-25" dirty="0"/>
              <a:t> </a:t>
            </a:r>
            <a:r>
              <a:rPr spc="-5" dirty="0"/>
              <a:t>Orbitals</a:t>
            </a:r>
          </a:p>
        </p:txBody>
      </p:sp>
      <p:sp>
        <p:nvSpPr>
          <p:cNvPr id="3" name="object 3"/>
          <p:cNvSpPr/>
          <p:nvPr/>
        </p:nvSpPr>
        <p:spPr>
          <a:xfrm>
            <a:off x="240804" y="967739"/>
            <a:ext cx="6077712" cy="29093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42644" y="3877052"/>
            <a:ext cx="5049011" cy="29401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32678" y="1097280"/>
            <a:ext cx="5528776" cy="57607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62450" y="143637"/>
            <a:ext cx="328231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Covalent</a:t>
            </a:r>
            <a:r>
              <a:rPr spc="-35" dirty="0"/>
              <a:t> </a:t>
            </a:r>
            <a:r>
              <a:rPr dirty="0"/>
              <a:t>Bond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185185"/>
            <a:ext cx="5231130" cy="2069464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55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Molecules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Non polar Vs </a:t>
            </a:r>
            <a:r>
              <a:rPr sz="2800" spc="-30" dirty="0">
                <a:solidFill>
                  <a:srgbClr val="001F5F"/>
                </a:solidFill>
                <a:latin typeface="Garamond"/>
                <a:cs typeface="Garamond"/>
              </a:rPr>
              <a:t>Polar 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Covalent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Bonds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Electronegativity</a:t>
            </a:r>
            <a:r>
              <a:rPr sz="2800" spc="-4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(O&gt;N&gt;C~H)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Partial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charge on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atoms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509022" y="1125959"/>
            <a:ext cx="4296119" cy="2258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52168" y="3985707"/>
            <a:ext cx="8676211" cy="16576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50129" y="238455"/>
            <a:ext cx="24917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Ionic</a:t>
            </a:r>
            <a:r>
              <a:rPr spc="-70" dirty="0"/>
              <a:t> </a:t>
            </a:r>
            <a:r>
              <a:rPr dirty="0"/>
              <a:t>Bond</a:t>
            </a:r>
          </a:p>
        </p:txBody>
      </p:sp>
      <p:sp>
        <p:nvSpPr>
          <p:cNvPr id="3" name="object 3"/>
          <p:cNvSpPr/>
          <p:nvPr/>
        </p:nvSpPr>
        <p:spPr>
          <a:xfrm>
            <a:off x="220942" y="1227263"/>
            <a:ext cx="11884019" cy="56240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2285" y="603580"/>
            <a:ext cx="61144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Electron </a:t>
            </a:r>
            <a:r>
              <a:rPr dirty="0"/>
              <a:t>sharing</a:t>
            </a:r>
            <a:r>
              <a:rPr spc="-15" dirty="0"/>
              <a:t> </a:t>
            </a:r>
            <a:r>
              <a:rPr spc="-5" dirty="0"/>
              <a:t>continuum</a:t>
            </a:r>
          </a:p>
        </p:txBody>
      </p:sp>
      <p:sp>
        <p:nvSpPr>
          <p:cNvPr id="3" name="object 3"/>
          <p:cNvSpPr/>
          <p:nvPr/>
        </p:nvSpPr>
        <p:spPr>
          <a:xfrm>
            <a:off x="198890" y="2726879"/>
            <a:ext cx="11820737" cy="37454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4564" y="0"/>
            <a:ext cx="771715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Molecules </a:t>
            </a:r>
            <a:r>
              <a:rPr spc="20" dirty="0"/>
              <a:t>formed </a:t>
            </a:r>
            <a:r>
              <a:rPr spc="-5" dirty="0"/>
              <a:t>from </a:t>
            </a:r>
            <a:r>
              <a:rPr spc="-55" dirty="0"/>
              <a:t>C, </a:t>
            </a:r>
            <a:r>
              <a:rPr spc="-5" dirty="0"/>
              <a:t>H, </a:t>
            </a:r>
            <a:r>
              <a:rPr spc="-100" dirty="0"/>
              <a:t>N,</a:t>
            </a:r>
            <a:r>
              <a:rPr spc="10" dirty="0"/>
              <a:t> </a:t>
            </a:r>
            <a:r>
              <a:rPr dirty="0"/>
              <a:t>O</a:t>
            </a:r>
          </a:p>
        </p:txBody>
      </p:sp>
      <p:sp>
        <p:nvSpPr>
          <p:cNvPr id="3" name="object 3"/>
          <p:cNvSpPr/>
          <p:nvPr/>
        </p:nvSpPr>
        <p:spPr>
          <a:xfrm>
            <a:off x="30480" y="643126"/>
            <a:ext cx="6298692" cy="62148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87440" y="2040635"/>
            <a:ext cx="5964936" cy="3995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438" y="86359"/>
            <a:ext cx="51739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Representing</a:t>
            </a:r>
            <a:r>
              <a:rPr spc="-40" dirty="0"/>
              <a:t> </a:t>
            </a:r>
            <a:r>
              <a:rPr spc="-5" dirty="0"/>
              <a:t>Molecules</a:t>
            </a:r>
          </a:p>
        </p:txBody>
      </p:sp>
      <p:sp>
        <p:nvSpPr>
          <p:cNvPr id="3" name="object 3"/>
          <p:cNvSpPr/>
          <p:nvPr/>
        </p:nvSpPr>
        <p:spPr>
          <a:xfrm>
            <a:off x="732559" y="1293188"/>
            <a:ext cx="10763784" cy="52412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85894" y="230251"/>
            <a:ext cx="322008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Water </a:t>
            </a:r>
            <a:r>
              <a:rPr spc="-5" dirty="0"/>
              <a:t>and</a:t>
            </a:r>
            <a:r>
              <a:rPr spc="-15" dirty="0"/>
              <a:t> </a:t>
            </a:r>
            <a:r>
              <a:rPr dirty="0"/>
              <a:t>Life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0700" y="832611"/>
            <a:ext cx="5998210" cy="575691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3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Life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requires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water;</a:t>
            </a:r>
            <a:r>
              <a:rPr sz="2800" spc="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Origin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32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Most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abundant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molecule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ts val="3325"/>
              </a:lnSpc>
              <a:spcBef>
                <a:spcPts val="33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The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human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body is mostly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water</a:t>
            </a:r>
            <a:endParaRPr sz="2800">
              <a:latin typeface="Garamond"/>
              <a:cs typeface="Garamond"/>
            </a:endParaRPr>
          </a:p>
          <a:p>
            <a:pPr marL="698500" lvl="1" indent="-228600">
              <a:lnSpc>
                <a:spcPts val="2810"/>
              </a:lnSpc>
              <a:buFont typeface="Wingdings"/>
              <a:buChar char=""/>
              <a:tabLst>
                <a:tab pos="698500" algn="l"/>
              </a:tabLst>
            </a:pP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Lean </a:t>
            </a:r>
            <a:r>
              <a:rPr sz="2400" spc="-10" dirty="0">
                <a:solidFill>
                  <a:srgbClr val="FF4040"/>
                </a:solidFill>
                <a:latin typeface="Garamond"/>
                <a:cs typeface="Garamond"/>
              </a:rPr>
              <a:t>muscle: </a:t>
            </a: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75%</a:t>
            </a:r>
            <a:r>
              <a:rPr sz="2400" spc="5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2400" spc="-15" dirty="0">
                <a:solidFill>
                  <a:srgbClr val="FF4040"/>
                </a:solidFill>
                <a:latin typeface="Garamond"/>
                <a:cs typeface="Garamond"/>
              </a:rPr>
              <a:t>water</a:t>
            </a:r>
            <a:endParaRPr sz="2400">
              <a:latin typeface="Garamond"/>
              <a:cs typeface="Garamond"/>
            </a:endParaRPr>
          </a:p>
          <a:p>
            <a:pPr marL="698500" lvl="1" indent="-228600">
              <a:lnSpc>
                <a:spcPts val="2810"/>
              </a:lnSpc>
              <a:buFont typeface="Wingdings"/>
              <a:buChar char=""/>
              <a:tabLst>
                <a:tab pos="698500" algn="l"/>
              </a:tabLst>
            </a:pP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Blood: 83%</a:t>
            </a:r>
            <a:r>
              <a:rPr sz="2400" spc="-15" dirty="0">
                <a:solidFill>
                  <a:srgbClr val="FF4040"/>
                </a:solidFill>
                <a:latin typeface="Garamond"/>
                <a:cs typeface="Garamond"/>
              </a:rPr>
              <a:t> water</a:t>
            </a:r>
            <a:endParaRPr sz="2400">
              <a:latin typeface="Garamond"/>
              <a:cs typeface="Garamond"/>
            </a:endParaRPr>
          </a:p>
          <a:p>
            <a:pPr marL="698500" lvl="1" indent="-228600">
              <a:lnSpc>
                <a:spcPts val="2805"/>
              </a:lnSpc>
              <a:buFont typeface="Wingdings"/>
              <a:buChar char=""/>
              <a:tabLst>
                <a:tab pos="698500" algn="l"/>
              </a:tabLst>
            </a:pP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Body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fat: </a:t>
            </a: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25%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2400" spc="-15" dirty="0">
                <a:solidFill>
                  <a:srgbClr val="FF4040"/>
                </a:solidFill>
                <a:latin typeface="Garamond"/>
                <a:cs typeface="Garamond"/>
              </a:rPr>
              <a:t>water</a:t>
            </a:r>
            <a:endParaRPr sz="2400">
              <a:latin typeface="Garamond"/>
              <a:cs typeface="Garamond"/>
            </a:endParaRPr>
          </a:p>
          <a:p>
            <a:pPr marL="698500" lvl="1" indent="-228600">
              <a:lnSpc>
                <a:spcPts val="2840"/>
              </a:lnSpc>
              <a:buFont typeface="Wingdings"/>
              <a:buChar char=""/>
              <a:tabLst>
                <a:tab pos="698500" algn="l"/>
              </a:tabLst>
            </a:pP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Bone: 22%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2400" spc="-15" dirty="0">
                <a:solidFill>
                  <a:srgbClr val="FF4040"/>
                </a:solidFill>
                <a:latin typeface="Garamond"/>
                <a:cs typeface="Garamond"/>
              </a:rPr>
              <a:t>water</a:t>
            </a:r>
            <a:endParaRPr sz="2400">
              <a:latin typeface="Garamond"/>
              <a:cs typeface="Garamond"/>
            </a:endParaRPr>
          </a:p>
          <a:p>
            <a:pPr marL="241300" indent="-228600">
              <a:lnSpc>
                <a:spcPts val="3325"/>
              </a:lnSpc>
              <a:spcBef>
                <a:spcPts val="320"/>
              </a:spcBef>
              <a:buFont typeface="Wingdings"/>
              <a:buChar char=""/>
              <a:tabLst>
                <a:tab pos="241300" algn="l"/>
                <a:tab pos="2179320" algn="l"/>
              </a:tabLst>
            </a:pP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Properties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</a:t>
            </a:r>
            <a:r>
              <a:rPr sz="2800" spc="-55" dirty="0">
                <a:solidFill>
                  <a:srgbClr val="001F5F"/>
                </a:solidFill>
                <a:latin typeface="Garamond"/>
                <a:cs typeface="Garamond"/>
              </a:rPr>
              <a:t>Water</a:t>
            </a:r>
            <a:endParaRPr sz="2800">
              <a:latin typeface="Garamond"/>
              <a:cs typeface="Garamond"/>
            </a:endParaRPr>
          </a:p>
          <a:p>
            <a:pPr marL="698500" lvl="1" indent="-228600">
              <a:lnSpc>
                <a:spcPts val="2810"/>
              </a:lnSpc>
              <a:buFont typeface="Wingdings"/>
              <a:buChar char=""/>
              <a:tabLst>
                <a:tab pos="698500" algn="l"/>
              </a:tabLst>
            </a:pP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Bent</a:t>
            </a:r>
            <a:r>
              <a:rPr sz="2400" spc="-10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2400" spc="5" dirty="0">
                <a:solidFill>
                  <a:srgbClr val="FF4040"/>
                </a:solidFill>
                <a:latin typeface="Garamond"/>
                <a:cs typeface="Garamond"/>
              </a:rPr>
              <a:t>Structure</a:t>
            </a:r>
            <a:endParaRPr sz="2400">
              <a:latin typeface="Garamond"/>
              <a:cs typeface="Garamond"/>
            </a:endParaRPr>
          </a:p>
          <a:p>
            <a:pPr marL="698500" lvl="1" indent="-228600">
              <a:lnSpc>
                <a:spcPts val="2810"/>
              </a:lnSpc>
              <a:buFont typeface="Wingdings"/>
              <a:buChar char=""/>
              <a:tabLst>
                <a:tab pos="698500" algn="l"/>
              </a:tabLst>
            </a:pP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Molecule has </a:t>
            </a:r>
            <a:r>
              <a:rPr sz="2400" spc="-20" dirty="0">
                <a:solidFill>
                  <a:srgbClr val="FF4040"/>
                </a:solidFill>
                <a:latin typeface="Garamond"/>
                <a:cs typeface="Garamond"/>
              </a:rPr>
              <a:t>ZERO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net</a:t>
            </a:r>
            <a:r>
              <a:rPr sz="2400" spc="15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charge</a:t>
            </a:r>
            <a:endParaRPr sz="2400">
              <a:latin typeface="Garamond"/>
              <a:cs typeface="Garamond"/>
            </a:endParaRPr>
          </a:p>
          <a:p>
            <a:pPr marL="698500" marR="5080" lvl="1" indent="-228600">
              <a:lnSpc>
                <a:spcPts val="2300"/>
              </a:lnSpc>
              <a:spcBef>
                <a:spcPts val="525"/>
              </a:spcBef>
              <a:buFont typeface="Wingdings"/>
              <a:buChar char=""/>
              <a:tabLst>
                <a:tab pos="698500" algn="l"/>
              </a:tabLst>
            </a:pPr>
            <a:r>
              <a:rPr sz="2400" spc="-25" dirty="0">
                <a:solidFill>
                  <a:srgbClr val="FF4040"/>
                </a:solidFill>
                <a:latin typeface="Garamond"/>
                <a:cs typeface="Garamond"/>
              </a:rPr>
              <a:t>Polar </a:t>
            </a: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molecule – </a:t>
            </a:r>
            <a:r>
              <a:rPr sz="2400" spc="-15" dirty="0">
                <a:solidFill>
                  <a:srgbClr val="FF4040"/>
                </a:solidFill>
                <a:latin typeface="Garamond"/>
                <a:cs typeface="Garamond"/>
              </a:rPr>
              <a:t>Each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atom/ Opposite </a:t>
            </a: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ends  </a:t>
            </a:r>
            <a:r>
              <a:rPr sz="2400" spc="5" dirty="0">
                <a:solidFill>
                  <a:srgbClr val="FF4040"/>
                </a:solidFill>
                <a:latin typeface="Garamond"/>
                <a:cs typeface="Garamond"/>
              </a:rPr>
              <a:t>partial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opposite</a:t>
            </a:r>
            <a:r>
              <a:rPr sz="2400" spc="-15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charges</a:t>
            </a:r>
            <a:endParaRPr sz="2400">
              <a:latin typeface="Garamond"/>
              <a:cs typeface="Garamond"/>
            </a:endParaRPr>
          </a:p>
          <a:p>
            <a:pPr marL="698500" lvl="1" indent="-228600">
              <a:lnSpc>
                <a:spcPts val="2785"/>
              </a:lnSpc>
              <a:buFont typeface="Wingdings"/>
              <a:buChar char=""/>
              <a:tabLst>
                <a:tab pos="698500" algn="l"/>
              </a:tabLst>
            </a:pPr>
            <a:r>
              <a:rPr sz="2400" spc="-10" dirty="0">
                <a:solidFill>
                  <a:srgbClr val="FF4040"/>
                </a:solidFill>
                <a:latin typeface="Garamond"/>
                <a:cs typeface="Garamond"/>
              </a:rPr>
              <a:t>Excellent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2400" spc="-10" dirty="0">
                <a:solidFill>
                  <a:srgbClr val="FF4040"/>
                </a:solidFill>
                <a:latin typeface="Garamond"/>
                <a:cs typeface="Garamond"/>
              </a:rPr>
              <a:t>Solvent</a:t>
            </a:r>
            <a:endParaRPr sz="2400">
              <a:latin typeface="Garamond"/>
              <a:cs typeface="Garamond"/>
            </a:endParaRPr>
          </a:p>
          <a:p>
            <a:pPr marL="698500" lvl="1" indent="-228600">
              <a:lnSpc>
                <a:spcPts val="2810"/>
              </a:lnSpc>
              <a:buFont typeface="Wingdings"/>
              <a:buChar char=""/>
              <a:tabLst>
                <a:tab pos="698500" algn="l"/>
              </a:tabLst>
            </a:pP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Long to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Heat/</a:t>
            </a:r>
            <a:r>
              <a:rPr sz="2400" spc="-20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Cool</a:t>
            </a:r>
            <a:endParaRPr sz="2400">
              <a:latin typeface="Garamond"/>
              <a:cs typeface="Garamond"/>
            </a:endParaRPr>
          </a:p>
          <a:p>
            <a:pPr marL="698500" lvl="1" indent="-228600">
              <a:lnSpc>
                <a:spcPts val="2845"/>
              </a:lnSpc>
              <a:buFont typeface="Wingdings"/>
              <a:buChar char=""/>
              <a:tabLst>
                <a:tab pos="698500" algn="l"/>
              </a:tabLst>
            </a:pP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Cohesion, adhesion, Surface tension</a:t>
            </a:r>
            <a:endParaRPr sz="2400">
              <a:latin typeface="Garamond"/>
              <a:cs typeface="Garamon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242047" y="1182624"/>
            <a:ext cx="4535424" cy="4681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685526" y="2020265"/>
            <a:ext cx="148272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10" dirty="0">
                <a:solidFill>
                  <a:srgbClr val="C00000"/>
                </a:solidFill>
                <a:latin typeface="Arial"/>
                <a:cs typeface="Arial"/>
              </a:rPr>
              <a:t>Hydrogen</a:t>
            </a:r>
            <a:r>
              <a:rPr sz="1500" b="1" spc="39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500" b="1" spc="-10" dirty="0">
                <a:solidFill>
                  <a:srgbClr val="C00000"/>
                </a:solidFill>
                <a:latin typeface="Arial"/>
                <a:cs typeface="Arial"/>
              </a:rPr>
              <a:t>bond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705592" y="3242817"/>
            <a:ext cx="13246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b="1" spc="-5" dirty="0">
                <a:solidFill>
                  <a:srgbClr val="C00000"/>
                </a:solidFill>
                <a:latin typeface="Arial"/>
                <a:cs typeface="Arial"/>
              </a:rPr>
              <a:t>Polar</a:t>
            </a:r>
            <a:r>
              <a:rPr sz="1500" b="1" spc="-7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C00000"/>
                </a:solidFill>
                <a:latin typeface="Arial"/>
                <a:cs typeface="Arial"/>
              </a:rPr>
              <a:t>covalent  bonds</a:t>
            </a:r>
            <a:endParaRPr sz="15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512807" y="3369564"/>
            <a:ext cx="1155700" cy="0"/>
          </a:xfrm>
          <a:custGeom>
            <a:avLst/>
            <a:gdLst/>
            <a:ahLst/>
            <a:cxnLst/>
            <a:rect l="l" t="t" r="r" b="b"/>
            <a:pathLst>
              <a:path w="1155700">
                <a:moveTo>
                  <a:pt x="0" y="0"/>
                </a:moveTo>
                <a:lnTo>
                  <a:pt x="1155192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669780" y="3368040"/>
            <a:ext cx="1003300" cy="360045"/>
          </a:xfrm>
          <a:custGeom>
            <a:avLst/>
            <a:gdLst/>
            <a:ahLst/>
            <a:cxnLst/>
            <a:rect l="l" t="t" r="r" b="b"/>
            <a:pathLst>
              <a:path w="1003300" h="360045">
                <a:moveTo>
                  <a:pt x="0" y="359664"/>
                </a:moveTo>
                <a:lnTo>
                  <a:pt x="1002792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348343" y="2249551"/>
            <a:ext cx="2455545" cy="721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100"/>
              </a:spcBef>
              <a:tabLst>
                <a:tab pos="1349375" algn="l"/>
              </a:tabLst>
            </a:pPr>
            <a:r>
              <a:rPr sz="2250" spc="127" baseline="24074" dirty="0">
                <a:solidFill>
                  <a:srgbClr val="C00000"/>
                </a:solidFill>
                <a:latin typeface="Symbol"/>
                <a:cs typeface="Symbol"/>
              </a:rPr>
              <a:t></a:t>
            </a:r>
            <a:r>
              <a:rPr sz="2250" spc="127" baseline="27777" dirty="0">
                <a:solidFill>
                  <a:srgbClr val="C00000"/>
                </a:solidFill>
                <a:latin typeface="Symbol"/>
                <a:cs typeface="Symbol"/>
              </a:rPr>
              <a:t></a:t>
            </a:r>
            <a:r>
              <a:rPr sz="2250" u="sng" spc="127" baseline="27777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</a:t>
            </a:r>
            <a:r>
              <a:rPr sz="1500" b="1" spc="-5" dirty="0">
                <a:solidFill>
                  <a:srgbClr val="C00000"/>
                </a:solidFill>
                <a:latin typeface="Arial"/>
                <a:cs typeface="Arial"/>
              </a:rPr>
              <a:t>due </a:t>
            </a:r>
            <a:r>
              <a:rPr sz="1500" b="1" dirty="0">
                <a:solidFill>
                  <a:srgbClr val="C00000"/>
                </a:solidFill>
                <a:latin typeface="Arial"/>
                <a:cs typeface="Arial"/>
              </a:rPr>
              <a:t>to</a:t>
            </a:r>
            <a:r>
              <a:rPr sz="1500" b="1" spc="-8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500" b="1" spc="5" dirty="0">
                <a:solidFill>
                  <a:srgbClr val="C00000"/>
                </a:solidFill>
                <a:latin typeface="Arial"/>
                <a:cs typeface="Arial"/>
              </a:rPr>
              <a:t>week</a:t>
            </a:r>
            <a:endParaRPr sz="1500">
              <a:latin typeface="Arial"/>
              <a:cs typeface="Arial"/>
            </a:endParaRPr>
          </a:p>
          <a:p>
            <a:pPr marL="1349375">
              <a:lnSpc>
                <a:spcPct val="100000"/>
              </a:lnSpc>
            </a:pPr>
            <a:r>
              <a:rPr sz="1500" b="1" dirty="0">
                <a:solidFill>
                  <a:srgbClr val="C00000"/>
                </a:solidFill>
                <a:latin typeface="Arial"/>
                <a:cs typeface="Arial"/>
              </a:rPr>
              <a:t>electrical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  <a:tabLst>
                <a:tab pos="1349375" algn="l"/>
              </a:tabLst>
            </a:pPr>
            <a:r>
              <a:rPr sz="1500" spc="40" dirty="0">
                <a:solidFill>
                  <a:srgbClr val="C00000"/>
                </a:solidFill>
                <a:latin typeface="Symbol"/>
                <a:cs typeface="Symbol"/>
              </a:rPr>
              <a:t></a:t>
            </a:r>
            <a:r>
              <a:rPr sz="2250" b="1" spc="60" baseline="3703" dirty="0">
                <a:solidFill>
                  <a:srgbClr val="C00000"/>
                </a:solidFill>
                <a:latin typeface="Arial"/>
                <a:cs typeface="Arial"/>
              </a:rPr>
              <a:t>+	</a:t>
            </a:r>
            <a:r>
              <a:rPr sz="2250" b="1" baseline="3703" dirty="0">
                <a:solidFill>
                  <a:srgbClr val="C00000"/>
                </a:solidFill>
                <a:latin typeface="Arial"/>
                <a:cs typeface="Arial"/>
              </a:rPr>
              <a:t>attractions</a:t>
            </a:r>
            <a:endParaRPr sz="2250" baseline="3703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038968" y="3933266"/>
            <a:ext cx="24257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127" baseline="-3703" dirty="0">
                <a:solidFill>
                  <a:srgbClr val="C00000"/>
                </a:solidFill>
                <a:latin typeface="Symbol"/>
                <a:cs typeface="Symbol"/>
              </a:rPr>
              <a:t></a:t>
            </a:r>
            <a:r>
              <a:rPr sz="1500" b="1" dirty="0">
                <a:solidFill>
                  <a:srgbClr val="C00000"/>
                </a:solidFill>
                <a:latin typeface="Arial"/>
                <a:cs typeface="Arial"/>
              </a:rPr>
              <a:t>+</a:t>
            </a:r>
            <a:endParaRPr sz="15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548619" y="4241672"/>
            <a:ext cx="246379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170" dirty="0">
                <a:solidFill>
                  <a:srgbClr val="C00000"/>
                </a:solidFill>
                <a:latin typeface="Symbol"/>
                <a:cs typeface="Symbol"/>
              </a:rPr>
              <a:t></a:t>
            </a:r>
            <a:r>
              <a:rPr sz="2250" baseline="3703" dirty="0">
                <a:solidFill>
                  <a:srgbClr val="C00000"/>
                </a:solidFill>
                <a:latin typeface="Symbol"/>
                <a:cs typeface="Symbol"/>
              </a:rPr>
              <a:t></a:t>
            </a:r>
            <a:endParaRPr sz="2250" baseline="3703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78316" y="3970146"/>
            <a:ext cx="45021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6535">
              <a:lnSpc>
                <a:spcPct val="100000"/>
              </a:lnSpc>
              <a:spcBef>
                <a:spcPts val="100"/>
              </a:spcBef>
            </a:pPr>
            <a:r>
              <a:rPr sz="1500" spc="170" dirty="0">
                <a:solidFill>
                  <a:srgbClr val="C00000"/>
                </a:solidFill>
                <a:latin typeface="Symbol"/>
                <a:cs typeface="Symbol"/>
              </a:rPr>
              <a:t></a:t>
            </a:r>
            <a:r>
              <a:rPr sz="2250" baseline="3703" dirty="0">
                <a:solidFill>
                  <a:srgbClr val="C00000"/>
                </a:solidFill>
                <a:latin typeface="Symbol"/>
                <a:cs typeface="Symbol"/>
              </a:rPr>
              <a:t></a:t>
            </a:r>
            <a:endParaRPr sz="2250" baseline="3703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250" baseline="-3703" dirty="0">
                <a:solidFill>
                  <a:srgbClr val="C00000"/>
                </a:solidFill>
                <a:latin typeface="Symbol"/>
                <a:cs typeface="Symbol"/>
              </a:rPr>
              <a:t></a:t>
            </a:r>
            <a:r>
              <a:rPr sz="2250" spc="-382" baseline="-3703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C00000"/>
                </a:solidFill>
                <a:latin typeface="Arial"/>
                <a:cs typeface="Arial"/>
              </a:rPr>
              <a:t>+</a:t>
            </a:r>
            <a:endParaRPr sz="15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77961" y="3686047"/>
            <a:ext cx="24193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127" baseline="-3703" dirty="0">
                <a:solidFill>
                  <a:srgbClr val="C00000"/>
                </a:solidFill>
                <a:latin typeface="Symbol"/>
                <a:cs typeface="Symbol"/>
              </a:rPr>
              <a:t></a:t>
            </a:r>
            <a:r>
              <a:rPr sz="1500" b="1" dirty="0">
                <a:solidFill>
                  <a:srgbClr val="C00000"/>
                </a:solidFill>
                <a:latin typeface="Arial"/>
                <a:cs typeface="Arial"/>
              </a:rPr>
              <a:t>+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727440" y="3599764"/>
            <a:ext cx="24765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180" dirty="0">
                <a:solidFill>
                  <a:srgbClr val="C00000"/>
                </a:solidFill>
                <a:latin typeface="Symbol"/>
                <a:cs typeface="Symbol"/>
              </a:rPr>
              <a:t></a:t>
            </a:r>
            <a:r>
              <a:rPr sz="2250" baseline="3703" dirty="0">
                <a:solidFill>
                  <a:srgbClr val="C00000"/>
                </a:solidFill>
                <a:latin typeface="Symbol"/>
                <a:cs typeface="Symbol"/>
              </a:rPr>
              <a:t></a:t>
            </a:r>
            <a:endParaRPr sz="2250" baseline="3703">
              <a:latin typeface="Symbol"/>
              <a:cs typeface="Symbo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560052" y="2360676"/>
            <a:ext cx="160020" cy="365760"/>
          </a:xfrm>
          <a:custGeom>
            <a:avLst/>
            <a:gdLst/>
            <a:ahLst/>
            <a:cxnLst/>
            <a:rect l="l" t="t" r="r" b="b"/>
            <a:pathLst>
              <a:path w="160020" h="365760">
                <a:moveTo>
                  <a:pt x="0" y="0"/>
                </a:moveTo>
                <a:lnTo>
                  <a:pt x="29082" y="5461"/>
                </a:lnTo>
                <a:lnTo>
                  <a:pt x="54737" y="19938"/>
                </a:lnTo>
                <a:lnTo>
                  <a:pt x="73025" y="40386"/>
                </a:lnTo>
                <a:lnTo>
                  <a:pt x="80009" y="63753"/>
                </a:lnTo>
                <a:lnTo>
                  <a:pt x="80009" y="124840"/>
                </a:lnTo>
                <a:lnTo>
                  <a:pt x="86741" y="147574"/>
                </a:lnTo>
                <a:lnTo>
                  <a:pt x="104775" y="167639"/>
                </a:lnTo>
                <a:lnTo>
                  <a:pt x="130428" y="181863"/>
                </a:lnTo>
                <a:lnTo>
                  <a:pt x="160020" y="187325"/>
                </a:lnTo>
                <a:lnTo>
                  <a:pt x="130428" y="193039"/>
                </a:lnTo>
                <a:lnTo>
                  <a:pt x="104775" y="207899"/>
                </a:lnTo>
                <a:lnTo>
                  <a:pt x="86741" y="228726"/>
                </a:lnTo>
                <a:lnTo>
                  <a:pt x="80009" y="252349"/>
                </a:lnTo>
                <a:lnTo>
                  <a:pt x="80009" y="300736"/>
                </a:lnTo>
                <a:lnTo>
                  <a:pt x="73025" y="324358"/>
                </a:lnTo>
                <a:lnTo>
                  <a:pt x="54737" y="345186"/>
                </a:lnTo>
                <a:lnTo>
                  <a:pt x="29082" y="360045"/>
                </a:lnTo>
                <a:lnTo>
                  <a:pt x="0" y="36576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6919" y="350901"/>
            <a:ext cx="37566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57525" algn="l"/>
              </a:tabLst>
            </a:pPr>
            <a:r>
              <a:rPr sz="3200" b="1" spc="-210" dirty="0">
                <a:latin typeface="Garamond"/>
                <a:cs typeface="Garamond"/>
              </a:rPr>
              <a:t>W</a:t>
            </a:r>
            <a:r>
              <a:rPr sz="3200" b="1" dirty="0">
                <a:latin typeface="Garamond"/>
                <a:cs typeface="Garamond"/>
              </a:rPr>
              <a:t>ate</a:t>
            </a:r>
            <a:r>
              <a:rPr sz="3200" b="1" spc="25" dirty="0">
                <a:latin typeface="Garamond"/>
                <a:cs typeface="Garamond"/>
              </a:rPr>
              <a:t>r</a:t>
            </a:r>
            <a:r>
              <a:rPr sz="3200" b="1" dirty="0">
                <a:latin typeface="Garamond"/>
                <a:cs typeface="Garamond"/>
              </a:rPr>
              <a:t>:</a:t>
            </a:r>
            <a:r>
              <a:rPr sz="3200" b="1" spc="-15" dirty="0">
                <a:latin typeface="Garamond"/>
                <a:cs typeface="Garamond"/>
              </a:rPr>
              <a:t> </a:t>
            </a:r>
            <a:r>
              <a:rPr sz="3200" b="1" spc="-5" dirty="0">
                <a:latin typeface="Garamond"/>
                <a:cs typeface="Garamond"/>
              </a:rPr>
              <a:t>Sol</a:t>
            </a:r>
            <a:r>
              <a:rPr sz="3200" b="1" spc="-75" dirty="0">
                <a:latin typeface="Garamond"/>
                <a:cs typeface="Garamond"/>
              </a:rPr>
              <a:t>v</a:t>
            </a:r>
            <a:r>
              <a:rPr sz="3200" b="1" dirty="0">
                <a:latin typeface="Garamond"/>
                <a:cs typeface="Garamond"/>
              </a:rPr>
              <a:t>ent of	</a:t>
            </a:r>
            <a:r>
              <a:rPr sz="3200" b="1" spc="-5" dirty="0">
                <a:latin typeface="Garamond"/>
                <a:cs typeface="Garamond"/>
              </a:rPr>
              <a:t>Life</a:t>
            </a:r>
            <a:endParaRPr sz="3200">
              <a:latin typeface="Garamond"/>
              <a:cs typeface="Garamon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76960" y="968358"/>
            <a:ext cx="9858375" cy="294068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577850" indent="-565150">
              <a:lnSpc>
                <a:spcPct val="100000"/>
              </a:lnSpc>
              <a:spcBef>
                <a:spcPts val="575"/>
              </a:spcBef>
              <a:buFont typeface="Wingdings"/>
              <a:buChar char=""/>
              <a:tabLst>
                <a:tab pos="577850" algn="l"/>
                <a:tab pos="57848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Most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biochemical reactions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occur in</a:t>
            </a:r>
            <a:r>
              <a:rPr sz="2800" spc="2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water</a:t>
            </a:r>
            <a:endParaRPr sz="2800">
              <a:latin typeface="Garamond"/>
              <a:cs typeface="Garamond"/>
            </a:endParaRPr>
          </a:p>
          <a:p>
            <a:pPr marL="577850" indent="-565150">
              <a:lnSpc>
                <a:spcPct val="100000"/>
              </a:lnSpc>
              <a:spcBef>
                <a:spcPts val="470"/>
              </a:spcBef>
              <a:buClr>
                <a:srgbClr val="D02E0C"/>
              </a:buClr>
              <a:buFont typeface="Wingdings"/>
              <a:buChar char=""/>
              <a:tabLst>
                <a:tab pos="577850" algn="l"/>
                <a:tab pos="578485" algn="l"/>
                <a:tab pos="837565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solution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is a liquid that is a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homogeneous</a:t>
            </a:r>
            <a:r>
              <a:rPr sz="2800" spc="14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mixture</a:t>
            </a:r>
            <a:r>
              <a:rPr sz="2800" spc="2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substances</a:t>
            </a:r>
            <a:endParaRPr sz="2800">
              <a:latin typeface="Garamond"/>
              <a:cs typeface="Garamond"/>
            </a:endParaRPr>
          </a:p>
          <a:p>
            <a:pPr marL="577850" indent="-565150">
              <a:lnSpc>
                <a:spcPct val="100000"/>
              </a:lnSpc>
              <a:spcBef>
                <a:spcPts val="455"/>
              </a:spcBef>
              <a:buClr>
                <a:srgbClr val="D02E0C"/>
              </a:buClr>
              <a:buFont typeface="Wingdings"/>
              <a:buChar char=""/>
              <a:tabLst>
                <a:tab pos="577850" algn="l"/>
                <a:tab pos="578485" algn="l"/>
                <a:tab pos="559435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 </a:t>
            </a:r>
            <a:r>
              <a:rPr sz="2800" b="1" spc="-10" dirty="0">
                <a:solidFill>
                  <a:srgbClr val="001F5F"/>
                </a:solidFill>
                <a:latin typeface="Garamond"/>
                <a:cs typeface="Garamond"/>
              </a:rPr>
              <a:t>solvent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is the dissolving</a:t>
            </a:r>
            <a:r>
              <a:rPr sz="2800" spc="7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agent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 of	a solution</a:t>
            </a:r>
            <a:endParaRPr sz="2800">
              <a:latin typeface="Garamond"/>
              <a:cs typeface="Garamond"/>
            </a:endParaRPr>
          </a:p>
          <a:p>
            <a:pPr marL="577850" indent="-565150">
              <a:lnSpc>
                <a:spcPct val="100000"/>
              </a:lnSpc>
              <a:spcBef>
                <a:spcPts val="470"/>
              </a:spcBef>
              <a:buClr>
                <a:srgbClr val="D02E0C"/>
              </a:buClr>
              <a:buFont typeface="Wingdings"/>
              <a:buChar char=""/>
              <a:tabLst>
                <a:tab pos="577850" algn="l"/>
                <a:tab pos="578485" algn="l"/>
              </a:tabLst>
            </a:pP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The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solute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is the substance that is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dissolved</a:t>
            </a:r>
            <a:endParaRPr sz="2800">
              <a:latin typeface="Garamond"/>
              <a:cs typeface="Garamond"/>
            </a:endParaRPr>
          </a:p>
          <a:p>
            <a:pPr marL="577850" indent="-565150">
              <a:lnSpc>
                <a:spcPct val="100000"/>
              </a:lnSpc>
              <a:spcBef>
                <a:spcPts val="470"/>
              </a:spcBef>
              <a:buClr>
                <a:srgbClr val="D02E0C"/>
              </a:buClr>
              <a:buFont typeface="Wingdings"/>
              <a:buChar char=""/>
              <a:tabLst>
                <a:tab pos="577850" algn="l"/>
                <a:tab pos="578485" algn="l"/>
                <a:tab pos="7128509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An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aqueous </a:t>
            </a:r>
            <a:r>
              <a:rPr sz="2800" b="1" dirty="0">
                <a:solidFill>
                  <a:srgbClr val="001F5F"/>
                </a:solidFill>
                <a:latin typeface="Garamond"/>
                <a:cs typeface="Garamond"/>
              </a:rPr>
              <a:t>solution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is one in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which</a:t>
            </a:r>
            <a:r>
              <a:rPr sz="2800" spc="5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water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is	the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 solvent</a:t>
            </a:r>
            <a:endParaRPr sz="2800">
              <a:latin typeface="Garamond"/>
              <a:cs typeface="Garamond"/>
            </a:endParaRPr>
          </a:p>
          <a:p>
            <a:pPr marL="577850" indent="-565150">
              <a:lnSpc>
                <a:spcPct val="100000"/>
              </a:lnSpc>
              <a:spcBef>
                <a:spcPts val="455"/>
              </a:spcBef>
              <a:buClr>
                <a:srgbClr val="D02E0C"/>
              </a:buClr>
              <a:buFont typeface="Wingdings"/>
              <a:buChar char=""/>
              <a:tabLst>
                <a:tab pos="577850" algn="l"/>
                <a:tab pos="578485" algn="l"/>
                <a:tab pos="5464810" algn="l"/>
                <a:tab pos="739711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colloid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is a stable</a:t>
            </a:r>
            <a:r>
              <a:rPr sz="2800" spc="1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suspension</a:t>
            </a:r>
            <a:r>
              <a:rPr sz="2800" spc="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fine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particles	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in a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liquid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51393" y="4561408"/>
            <a:ext cx="15684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139825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aff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i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nit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y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for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3682" y="3806486"/>
            <a:ext cx="7256780" cy="1591310"/>
          </a:xfrm>
          <a:prstGeom prst="rect">
            <a:avLst/>
          </a:prstGeom>
        </p:spPr>
        <p:txBody>
          <a:bodyPr vert="horz" wrap="square" lIns="0" tIns="155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sz="3200" b="1" spc="-5" dirty="0">
                <a:solidFill>
                  <a:srgbClr val="C00000"/>
                </a:solidFill>
                <a:latin typeface="Garamond"/>
                <a:cs typeface="Garamond"/>
              </a:rPr>
              <a:t>Hydrophilic </a:t>
            </a:r>
            <a:r>
              <a:rPr sz="3200" b="1" dirty="0">
                <a:solidFill>
                  <a:srgbClr val="C00000"/>
                </a:solidFill>
                <a:latin typeface="Garamond"/>
                <a:cs typeface="Garamond"/>
              </a:rPr>
              <a:t>Vs</a:t>
            </a:r>
            <a:r>
              <a:rPr sz="3200" b="1" spc="-30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3200" b="1" spc="-5" dirty="0">
                <a:solidFill>
                  <a:srgbClr val="C00000"/>
                </a:solidFill>
                <a:latin typeface="Garamond"/>
                <a:cs typeface="Garamond"/>
              </a:rPr>
              <a:t>Hydrophobic</a:t>
            </a:r>
            <a:endParaRPr sz="3200">
              <a:latin typeface="Garamond"/>
              <a:cs typeface="Garamond"/>
            </a:endParaRPr>
          </a:p>
          <a:p>
            <a:pPr marL="802005" marR="5080" indent="-381000">
              <a:lnSpc>
                <a:spcPts val="3030"/>
              </a:lnSpc>
              <a:spcBef>
                <a:spcPts val="1350"/>
              </a:spcBef>
              <a:buClr>
                <a:srgbClr val="D02E0C"/>
              </a:buClr>
              <a:buFont typeface="Wingdings"/>
              <a:buChar char=""/>
              <a:tabLst>
                <a:tab pos="802005" algn="l"/>
                <a:tab pos="802640" algn="l"/>
                <a:tab pos="1200785" algn="l"/>
                <a:tab pos="3074670" algn="l"/>
                <a:tab pos="4572635" algn="l"/>
                <a:tab pos="4941570" algn="l"/>
                <a:tab pos="5610860" algn="l"/>
                <a:tab pos="6302375" algn="l"/>
                <a:tab pos="691705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	</a:t>
            </a:r>
            <a:r>
              <a:rPr sz="2800" b="1" spc="-55" dirty="0">
                <a:solidFill>
                  <a:srgbClr val="001F5F"/>
                </a:solidFill>
                <a:latin typeface="Garamond"/>
                <a:cs typeface="Garamond"/>
              </a:rPr>
              <a:t>h</a:t>
            </a:r>
            <a:r>
              <a:rPr sz="2800" b="1" spc="-60" dirty="0">
                <a:solidFill>
                  <a:srgbClr val="001F5F"/>
                </a:solidFill>
                <a:latin typeface="Garamond"/>
                <a:cs typeface="Garamond"/>
              </a:rPr>
              <a:t>y</a:t>
            </a:r>
            <a:r>
              <a:rPr sz="2800" b="1" spc="5" dirty="0">
                <a:solidFill>
                  <a:srgbClr val="001F5F"/>
                </a:solidFill>
                <a:latin typeface="Garamond"/>
                <a:cs typeface="Garamond"/>
              </a:rPr>
              <a:t>d</a:t>
            </a:r>
            <a:r>
              <a:rPr sz="2800" b="1" spc="25" dirty="0">
                <a:solidFill>
                  <a:srgbClr val="001F5F"/>
                </a:solidFill>
                <a:latin typeface="Garamond"/>
                <a:cs typeface="Garamond"/>
              </a:rPr>
              <a:t>r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o</a:t>
            </a:r>
            <a:r>
              <a:rPr sz="2800" b="1" dirty="0">
                <a:solidFill>
                  <a:srgbClr val="001F5F"/>
                </a:solidFill>
                <a:latin typeface="Garamond"/>
                <a:cs typeface="Garamond"/>
              </a:rPr>
              <a:t>p</a:t>
            </a:r>
            <a:r>
              <a:rPr sz="2800" b="1" spc="-10" dirty="0">
                <a:solidFill>
                  <a:srgbClr val="001F5F"/>
                </a:solidFill>
                <a:latin typeface="Garamond"/>
                <a:cs typeface="Garamond"/>
              </a:rPr>
              <a:t>h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i</a:t>
            </a:r>
            <a:r>
              <a:rPr sz="2800" b="1" spc="-10" dirty="0">
                <a:solidFill>
                  <a:srgbClr val="001F5F"/>
                </a:solidFill>
                <a:latin typeface="Garamond"/>
                <a:cs typeface="Garamond"/>
              </a:rPr>
              <a:t>l</a:t>
            </a:r>
            <a:r>
              <a:rPr sz="2800" b="1" dirty="0">
                <a:solidFill>
                  <a:srgbClr val="001F5F"/>
                </a:solidFill>
                <a:latin typeface="Garamond"/>
                <a:cs typeface="Garamond"/>
              </a:rPr>
              <a:t>i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c</a:t>
            </a:r>
            <a:r>
              <a:rPr sz="2800" b="1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substance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i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one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that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ha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an 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water </a:t>
            </a:r>
            <a:r>
              <a:rPr sz="2800" spc="-25" dirty="0">
                <a:solidFill>
                  <a:srgbClr val="001F5F"/>
                </a:solidFill>
                <a:latin typeface="Garamond"/>
                <a:cs typeface="Garamond"/>
              </a:rPr>
              <a:t>(Polar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molecules/ compounds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dissolve</a:t>
            </a:r>
            <a:r>
              <a:rPr sz="2800" spc="5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)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2114" y="5418531"/>
            <a:ext cx="8709025" cy="121983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93700" marR="5080" indent="-381000" algn="just">
              <a:lnSpc>
                <a:spcPts val="3020"/>
              </a:lnSpc>
              <a:spcBef>
                <a:spcPts val="480"/>
              </a:spcBef>
              <a:buFont typeface="Wingdings"/>
              <a:buChar char=""/>
              <a:tabLst>
                <a:tab pos="3937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 </a:t>
            </a:r>
            <a:r>
              <a:rPr sz="2800" b="1" spc="-10" dirty="0">
                <a:solidFill>
                  <a:srgbClr val="001F5F"/>
                </a:solidFill>
                <a:latin typeface="Garamond"/>
                <a:cs typeface="Garamond"/>
              </a:rPr>
              <a:t>hydrophobic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substance is one that does not </a:t>
            </a:r>
            <a:r>
              <a:rPr sz="2800" spc="-30" dirty="0">
                <a:solidFill>
                  <a:srgbClr val="001F5F"/>
                </a:solidFill>
                <a:latin typeface="Garamond"/>
                <a:cs typeface="Garamond"/>
              </a:rPr>
              <a:t>have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an 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affinity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for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water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(uncharged non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polar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molecules of  compounds – does not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dissolve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)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723119" y="4389119"/>
            <a:ext cx="2468879" cy="24688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642092" y="3093720"/>
            <a:ext cx="1549907" cy="1676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3704" y="402082"/>
            <a:ext cx="624268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366385" algn="l"/>
              </a:tabLst>
            </a:pPr>
            <a:r>
              <a:rPr dirty="0"/>
              <a:t>Biolo</a:t>
            </a:r>
            <a:r>
              <a:rPr spc="155" dirty="0"/>
              <a:t>g</a:t>
            </a:r>
            <a:r>
              <a:rPr dirty="0"/>
              <a:t>y</a:t>
            </a:r>
            <a:r>
              <a:rPr spc="10" dirty="0"/>
              <a:t> </a:t>
            </a:r>
            <a:r>
              <a:rPr spc="-5" dirty="0"/>
              <a:t>an</a:t>
            </a:r>
            <a:r>
              <a:rPr dirty="0"/>
              <a:t>d</a:t>
            </a:r>
            <a:r>
              <a:rPr spc="-5" dirty="0"/>
              <a:t> </a:t>
            </a:r>
            <a:r>
              <a:rPr dirty="0"/>
              <a:t>the</a:t>
            </a:r>
            <a:r>
              <a:rPr spc="5" dirty="0"/>
              <a:t> </a:t>
            </a:r>
            <a:r>
              <a:rPr spc="-210" dirty="0"/>
              <a:t>T</a:t>
            </a:r>
            <a:r>
              <a:rPr spc="-5" dirty="0"/>
              <a:t>re</a:t>
            </a:r>
            <a:r>
              <a:rPr dirty="0"/>
              <a:t>e</a:t>
            </a:r>
            <a:r>
              <a:rPr spc="-30" dirty="0"/>
              <a:t> </a:t>
            </a:r>
            <a:r>
              <a:rPr spc="-5" dirty="0"/>
              <a:t>o</a:t>
            </a:r>
            <a:r>
              <a:rPr dirty="0"/>
              <a:t>f	Life</a:t>
            </a:r>
          </a:p>
        </p:txBody>
      </p:sp>
      <p:sp>
        <p:nvSpPr>
          <p:cNvPr id="3" name="object 3"/>
          <p:cNvSpPr/>
          <p:nvPr/>
        </p:nvSpPr>
        <p:spPr>
          <a:xfrm>
            <a:off x="667879" y="1488947"/>
            <a:ext cx="10591060" cy="4885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5648" y="122377"/>
            <a:ext cx="71393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Cohesion, adhesion, </a:t>
            </a:r>
            <a:r>
              <a:rPr sz="4000" spc="-5" dirty="0"/>
              <a:t>Surface</a:t>
            </a:r>
            <a:r>
              <a:rPr sz="4000" spc="25" dirty="0"/>
              <a:t> </a:t>
            </a:r>
            <a:r>
              <a:rPr sz="4000" spc="-5" dirty="0"/>
              <a:t>tension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398779" y="664286"/>
            <a:ext cx="6034405" cy="390652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910590" indent="-228600">
              <a:lnSpc>
                <a:spcPts val="3030"/>
              </a:lnSpc>
              <a:spcBef>
                <a:spcPts val="47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b="1" spc="-10" dirty="0">
                <a:solidFill>
                  <a:srgbClr val="001F5F"/>
                </a:solidFill>
                <a:latin typeface="Garamond"/>
                <a:cs typeface="Garamond"/>
              </a:rPr>
              <a:t>Cohesion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– attraction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between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like 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molecules</a:t>
            </a:r>
            <a:endParaRPr sz="2800">
              <a:latin typeface="Garamond"/>
              <a:cs typeface="Garamond"/>
            </a:endParaRPr>
          </a:p>
          <a:p>
            <a:pPr marL="241300" marR="621030" indent="-228600">
              <a:lnSpc>
                <a:spcPct val="90000"/>
              </a:lnSpc>
              <a:spcBef>
                <a:spcPts val="944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Adhesion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-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attraction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between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unlike 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molecules (often a liquid and solid  surface)</a:t>
            </a:r>
            <a:endParaRPr sz="2800">
              <a:latin typeface="Garamond"/>
              <a:cs typeface="Garamond"/>
            </a:endParaRPr>
          </a:p>
          <a:p>
            <a:pPr marL="241300" marR="91440" indent="-228600">
              <a:lnSpc>
                <a:spcPts val="3020"/>
              </a:lnSpc>
              <a:spcBef>
                <a:spcPts val="1055"/>
              </a:spcBef>
              <a:buFont typeface="Wingdings"/>
              <a:buChar char=""/>
              <a:tabLst>
                <a:tab pos="241300" algn="l"/>
                <a:tab pos="1613535" algn="l"/>
                <a:tab pos="4828540" algn="l"/>
                <a:tab pos="4852670" algn="l"/>
              </a:tabLst>
            </a:pP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Surface tension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is a</a:t>
            </a:r>
            <a:r>
              <a:rPr sz="2800" spc="9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measure</a:t>
            </a:r>
            <a:r>
              <a:rPr sz="2800" spc="2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how 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hard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it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is	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to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break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the</a:t>
            </a:r>
            <a:r>
              <a:rPr sz="2800" spc="4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surface</a:t>
            </a:r>
            <a:r>
              <a:rPr sz="2800" spc="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	a</a:t>
            </a:r>
            <a:r>
              <a:rPr sz="2800" spc="-7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liquid.  Surface tension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is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related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to</a:t>
            </a:r>
            <a:r>
              <a:rPr sz="2800" spc="-2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cohesion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0" dirty="0">
                <a:solidFill>
                  <a:srgbClr val="001F5F"/>
                </a:solidFill>
                <a:latin typeface="Garamond"/>
                <a:cs typeface="Garamond"/>
              </a:rPr>
              <a:t>Water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resists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that increases its surface</a:t>
            </a:r>
            <a:r>
              <a:rPr sz="2800" spc="8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area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77411" y="4626862"/>
            <a:ext cx="3890772" cy="21671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95871" y="1109470"/>
            <a:ext cx="5596128" cy="57485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292" y="4562855"/>
            <a:ext cx="3651504" cy="2295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500" y="135382"/>
            <a:ext cx="845248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Water </a:t>
            </a:r>
            <a:r>
              <a:rPr dirty="0"/>
              <a:t>is denser </a:t>
            </a:r>
            <a:r>
              <a:rPr spc="-5" dirty="0"/>
              <a:t>as liquid </a:t>
            </a:r>
            <a:r>
              <a:rPr dirty="0"/>
              <a:t>than </a:t>
            </a:r>
            <a:r>
              <a:rPr spc="-5" dirty="0"/>
              <a:t>as </a:t>
            </a:r>
            <a:r>
              <a:rPr dirty="0"/>
              <a:t>a</a:t>
            </a:r>
            <a:r>
              <a:rPr spc="55" dirty="0"/>
              <a:t> </a:t>
            </a:r>
            <a:r>
              <a:rPr dirty="0"/>
              <a:t>solid</a:t>
            </a:r>
          </a:p>
        </p:txBody>
      </p:sp>
      <p:sp>
        <p:nvSpPr>
          <p:cNvPr id="3" name="object 3"/>
          <p:cNvSpPr/>
          <p:nvPr/>
        </p:nvSpPr>
        <p:spPr>
          <a:xfrm>
            <a:off x="22859" y="1028698"/>
            <a:ext cx="11422380" cy="5804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1362" y="238455"/>
            <a:ext cx="102558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0" dirty="0"/>
              <a:t>Water </a:t>
            </a:r>
            <a:r>
              <a:rPr spc="-5" dirty="0"/>
              <a:t>has </a:t>
            </a:r>
            <a:r>
              <a:rPr dirty="0"/>
              <a:t>a </a:t>
            </a:r>
            <a:r>
              <a:rPr spc="-5" dirty="0"/>
              <a:t>high </a:t>
            </a:r>
            <a:r>
              <a:rPr dirty="0"/>
              <a:t>capacity for </a:t>
            </a:r>
            <a:r>
              <a:rPr spc="-5" dirty="0"/>
              <a:t>absorbing</a:t>
            </a:r>
            <a:r>
              <a:rPr spc="75" dirty="0"/>
              <a:t> </a:t>
            </a:r>
            <a:r>
              <a:rPr spc="20" dirty="0"/>
              <a:t>Energy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2722" y="1164865"/>
            <a:ext cx="5600065" cy="4116704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5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Hydrogen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bonding</a:t>
            </a:r>
            <a:endParaRPr sz="2800">
              <a:latin typeface="Garamond"/>
              <a:cs typeface="Garamond"/>
            </a:endParaRPr>
          </a:p>
          <a:p>
            <a:pPr marL="241300" marR="5080" indent="-228600">
              <a:lnSpc>
                <a:spcPct val="90000"/>
              </a:lnSpc>
              <a:spcBef>
                <a:spcPts val="994"/>
              </a:spcBef>
              <a:buFont typeface="Wingdings"/>
              <a:buChar char=""/>
              <a:tabLst>
                <a:tab pos="241300" algn="l"/>
                <a:tab pos="1464945" algn="l"/>
                <a:tab pos="4671060" algn="l"/>
                <a:tab pos="5255895" algn="l"/>
              </a:tabLst>
            </a:pPr>
            <a:r>
              <a:rPr sz="2800" b="1" spc="-10" dirty="0">
                <a:solidFill>
                  <a:srgbClr val="001F5F"/>
                </a:solidFill>
                <a:latin typeface="Garamond"/>
                <a:cs typeface="Garamond"/>
              </a:rPr>
              <a:t>Specifi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c Heat:</a:t>
            </a:r>
            <a:r>
              <a:rPr sz="2800" b="1" spc="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30" dirty="0">
                <a:solidFill>
                  <a:srgbClr val="001F5F"/>
                </a:solidFill>
                <a:latin typeface="Garamond"/>
                <a:cs typeface="Garamond"/>
              </a:rPr>
              <a:t>T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h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e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amoun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o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f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en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e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r</a:t>
            </a:r>
            <a:r>
              <a:rPr sz="2800" spc="95" dirty="0">
                <a:solidFill>
                  <a:srgbClr val="001F5F"/>
                </a:solidFill>
                <a:latin typeface="Garamond"/>
                <a:cs typeface="Garamond"/>
              </a:rPr>
              <a:t>g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y 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required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to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raise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the</a:t>
            </a:r>
            <a:r>
              <a:rPr sz="2800" spc="1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temperature</a:t>
            </a:r>
            <a:r>
              <a:rPr sz="2800" spc="2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1  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gram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a substance 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by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1ºC.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0" dirty="0">
                <a:solidFill>
                  <a:srgbClr val="001F5F"/>
                </a:solidFill>
                <a:latin typeface="Garamond"/>
                <a:cs typeface="Garamond"/>
              </a:rPr>
              <a:t>Water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has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high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specific</a:t>
            </a:r>
            <a:r>
              <a:rPr sz="2800" spc="3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heat</a:t>
            </a:r>
            <a:endParaRPr sz="2800">
              <a:latin typeface="Garamond"/>
              <a:cs typeface="Garamond"/>
            </a:endParaRPr>
          </a:p>
          <a:p>
            <a:pPr marL="241300" marR="176530" indent="-228600">
              <a:lnSpc>
                <a:spcPts val="3020"/>
              </a:lnSpc>
              <a:spcBef>
                <a:spcPts val="1045"/>
              </a:spcBef>
              <a:buFont typeface="Wingdings"/>
              <a:buChar char=""/>
              <a:tabLst>
                <a:tab pos="241300" algn="l"/>
                <a:tab pos="672465" algn="l"/>
                <a:tab pos="1522730" algn="l"/>
              </a:tabLst>
            </a:pPr>
            <a:r>
              <a:rPr sz="2800" b="1" spc="-10" dirty="0">
                <a:solidFill>
                  <a:srgbClr val="001F5F"/>
                </a:solidFill>
                <a:latin typeface="Garamond"/>
                <a:cs typeface="Garamond"/>
              </a:rPr>
              <a:t>Heat</a:t>
            </a:r>
            <a:r>
              <a:rPr sz="2800" b="1" spc="3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of	</a:t>
            </a:r>
            <a:r>
              <a:rPr sz="2800" b="1" spc="-20" dirty="0">
                <a:solidFill>
                  <a:srgbClr val="001F5F"/>
                </a:solidFill>
                <a:latin typeface="Garamond"/>
                <a:cs typeface="Garamond"/>
              </a:rPr>
              <a:t>Vaporization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: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The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amount 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</a:t>
            </a:r>
            <a:r>
              <a:rPr sz="2800" spc="15" dirty="0">
                <a:solidFill>
                  <a:srgbClr val="001F5F"/>
                </a:solidFill>
                <a:latin typeface="Garamond"/>
                <a:cs typeface="Garamond"/>
              </a:rPr>
              <a:t>energy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required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to change 1 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grams 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water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from liquid state to</a:t>
            </a:r>
            <a:r>
              <a:rPr sz="2800" spc="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gas.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Sweating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971032" y="1357636"/>
            <a:ext cx="6205727" cy="54705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23160" y="5114543"/>
            <a:ext cx="3547872" cy="1743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2619" y="238455"/>
            <a:ext cx="83921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61970" algn="l"/>
              </a:tabLst>
            </a:pPr>
            <a:r>
              <a:rPr spc="5" dirty="0"/>
              <a:t>Properties</a:t>
            </a:r>
            <a:r>
              <a:rPr spc="10" dirty="0"/>
              <a:t> </a:t>
            </a:r>
            <a:r>
              <a:rPr dirty="0"/>
              <a:t>of	</a:t>
            </a:r>
            <a:r>
              <a:rPr spc="-70" dirty="0"/>
              <a:t>Water </a:t>
            </a:r>
            <a:r>
              <a:rPr dirty="0"/>
              <a:t>that </a:t>
            </a:r>
            <a:r>
              <a:rPr spc="-15" dirty="0"/>
              <a:t>Facilitate</a:t>
            </a:r>
            <a:r>
              <a:rPr spc="20" dirty="0"/>
              <a:t> </a:t>
            </a:r>
            <a:r>
              <a:rPr dirty="0"/>
              <a:t>Life</a:t>
            </a:r>
          </a:p>
        </p:txBody>
      </p:sp>
      <p:sp>
        <p:nvSpPr>
          <p:cNvPr id="3" name="object 3"/>
          <p:cNvSpPr/>
          <p:nvPr/>
        </p:nvSpPr>
        <p:spPr>
          <a:xfrm>
            <a:off x="236056" y="1876043"/>
            <a:ext cx="11681607" cy="4255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2579" y="937336"/>
            <a:ext cx="9260205" cy="24961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0" dirty="0">
                <a:solidFill>
                  <a:srgbClr val="001F5F"/>
                </a:solidFill>
                <a:latin typeface="Garamond"/>
                <a:cs typeface="Garamond"/>
              </a:rPr>
              <a:t>Water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is not a completely stable</a:t>
            </a:r>
            <a:r>
              <a:rPr sz="2800" spc="3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molecule</a:t>
            </a:r>
            <a:endParaRPr sz="2800">
              <a:latin typeface="Garamond"/>
              <a:cs typeface="Garamond"/>
            </a:endParaRPr>
          </a:p>
          <a:p>
            <a:pPr>
              <a:lnSpc>
                <a:spcPct val="100000"/>
              </a:lnSpc>
              <a:buClr>
                <a:srgbClr val="001F5F"/>
              </a:buClr>
              <a:buFont typeface="Wingdings"/>
              <a:buChar char=""/>
            </a:pP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01F5F"/>
              </a:buClr>
              <a:buFont typeface="Wingdings"/>
              <a:buChar char=""/>
            </a:pPr>
            <a:endParaRPr sz="43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H+ proton,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which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do not exists </a:t>
            </a:r>
            <a:r>
              <a:rPr sz="2800" spc="-25" dirty="0">
                <a:solidFill>
                  <a:srgbClr val="001F5F"/>
                </a:solidFill>
                <a:latin typeface="Garamond"/>
                <a:cs typeface="Garamond"/>
              </a:rPr>
              <a:t>by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themselves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Wingdings"/>
              <a:buChar char=""/>
              <a:tabLst>
                <a:tab pos="241300" algn="l"/>
                <a:tab pos="8502015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Acid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</a:t>
            </a:r>
            <a:r>
              <a:rPr sz="2800" spc="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–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g</a:t>
            </a:r>
            <a:r>
              <a:rPr sz="2800" spc="-50" dirty="0">
                <a:solidFill>
                  <a:srgbClr val="001F5F"/>
                </a:solidFill>
                <a:latin typeface="Garamond"/>
                <a:cs typeface="Garamond"/>
              </a:rPr>
              <a:t>i</a:t>
            </a:r>
            <a:r>
              <a:rPr sz="2800" spc="-55" dirty="0">
                <a:solidFill>
                  <a:srgbClr val="001F5F"/>
                </a:solidFill>
                <a:latin typeface="Garamond"/>
                <a:cs typeface="Garamond"/>
              </a:rPr>
              <a:t>v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e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up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p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r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oto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n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to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rais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e </a:t>
            </a:r>
            <a:r>
              <a:rPr sz="2800" spc="-55" dirty="0">
                <a:solidFill>
                  <a:srgbClr val="001F5F"/>
                </a:solidFill>
                <a:latin typeface="Garamond"/>
                <a:cs typeface="Garamond"/>
              </a:rPr>
              <a:t>h</a:t>
            </a:r>
            <a:r>
              <a:rPr sz="2800" spc="-45" dirty="0">
                <a:solidFill>
                  <a:srgbClr val="001F5F"/>
                </a:solidFill>
                <a:latin typeface="Garamond"/>
                <a:cs typeface="Garamond"/>
              </a:rPr>
              <a:t>y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d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r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oniu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 (H3O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+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)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ions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o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f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spc="-50" dirty="0">
                <a:solidFill>
                  <a:srgbClr val="001F5F"/>
                </a:solidFill>
                <a:latin typeface="Garamond"/>
                <a:cs typeface="Garamond"/>
              </a:rPr>
              <a:t>w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ater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2579" y="4515358"/>
            <a:ext cx="100406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241300" algn="l"/>
                <a:tab pos="928243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Base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–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acquir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e p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rot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n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 to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l</a:t>
            </a:r>
            <a:r>
              <a:rPr sz="2800" spc="-50" dirty="0">
                <a:solidFill>
                  <a:srgbClr val="001F5F"/>
                </a:solidFill>
                <a:latin typeface="Garamond"/>
                <a:cs typeface="Garamond"/>
              </a:rPr>
              <a:t>ow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ers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the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5" dirty="0">
                <a:solidFill>
                  <a:srgbClr val="001F5F"/>
                </a:solidFill>
                <a:latin typeface="Garamond"/>
                <a:cs typeface="Garamond"/>
              </a:rPr>
              <a:t>h</a:t>
            </a:r>
            <a:r>
              <a:rPr sz="2800" spc="-45" dirty="0">
                <a:solidFill>
                  <a:srgbClr val="001F5F"/>
                </a:solidFill>
                <a:latin typeface="Garamond"/>
                <a:cs typeface="Garamond"/>
              </a:rPr>
              <a:t>y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d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r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oniu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 (H3O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+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)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ions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o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f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spc="-50" dirty="0">
                <a:solidFill>
                  <a:srgbClr val="001F5F"/>
                </a:solidFill>
                <a:latin typeface="Garamond"/>
                <a:cs typeface="Garamond"/>
              </a:rPr>
              <a:t>w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ater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2579" y="6048857"/>
            <a:ext cx="58102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0" dirty="0">
                <a:solidFill>
                  <a:srgbClr val="001F5F"/>
                </a:solidFill>
                <a:latin typeface="Garamond"/>
                <a:cs typeface="Garamond"/>
              </a:rPr>
              <a:t>Water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is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both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week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acid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and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week</a:t>
            </a:r>
            <a:r>
              <a:rPr sz="2800" spc="5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base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09422" y="104597"/>
            <a:ext cx="68027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0" dirty="0"/>
              <a:t>Water </a:t>
            </a:r>
            <a:r>
              <a:rPr dirty="0"/>
              <a:t>in </a:t>
            </a:r>
            <a:r>
              <a:rPr spc="-5" dirty="0"/>
              <a:t>Acid </a:t>
            </a:r>
            <a:r>
              <a:rPr dirty="0"/>
              <a:t>– Base</a:t>
            </a:r>
            <a:r>
              <a:rPr spc="25" dirty="0"/>
              <a:t> </a:t>
            </a:r>
            <a:r>
              <a:rPr spc="-15" dirty="0"/>
              <a:t>Reactions</a:t>
            </a:r>
          </a:p>
        </p:txBody>
      </p:sp>
      <p:sp>
        <p:nvSpPr>
          <p:cNvPr id="6" name="object 6"/>
          <p:cNvSpPr/>
          <p:nvPr/>
        </p:nvSpPr>
        <p:spPr>
          <a:xfrm>
            <a:off x="1054608" y="1371600"/>
            <a:ext cx="4773168" cy="1075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44969" y="1723160"/>
            <a:ext cx="4600227" cy="4386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64435" y="3422903"/>
            <a:ext cx="6734556" cy="9845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93462" y="5417859"/>
            <a:ext cx="4010786" cy="3289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80196" y="5422680"/>
            <a:ext cx="3844847" cy="364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52978" y="238455"/>
            <a:ext cx="56864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949700" algn="l"/>
              </a:tabLst>
            </a:pPr>
            <a:r>
              <a:rPr spc="-5" dirty="0"/>
              <a:t>Concentration</a:t>
            </a:r>
            <a:r>
              <a:rPr spc="55" dirty="0"/>
              <a:t> </a:t>
            </a:r>
            <a:r>
              <a:rPr dirty="0"/>
              <a:t>of	</a:t>
            </a:r>
            <a:r>
              <a:rPr spc="-5" dirty="0"/>
              <a:t>Protons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10570" y="1687779"/>
            <a:ext cx="1530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7853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atoms	in</a:t>
            </a:r>
            <a:r>
              <a:rPr sz="2800" spc="254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0466" y="1291843"/>
            <a:ext cx="9691370" cy="2178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3240"/>
              </a:lnSpc>
              <a:spcBef>
                <a:spcPts val="95"/>
              </a:spcBef>
              <a:buFont typeface="Wingdings"/>
              <a:buChar char=""/>
              <a:tabLst>
                <a:tab pos="241300" algn="l"/>
                <a:tab pos="8122284" algn="l"/>
              </a:tabLst>
            </a:pP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There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is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no simple </a:t>
            </a:r>
            <a:r>
              <a:rPr sz="2800" b="1" spc="-30" dirty="0">
                <a:solidFill>
                  <a:srgbClr val="001F5F"/>
                </a:solidFill>
                <a:latin typeface="Garamond"/>
                <a:cs typeface="Garamond"/>
              </a:rPr>
              <a:t>way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to count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the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actual</a:t>
            </a:r>
            <a:r>
              <a:rPr sz="2800" spc="18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b="1" spc="-10" dirty="0">
                <a:solidFill>
                  <a:srgbClr val="001F5F"/>
                </a:solidFill>
                <a:latin typeface="Garamond"/>
                <a:cs typeface="Garamond"/>
              </a:rPr>
              <a:t>number</a:t>
            </a:r>
            <a:r>
              <a:rPr sz="2800" b="1" spc="2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of	protons</a:t>
            </a:r>
            <a:endParaRPr sz="2800">
              <a:latin typeface="Garamond"/>
              <a:cs typeface="Garamond"/>
            </a:endParaRPr>
          </a:p>
          <a:p>
            <a:pPr marL="241300" marR="5080" indent="-228600">
              <a:lnSpc>
                <a:spcPts val="3030"/>
              </a:lnSpc>
              <a:spcBef>
                <a:spcPts val="254"/>
              </a:spcBef>
              <a:buFont typeface="Wingdings"/>
              <a:buChar char=""/>
              <a:tabLst>
                <a:tab pos="241300" algn="l"/>
                <a:tab pos="6228080" algn="l"/>
                <a:tab pos="9370695" algn="l"/>
              </a:tabLst>
            </a:pP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Mole</a:t>
            </a:r>
            <a:r>
              <a:rPr sz="2800" b="1" spc="-15" dirty="0">
                <a:solidFill>
                  <a:srgbClr val="001F5F"/>
                </a:solidFill>
                <a:latin typeface="Garamond"/>
                <a:cs typeface="Garamond"/>
              </a:rPr>
              <a:t>c</a:t>
            </a:r>
            <a:r>
              <a:rPr sz="2800" b="1" spc="-10" dirty="0">
                <a:solidFill>
                  <a:srgbClr val="001F5F"/>
                </a:solidFill>
                <a:latin typeface="Garamond"/>
                <a:cs typeface="Garamond"/>
              </a:rPr>
              <a:t>ul</a:t>
            </a:r>
            <a:r>
              <a:rPr sz="2800" b="1" dirty="0">
                <a:solidFill>
                  <a:srgbClr val="001F5F"/>
                </a:solidFill>
                <a:latin typeface="Garamond"/>
                <a:cs typeface="Garamond"/>
              </a:rPr>
              <a:t>a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r</a:t>
            </a:r>
            <a:r>
              <a:rPr sz="2800" b="1" spc="34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mass/</a:t>
            </a:r>
            <a:r>
              <a:rPr sz="2800" b="1" spc="34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b="1" spc="-45" dirty="0">
                <a:solidFill>
                  <a:srgbClr val="001F5F"/>
                </a:solidFill>
                <a:latin typeface="Garamond"/>
                <a:cs typeface="Garamond"/>
              </a:rPr>
              <a:t>w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eight</a:t>
            </a:r>
            <a:r>
              <a:rPr sz="2800" b="1" spc="34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i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</a:t>
            </a:r>
            <a:r>
              <a:rPr sz="2800" spc="34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the</a:t>
            </a:r>
            <a:r>
              <a:rPr sz="2800" spc="34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sum</a:t>
            </a:r>
            <a:r>
              <a:rPr sz="2800" spc="34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al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l</a:t>
            </a:r>
            <a:r>
              <a:rPr sz="2800" spc="34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atomi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</a:t>
            </a:r>
            <a:r>
              <a:rPr sz="2800" spc="33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0" dirty="0">
                <a:solidFill>
                  <a:srgbClr val="001F5F"/>
                </a:solidFill>
                <a:latin typeface="Garamond"/>
                <a:cs typeface="Garamond"/>
              </a:rPr>
              <a:t>w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ei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g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ht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</a:t>
            </a:r>
            <a:r>
              <a:rPr sz="2800" spc="34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all 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molecule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320"/>
              </a:spcBef>
              <a:buFont typeface="Wingdings"/>
              <a:buChar char=""/>
              <a:tabLst>
                <a:tab pos="241300" algn="l"/>
                <a:tab pos="2062480" algn="l"/>
                <a:tab pos="688467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Numbers</a:t>
            </a:r>
            <a:r>
              <a:rPr sz="2800" spc="2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molecules are usually</a:t>
            </a:r>
            <a:r>
              <a:rPr sz="2800" spc="6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measured</a:t>
            </a:r>
            <a:r>
              <a:rPr sz="2800" spc="3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in	moles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36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Mole - </a:t>
            </a:r>
            <a:r>
              <a:rPr sz="2800" spc="-45" dirty="0">
                <a:solidFill>
                  <a:srgbClr val="001F5F"/>
                </a:solidFill>
                <a:latin typeface="Garamond"/>
                <a:cs typeface="Garamond"/>
              </a:rPr>
              <a:t>Avogadro’s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number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6.022 x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10</a:t>
            </a:r>
            <a:r>
              <a:rPr sz="2775" baseline="25525" dirty="0">
                <a:solidFill>
                  <a:srgbClr val="001F5F"/>
                </a:solidFill>
                <a:latin typeface="Garamond"/>
                <a:cs typeface="Garamond"/>
              </a:rPr>
              <a:t>23</a:t>
            </a:r>
            <a:r>
              <a:rPr sz="2775" spc="517" baseline="2552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molecules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0466" y="3491610"/>
            <a:ext cx="11459845" cy="26390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80"/>
              </a:spcBef>
              <a:buFont typeface="Wingdings"/>
              <a:buChar char=""/>
              <a:tabLst>
                <a:tab pos="241300" algn="l"/>
                <a:tab pos="1801495" algn="l"/>
                <a:tab pos="2126615" algn="l"/>
                <a:tab pos="2893060" algn="l"/>
                <a:tab pos="3423285" algn="l"/>
                <a:tab pos="4412615" algn="l"/>
                <a:tab pos="4598670" algn="l"/>
                <a:tab pos="4836160" algn="l"/>
                <a:tab pos="6163945" algn="l"/>
                <a:tab pos="6588759" algn="l"/>
                <a:tab pos="7108825" algn="l"/>
                <a:tab pos="7892415" algn="l"/>
                <a:tab pos="8827770" algn="l"/>
                <a:tab pos="9251950" algn="l"/>
                <a:tab pos="9606915" algn="l"/>
                <a:tab pos="10539730" algn="l"/>
                <a:tab pos="10892155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Molec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u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lar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spc="-45" dirty="0">
                <a:solidFill>
                  <a:srgbClr val="001F5F"/>
                </a:solidFill>
                <a:latin typeface="Garamond"/>
                <a:cs typeface="Garamond"/>
              </a:rPr>
              <a:t>w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eight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spc="-225" dirty="0">
                <a:solidFill>
                  <a:srgbClr val="001F5F"/>
                </a:solidFill>
                <a:latin typeface="Garamond"/>
                <a:cs typeface="Garamond"/>
              </a:rPr>
              <a:t>W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ate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r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=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1+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1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+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1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6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=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1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8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(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18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g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spc="-50" dirty="0">
                <a:solidFill>
                  <a:srgbClr val="001F5F"/>
                </a:solidFill>
                <a:latin typeface="Garamond"/>
                <a:cs typeface="Garamond"/>
              </a:rPr>
              <a:t>w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ate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r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=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6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6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.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02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2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x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10</a:t>
            </a:r>
            <a:r>
              <a:rPr sz="2775" baseline="25525" dirty="0">
                <a:solidFill>
                  <a:srgbClr val="001F5F"/>
                </a:solidFill>
                <a:latin typeface="Garamond"/>
                <a:cs typeface="Garamond"/>
              </a:rPr>
              <a:t>23 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molecules</a:t>
            </a:r>
            <a:r>
              <a:rPr sz="2800" spc="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water/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1</a:t>
            </a:r>
            <a:r>
              <a:rPr sz="2800" spc="4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mole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water)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330"/>
              </a:spcBef>
              <a:buFont typeface="Wingdings"/>
              <a:buChar char=""/>
              <a:tabLst>
                <a:tab pos="241300" algn="l"/>
                <a:tab pos="4682490" algn="l"/>
                <a:tab pos="6015990" algn="l"/>
                <a:tab pos="7547609" algn="l"/>
                <a:tab pos="8599170" algn="l"/>
              </a:tabLst>
            </a:pP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Molarity (M)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is the</a:t>
            </a:r>
            <a:r>
              <a:rPr sz="2800" spc="4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number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moles</a:t>
            </a:r>
            <a:r>
              <a:rPr sz="2800" spc="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solute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per	liter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solution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360"/>
              </a:spcBef>
              <a:buFont typeface="Wingdings"/>
              <a:buChar char=""/>
              <a:tabLst>
                <a:tab pos="241300" algn="l"/>
                <a:tab pos="2426970" algn="l"/>
                <a:tab pos="720344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1M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solution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protons in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water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means 1</a:t>
            </a:r>
            <a:r>
              <a:rPr sz="2800" spc="6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mole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protons is contained in</a:t>
            </a:r>
            <a:r>
              <a:rPr sz="2800" spc="-3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water</a:t>
            </a:r>
            <a:endParaRPr sz="2800">
              <a:latin typeface="Garamond"/>
              <a:cs typeface="Garamond"/>
            </a:endParaRPr>
          </a:p>
          <a:p>
            <a:pPr marL="241300" marR="5715" indent="-228600">
              <a:lnSpc>
                <a:spcPts val="3020"/>
              </a:lnSpc>
              <a:spcBef>
                <a:spcPts val="745"/>
              </a:spcBef>
              <a:buFont typeface="Wingdings"/>
              <a:buChar char=""/>
              <a:tabLst>
                <a:tab pos="241300" algn="l"/>
                <a:tab pos="1496695" algn="l"/>
                <a:tab pos="2972435" algn="l"/>
                <a:tab pos="4139565" algn="l"/>
                <a:tab pos="4561840" algn="l"/>
                <a:tab pos="5586095" algn="l"/>
                <a:tab pos="6095365" algn="l"/>
                <a:tab pos="7529830" algn="l"/>
                <a:tab pos="8194040" algn="l"/>
                <a:tab pos="9453245" algn="l"/>
                <a:tab pos="993965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Proto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n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measu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r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ed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d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i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rectl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y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i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n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te</a:t>
            </a:r>
            <a:r>
              <a:rPr sz="2800" b="1" spc="105" dirty="0">
                <a:solidFill>
                  <a:srgbClr val="001F5F"/>
                </a:solidFill>
                <a:latin typeface="Garamond"/>
                <a:cs typeface="Garamond"/>
              </a:rPr>
              <a:t>r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ms</a:t>
            </a:r>
            <a:r>
              <a:rPr sz="2800" b="1" dirty="0">
                <a:solidFill>
                  <a:srgbClr val="001F5F"/>
                </a:solidFill>
                <a:latin typeface="Garamond"/>
                <a:cs typeface="Garamond"/>
              </a:rPr>
              <a:t>	o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f</a:t>
            </a:r>
            <a:r>
              <a:rPr sz="2800" b="1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Mol</a:t>
            </a:r>
            <a:r>
              <a:rPr sz="2800" b="1" dirty="0">
                <a:solidFill>
                  <a:srgbClr val="001F5F"/>
                </a:solidFill>
                <a:latin typeface="Garamond"/>
                <a:cs typeface="Garamond"/>
              </a:rPr>
              <a:t>a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rity</a:t>
            </a:r>
            <a:r>
              <a:rPr sz="2800" b="1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an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d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thr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o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ugh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an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ins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t</a:t>
            </a:r>
            <a:r>
              <a:rPr sz="2800" spc="80" dirty="0">
                <a:solidFill>
                  <a:srgbClr val="001F5F"/>
                </a:solidFill>
                <a:latin typeface="Garamond"/>
                <a:cs typeface="Garamond"/>
              </a:rPr>
              <a:t>r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ument  called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pH</a:t>
            </a:r>
            <a:r>
              <a:rPr sz="2800" b="1" spc="-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meter</a:t>
            </a:r>
            <a:endParaRPr sz="2800">
              <a:latin typeface="Garamond"/>
              <a:cs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2262" y="1401386"/>
            <a:ext cx="6501130" cy="503682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75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Logarithmic</a:t>
            </a:r>
            <a:r>
              <a:rPr sz="2600" spc="-2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notation</a:t>
            </a:r>
            <a:endParaRPr sz="2600">
              <a:latin typeface="Garamond"/>
              <a:cs typeface="Garamond"/>
            </a:endParaRPr>
          </a:p>
          <a:p>
            <a:pPr marL="1840864">
              <a:lnSpc>
                <a:spcPct val="100000"/>
              </a:lnSpc>
              <a:spcBef>
                <a:spcPts val="375"/>
              </a:spcBef>
            </a:pP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pH = - log</a:t>
            </a:r>
            <a:r>
              <a:rPr sz="2600" spc="-2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[H</a:t>
            </a:r>
            <a:r>
              <a:rPr sz="2550" spc="7" baseline="26143" dirty="0">
                <a:solidFill>
                  <a:srgbClr val="001F5F"/>
                </a:solidFill>
                <a:latin typeface="Garamond"/>
                <a:cs typeface="Garamond"/>
              </a:rPr>
              <a:t>+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]</a:t>
            </a:r>
            <a:endParaRPr sz="2600">
              <a:latin typeface="Garamond"/>
              <a:cs typeface="Garamond"/>
            </a:endParaRPr>
          </a:p>
          <a:p>
            <a:pPr marL="1840864">
              <a:lnSpc>
                <a:spcPct val="100000"/>
              </a:lnSpc>
              <a:spcBef>
                <a:spcPts val="380"/>
              </a:spcBef>
            </a:pP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[H</a:t>
            </a:r>
            <a:r>
              <a:rPr sz="2550" spc="7" baseline="26143" dirty="0">
                <a:solidFill>
                  <a:srgbClr val="001F5F"/>
                </a:solidFill>
                <a:latin typeface="Garamond"/>
                <a:cs typeface="Garamond"/>
              </a:rPr>
              <a:t>+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]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=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antilog (-pH)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= 10</a:t>
            </a:r>
            <a:r>
              <a:rPr sz="2600" spc="-3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550" spc="7" baseline="26143" dirty="0">
                <a:solidFill>
                  <a:srgbClr val="001F5F"/>
                </a:solidFill>
                <a:latin typeface="Garamond"/>
                <a:cs typeface="Garamond"/>
              </a:rPr>
              <a:t>–pH</a:t>
            </a:r>
            <a:endParaRPr sz="2550" baseline="26143">
              <a:latin typeface="Garamond"/>
              <a:cs typeface="Garamond"/>
            </a:endParaRPr>
          </a:p>
          <a:p>
            <a:pPr marL="241300" marR="158750" indent="-228600">
              <a:lnSpc>
                <a:spcPct val="80000"/>
              </a:lnSpc>
              <a:spcBef>
                <a:spcPts val="1000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spc="10" dirty="0">
                <a:solidFill>
                  <a:srgbClr val="001F5F"/>
                </a:solidFill>
                <a:latin typeface="Garamond"/>
                <a:cs typeface="Garamond"/>
              </a:rPr>
              <a:t>H</a:t>
            </a:r>
            <a:r>
              <a:rPr sz="2550" spc="15" baseline="26143" dirty="0">
                <a:solidFill>
                  <a:srgbClr val="001F5F"/>
                </a:solidFill>
                <a:latin typeface="Garamond"/>
                <a:cs typeface="Garamond"/>
              </a:rPr>
              <a:t>+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in a sample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of </a:t>
            </a:r>
            <a:r>
              <a:rPr sz="2600" spc="-15" dirty="0">
                <a:solidFill>
                  <a:srgbClr val="001F5F"/>
                </a:solidFill>
                <a:latin typeface="Garamond"/>
                <a:cs typeface="Garamond"/>
              </a:rPr>
              <a:t>water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is 1 x 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10</a:t>
            </a:r>
            <a:r>
              <a:rPr sz="2550" spc="7" baseline="26143" dirty="0">
                <a:solidFill>
                  <a:srgbClr val="001F5F"/>
                </a:solidFill>
                <a:latin typeface="Garamond"/>
                <a:cs typeface="Garamond"/>
              </a:rPr>
              <a:t>-7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M,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hence pH 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7</a:t>
            </a:r>
            <a:endParaRPr sz="2600">
              <a:latin typeface="Garamond"/>
              <a:cs typeface="Garamond"/>
            </a:endParaRPr>
          </a:p>
          <a:p>
            <a:pPr marL="241300" marR="32384" indent="-228600">
              <a:lnSpc>
                <a:spcPts val="2500"/>
              </a:lnSpc>
              <a:spcBef>
                <a:spcPts val="969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Solutions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that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contain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acids </a:t>
            </a:r>
            <a:r>
              <a:rPr sz="2600" spc="-20" dirty="0">
                <a:solidFill>
                  <a:srgbClr val="001F5F"/>
                </a:solidFill>
                <a:latin typeface="Garamond"/>
                <a:cs typeface="Garamond"/>
              </a:rPr>
              <a:t>have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a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proton  concentration 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larger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than 1 x 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10</a:t>
            </a:r>
            <a:r>
              <a:rPr sz="2550" spc="7" baseline="26143" dirty="0">
                <a:solidFill>
                  <a:srgbClr val="001F5F"/>
                </a:solidFill>
                <a:latin typeface="Garamond"/>
                <a:cs typeface="Garamond"/>
              </a:rPr>
              <a:t>-7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M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and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thus</a:t>
            </a:r>
            <a:r>
              <a:rPr sz="2600" spc="-3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pH</a:t>
            </a:r>
            <a:endParaRPr sz="2600">
              <a:latin typeface="Garamond"/>
              <a:cs typeface="Garamond"/>
            </a:endParaRPr>
          </a:p>
          <a:p>
            <a:pPr marL="240665">
              <a:lnSpc>
                <a:spcPts val="2510"/>
              </a:lnSpc>
            </a:pP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&lt;7</a:t>
            </a:r>
            <a:endParaRPr sz="2600">
              <a:latin typeface="Garamond"/>
              <a:cs typeface="Garamond"/>
            </a:endParaRPr>
          </a:p>
          <a:p>
            <a:pPr marL="241300" marR="293370" indent="-228600">
              <a:lnSpc>
                <a:spcPts val="2500"/>
              </a:lnSpc>
              <a:spcBef>
                <a:spcPts val="985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Solutions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that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contain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bases </a:t>
            </a:r>
            <a:r>
              <a:rPr sz="2600" spc="-20" dirty="0">
                <a:solidFill>
                  <a:srgbClr val="001F5F"/>
                </a:solidFill>
                <a:latin typeface="Garamond"/>
                <a:cs typeface="Garamond"/>
              </a:rPr>
              <a:t>have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a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proton  concentration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less than 1 x 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10</a:t>
            </a:r>
            <a:r>
              <a:rPr sz="2550" spc="7" baseline="26143" dirty="0">
                <a:solidFill>
                  <a:srgbClr val="001F5F"/>
                </a:solidFill>
                <a:latin typeface="Garamond"/>
                <a:cs typeface="Garamond"/>
              </a:rPr>
              <a:t>-7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M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and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thus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pH</a:t>
            </a:r>
            <a:endParaRPr sz="2600">
              <a:latin typeface="Garamond"/>
              <a:cs typeface="Garamond"/>
            </a:endParaRPr>
          </a:p>
          <a:p>
            <a:pPr marL="240665">
              <a:lnSpc>
                <a:spcPts val="2515"/>
              </a:lnSpc>
            </a:pP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&gt;7</a:t>
            </a:r>
            <a:endParaRPr sz="2600">
              <a:latin typeface="Garamond"/>
              <a:cs typeface="Garamond"/>
            </a:endParaRPr>
          </a:p>
          <a:p>
            <a:pPr marL="241300" marR="5080" indent="-228600">
              <a:lnSpc>
                <a:spcPts val="2500"/>
              </a:lnSpc>
              <a:spcBef>
                <a:spcPts val="975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b="1" spc="10" dirty="0">
                <a:solidFill>
                  <a:srgbClr val="001F5F"/>
                </a:solidFill>
                <a:latin typeface="Garamond"/>
                <a:cs typeface="Garamond"/>
              </a:rPr>
              <a:t>Buffers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protects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against damaging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changes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in 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pH, </a:t>
            </a:r>
            <a:r>
              <a:rPr sz="2600" spc="-20" dirty="0">
                <a:solidFill>
                  <a:srgbClr val="001F5F"/>
                </a:solidFill>
                <a:latin typeface="Garamond"/>
                <a:cs typeface="Garamond"/>
              </a:rPr>
              <a:t>e.g: 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CH</a:t>
            </a:r>
            <a:r>
              <a:rPr sz="2550" spc="7" baseline="-21241" dirty="0">
                <a:solidFill>
                  <a:srgbClr val="001F5F"/>
                </a:solidFill>
                <a:latin typeface="Garamond"/>
                <a:cs typeface="Garamond"/>
              </a:rPr>
              <a:t>2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O</a:t>
            </a:r>
            <a:r>
              <a:rPr sz="2550" spc="7" baseline="-21241" dirty="0">
                <a:solidFill>
                  <a:srgbClr val="001F5F"/>
                </a:solidFill>
                <a:latin typeface="Garamond"/>
                <a:cs typeface="Garamond"/>
              </a:rPr>
              <a:t>3 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(CHO</a:t>
            </a:r>
            <a:r>
              <a:rPr sz="2550" spc="7" baseline="-21241" dirty="0">
                <a:solidFill>
                  <a:srgbClr val="001F5F"/>
                </a:solidFill>
                <a:latin typeface="Garamond"/>
                <a:cs typeface="Garamond"/>
              </a:rPr>
              <a:t>3</a:t>
            </a:r>
            <a:r>
              <a:rPr sz="2550" spc="7" baseline="26143" dirty="0">
                <a:solidFill>
                  <a:srgbClr val="001F5F"/>
                </a:solidFill>
                <a:latin typeface="Garamond"/>
                <a:cs typeface="Garamond"/>
              </a:rPr>
              <a:t>+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and 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H</a:t>
            </a:r>
            <a:r>
              <a:rPr sz="2550" spc="7" baseline="26143" dirty="0">
                <a:solidFill>
                  <a:srgbClr val="001F5F"/>
                </a:solidFill>
                <a:latin typeface="Garamond"/>
                <a:cs typeface="Garamond"/>
              </a:rPr>
              <a:t>+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);</a:t>
            </a:r>
            <a:r>
              <a:rPr sz="2600" spc="-2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b="1" dirty="0">
                <a:solidFill>
                  <a:srgbClr val="001F5F"/>
                </a:solidFill>
                <a:latin typeface="Garamond"/>
                <a:cs typeface="Garamond"/>
              </a:rPr>
              <a:t>Homeostasis</a:t>
            </a:r>
            <a:endParaRPr sz="2600">
              <a:latin typeface="Garamond"/>
              <a:cs typeface="Garamon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873240" y="56385"/>
            <a:ext cx="4447032" cy="68016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20700" y="131445"/>
            <a:ext cx="7181215" cy="13004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0"/>
              </a:spcBef>
              <a:tabLst>
                <a:tab pos="1540510" algn="l"/>
              </a:tabLst>
            </a:pPr>
            <a:r>
              <a:rPr dirty="0"/>
              <a:t>pH</a:t>
            </a:r>
            <a:r>
              <a:rPr spc="-5" dirty="0"/>
              <a:t> of	</a:t>
            </a:r>
            <a:r>
              <a:rPr dirty="0"/>
              <a:t>a solution </a:t>
            </a:r>
            <a:r>
              <a:rPr spc="-15" dirty="0"/>
              <a:t>reveals </a:t>
            </a:r>
            <a:r>
              <a:rPr spc="-5" dirty="0"/>
              <a:t>whether  </a:t>
            </a:r>
            <a:r>
              <a:rPr dirty="0"/>
              <a:t>it is Acidic </a:t>
            </a:r>
            <a:r>
              <a:rPr spc="-5" dirty="0"/>
              <a:t>or</a:t>
            </a:r>
            <a:r>
              <a:rPr spc="-30" dirty="0"/>
              <a:t> </a:t>
            </a:r>
            <a:r>
              <a:rPr dirty="0"/>
              <a:t>Basic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2461" y="77215"/>
            <a:ext cx="90189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Chemical reactions </a:t>
            </a:r>
            <a:r>
              <a:rPr dirty="0"/>
              <a:t>– </a:t>
            </a:r>
            <a:r>
              <a:rPr spc="-5" dirty="0"/>
              <a:t>Chemical</a:t>
            </a:r>
            <a:r>
              <a:rPr spc="55" dirty="0"/>
              <a:t> </a:t>
            </a:r>
            <a:r>
              <a:rPr spc="-15" dirty="0"/>
              <a:t>Evolution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4059" y="750591"/>
            <a:ext cx="11033125" cy="590486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5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The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Atmosphere &amp; Ocean(s)/deep sea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hydrothermal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 vents</a:t>
            </a:r>
            <a:endParaRPr sz="2800">
              <a:latin typeface="Garamond"/>
              <a:cs typeface="Garamond"/>
            </a:endParaRPr>
          </a:p>
          <a:p>
            <a:pPr marL="241300" marR="5080" indent="-228600">
              <a:lnSpc>
                <a:spcPts val="3030"/>
              </a:lnSpc>
              <a:spcBef>
                <a:spcPts val="103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Early 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earth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participated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in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chemical </a:t>
            </a:r>
            <a:r>
              <a:rPr sz="2800" b="1" dirty="0">
                <a:solidFill>
                  <a:srgbClr val="001F5F"/>
                </a:solidFill>
                <a:latin typeface="Garamond"/>
                <a:cs typeface="Garamond"/>
              </a:rPr>
              <a:t>reactions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=&gt; simple to complex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organic 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molecules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CO</a:t>
            </a:r>
            <a:r>
              <a:rPr sz="2775" spc="-7" baseline="-21021" dirty="0">
                <a:solidFill>
                  <a:srgbClr val="001F5F"/>
                </a:solidFill>
                <a:latin typeface="Garamond"/>
                <a:cs typeface="Garamond"/>
              </a:rPr>
              <a:t>2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,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N</a:t>
            </a:r>
            <a:r>
              <a:rPr sz="2775" baseline="-21021" dirty="0">
                <a:solidFill>
                  <a:srgbClr val="001F5F"/>
                </a:solidFill>
                <a:latin typeface="Garamond"/>
                <a:cs typeface="Garamond"/>
              </a:rPr>
              <a:t>2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, H</a:t>
            </a:r>
            <a:r>
              <a:rPr sz="2775" baseline="-21021" dirty="0">
                <a:solidFill>
                  <a:srgbClr val="001F5F"/>
                </a:solidFill>
                <a:latin typeface="Garamond"/>
                <a:cs typeface="Garamond"/>
              </a:rPr>
              <a:t>2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,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CO: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on their 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own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very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little</a:t>
            </a:r>
            <a:r>
              <a:rPr sz="2800" spc="5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happens</a:t>
            </a:r>
            <a:endParaRPr sz="2800">
              <a:latin typeface="Garamond"/>
              <a:cs typeface="Garamond"/>
            </a:endParaRPr>
          </a:p>
          <a:p>
            <a:pPr marL="2755900">
              <a:lnSpc>
                <a:spcPct val="100000"/>
              </a:lnSpc>
              <a:spcBef>
                <a:spcPts val="660"/>
              </a:spcBef>
            </a:pPr>
            <a:r>
              <a:rPr sz="2800" b="1" spc="-15" dirty="0">
                <a:solidFill>
                  <a:srgbClr val="C00000"/>
                </a:solidFill>
                <a:latin typeface="Garamond"/>
                <a:cs typeface="Garamond"/>
              </a:rPr>
              <a:t>How </a:t>
            </a:r>
            <a:r>
              <a:rPr sz="2800" b="1" spc="-5" dirty="0">
                <a:solidFill>
                  <a:srgbClr val="C00000"/>
                </a:solidFill>
                <a:latin typeface="Garamond"/>
                <a:cs typeface="Garamond"/>
              </a:rPr>
              <a:t>do </a:t>
            </a:r>
            <a:r>
              <a:rPr sz="2800" b="1" dirty="0">
                <a:solidFill>
                  <a:srgbClr val="C00000"/>
                </a:solidFill>
                <a:latin typeface="Garamond"/>
                <a:cs typeface="Garamond"/>
              </a:rPr>
              <a:t>chemical reactions</a:t>
            </a:r>
            <a:r>
              <a:rPr sz="2800" b="1" spc="75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Garamond"/>
                <a:cs typeface="Garamond"/>
              </a:rPr>
              <a:t>happen?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Most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common reaction possible and product precipitated in</a:t>
            </a:r>
            <a:r>
              <a:rPr sz="2800" spc="6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Rainwater</a:t>
            </a:r>
            <a:endParaRPr sz="2800">
              <a:latin typeface="Garamond"/>
              <a:cs typeface="Garamond"/>
            </a:endParaRPr>
          </a:p>
          <a:p>
            <a:pPr>
              <a:lnSpc>
                <a:spcPct val="100000"/>
              </a:lnSpc>
              <a:buChar char=""/>
            </a:pP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har char=""/>
            </a:pPr>
            <a:endParaRPr sz="43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Wingdings"/>
              <a:buChar char=""/>
              <a:tabLst>
                <a:tab pos="241300" algn="l"/>
              </a:tabLst>
            </a:pPr>
            <a:r>
              <a:rPr sz="2800" b="1" dirty="0">
                <a:solidFill>
                  <a:srgbClr val="C00000"/>
                </a:solidFill>
                <a:latin typeface="Garamond"/>
                <a:cs typeface="Garamond"/>
              </a:rPr>
              <a:t>Mass Conservation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(rearranged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through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chemical</a:t>
            </a:r>
            <a:r>
              <a:rPr sz="2800" spc="-2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reactions)</a:t>
            </a:r>
            <a:endParaRPr sz="2800">
              <a:latin typeface="Garamond"/>
              <a:cs typeface="Garamond"/>
            </a:endParaRPr>
          </a:p>
          <a:p>
            <a:pPr marL="241300" marR="2122805" indent="-241300">
              <a:lnSpc>
                <a:spcPts val="3020"/>
              </a:lnSpc>
              <a:spcBef>
                <a:spcPts val="105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Chemical equilibrium - dynamic stable state (change in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reactant 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concentration on both sides/</a:t>
            </a:r>
            <a:r>
              <a:rPr sz="2800" spc="-3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temperature)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Endothermic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(absorbing heat) Vs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Exothermic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(releasing heat)</a:t>
            </a:r>
            <a:r>
              <a:rPr sz="2800" spc="3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processes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98292" y="3721608"/>
            <a:ext cx="4953000" cy="1028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95716" y="5747003"/>
            <a:ext cx="2866644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50086" y="87883"/>
            <a:ext cx="8896985" cy="13004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318385" marR="5080" indent="-2306320">
              <a:lnSpc>
                <a:spcPts val="4750"/>
              </a:lnSpc>
              <a:spcBef>
                <a:spcPts val="700"/>
              </a:spcBef>
            </a:pPr>
            <a:r>
              <a:rPr spc="20" dirty="0"/>
              <a:t>Energy </a:t>
            </a:r>
            <a:r>
              <a:rPr spc="10" dirty="0"/>
              <a:t>transformation </a:t>
            </a:r>
            <a:r>
              <a:rPr dirty="0"/>
              <a:t>is the </a:t>
            </a:r>
            <a:r>
              <a:rPr spc="-15" dirty="0"/>
              <a:t>HEART </a:t>
            </a:r>
            <a:r>
              <a:rPr spc="-5" dirty="0"/>
              <a:t>of  Chemical</a:t>
            </a:r>
            <a:r>
              <a:rPr spc="-10" dirty="0"/>
              <a:t> </a:t>
            </a:r>
            <a:r>
              <a:rPr spc="-15" dirty="0"/>
              <a:t>Evolution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3039" y="1435709"/>
            <a:ext cx="7037705" cy="510667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70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spc="-40" dirty="0">
                <a:solidFill>
                  <a:srgbClr val="001F5F"/>
                </a:solidFill>
                <a:latin typeface="Garamond"/>
                <a:cs typeface="Garamond"/>
              </a:rPr>
              <a:t>ENERGY: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Capacity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to do </a:t>
            </a:r>
            <a:r>
              <a:rPr sz="2600" spc="-15" dirty="0">
                <a:solidFill>
                  <a:srgbClr val="001F5F"/>
                </a:solidFill>
                <a:latin typeface="Garamond"/>
                <a:cs typeface="Garamond"/>
              </a:rPr>
              <a:t>WORK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or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Supply</a:t>
            </a:r>
            <a:r>
              <a:rPr sz="2600" spc="4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spc="-25" dirty="0">
                <a:solidFill>
                  <a:srgbClr val="001F5F"/>
                </a:solidFill>
                <a:latin typeface="Garamond"/>
                <a:cs typeface="Garamond"/>
              </a:rPr>
              <a:t>HEAT</a:t>
            </a:r>
            <a:endParaRPr sz="2600">
              <a:latin typeface="Garamond"/>
              <a:cs typeface="Garamond"/>
            </a:endParaRPr>
          </a:p>
          <a:p>
            <a:pPr marL="322580" indent="-309880">
              <a:lnSpc>
                <a:spcPts val="3115"/>
              </a:lnSpc>
              <a:spcBef>
                <a:spcPts val="370"/>
              </a:spcBef>
              <a:buAutoNum type="arabicPeriod"/>
              <a:tabLst>
                <a:tab pos="323215" algn="l"/>
              </a:tabLst>
            </a:pP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Stored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potential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– </a:t>
            </a:r>
            <a:r>
              <a:rPr sz="2600" spc="-15" dirty="0">
                <a:solidFill>
                  <a:srgbClr val="001F5F"/>
                </a:solidFill>
                <a:latin typeface="Garamond"/>
                <a:cs typeface="Garamond"/>
              </a:rPr>
              <a:t>Potential </a:t>
            </a:r>
            <a:r>
              <a:rPr sz="2600" spc="10" dirty="0">
                <a:solidFill>
                  <a:srgbClr val="001F5F"/>
                </a:solidFill>
                <a:latin typeface="Garamond"/>
                <a:cs typeface="Garamond"/>
              </a:rPr>
              <a:t>Energy</a:t>
            </a:r>
            <a:r>
              <a:rPr sz="2600" spc="3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(position)</a:t>
            </a:r>
            <a:endParaRPr sz="2600">
              <a:latin typeface="Garamond"/>
              <a:cs typeface="Garamond"/>
            </a:endParaRPr>
          </a:p>
          <a:p>
            <a:pPr marL="927100">
              <a:lnSpc>
                <a:spcPts val="2635"/>
              </a:lnSpc>
            </a:pPr>
            <a:r>
              <a:rPr sz="2200" spc="-10" dirty="0">
                <a:solidFill>
                  <a:srgbClr val="FF4040"/>
                </a:solidFill>
                <a:latin typeface="Garamond"/>
                <a:cs typeface="Garamond"/>
              </a:rPr>
              <a:t>Chemical </a:t>
            </a:r>
            <a:r>
              <a:rPr sz="2200" spc="10" dirty="0">
                <a:solidFill>
                  <a:srgbClr val="FF4040"/>
                </a:solidFill>
                <a:latin typeface="Garamond"/>
                <a:cs typeface="Garamond"/>
              </a:rPr>
              <a:t>energy </a:t>
            </a:r>
            <a:r>
              <a:rPr sz="2200" spc="-5" dirty="0">
                <a:solidFill>
                  <a:srgbClr val="FF4040"/>
                </a:solidFill>
                <a:latin typeface="Garamond"/>
                <a:cs typeface="Garamond"/>
              </a:rPr>
              <a:t>– shared electrons in</a:t>
            </a:r>
            <a:r>
              <a:rPr sz="2200" spc="45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2200" spc="-10" dirty="0">
                <a:solidFill>
                  <a:srgbClr val="FF4040"/>
                </a:solidFill>
                <a:latin typeface="Garamond"/>
                <a:cs typeface="Garamond"/>
              </a:rPr>
              <a:t>bonds</a:t>
            </a:r>
            <a:endParaRPr sz="2200">
              <a:latin typeface="Garamond"/>
              <a:cs typeface="Garamond"/>
            </a:endParaRPr>
          </a:p>
          <a:p>
            <a:pPr marL="323215" marR="2166620" indent="-323215">
              <a:lnSpc>
                <a:spcPct val="99200"/>
              </a:lnSpc>
              <a:spcBef>
                <a:spcPts val="385"/>
              </a:spcBef>
              <a:buAutoNum type="arabicPeriod" startAt="2"/>
              <a:tabLst>
                <a:tab pos="323215" algn="l"/>
                <a:tab pos="2321560" algn="l"/>
                <a:tab pos="3590925" algn="l"/>
              </a:tabLst>
            </a:pPr>
            <a:r>
              <a:rPr sz="2600" spc="-15" dirty="0">
                <a:solidFill>
                  <a:srgbClr val="001F5F"/>
                </a:solidFill>
                <a:latin typeface="Garamond"/>
                <a:cs typeface="Garamond"/>
              </a:rPr>
              <a:t>Active</a:t>
            </a:r>
            <a:r>
              <a:rPr sz="2600" spc="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motion	-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Kinetic </a:t>
            </a:r>
            <a:r>
              <a:rPr sz="2600" spc="15" dirty="0">
                <a:solidFill>
                  <a:srgbClr val="001F5F"/>
                </a:solidFill>
                <a:latin typeface="Garamond"/>
                <a:cs typeface="Garamond"/>
              </a:rPr>
              <a:t>energy </a:t>
            </a:r>
            <a:r>
              <a:rPr sz="2600" spc="15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2200" spc="10" dirty="0">
                <a:solidFill>
                  <a:srgbClr val="FF4040"/>
                </a:solidFill>
                <a:latin typeface="Garamond"/>
                <a:cs typeface="Garamond"/>
              </a:rPr>
              <a:t>Thermal energy </a:t>
            </a:r>
            <a:r>
              <a:rPr sz="2200" spc="-5" dirty="0">
                <a:solidFill>
                  <a:srgbClr val="FF4040"/>
                </a:solidFill>
                <a:latin typeface="Garamond"/>
                <a:cs typeface="Garamond"/>
              </a:rPr>
              <a:t>– </a:t>
            </a:r>
            <a:r>
              <a:rPr sz="2200" spc="-10" dirty="0">
                <a:solidFill>
                  <a:srgbClr val="FF4040"/>
                </a:solidFill>
                <a:latin typeface="Garamond"/>
                <a:cs typeface="Garamond"/>
              </a:rPr>
              <a:t>Molecular </a:t>
            </a:r>
            <a:r>
              <a:rPr sz="2200" spc="-5" dirty="0">
                <a:solidFill>
                  <a:srgbClr val="FF4040"/>
                </a:solidFill>
                <a:latin typeface="Garamond"/>
                <a:cs typeface="Garamond"/>
              </a:rPr>
              <a:t>motion  </a:t>
            </a:r>
            <a:r>
              <a:rPr sz="2200" spc="-10" dirty="0">
                <a:solidFill>
                  <a:srgbClr val="FF4040"/>
                </a:solidFill>
                <a:latin typeface="Garamond"/>
                <a:cs typeface="Garamond"/>
              </a:rPr>
              <a:t>Heat </a:t>
            </a:r>
            <a:r>
              <a:rPr sz="2200" spc="-5" dirty="0">
                <a:solidFill>
                  <a:srgbClr val="FF4040"/>
                </a:solidFill>
                <a:latin typeface="Garamond"/>
                <a:cs typeface="Garamond"/>
              </a:rPr>
              <a:t>–</a:t>
            </a:r>
            <a:r>
              <a:rPr sz="2200" spc="30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2200" spc="10" dirty="0">
                <a:solidFill>
                  <a:srgbClr val="FF4040"/>
                </a:solidFill>
                <a:latin typeface="Garamond"/>
                <a:cs typeface="Garamond"/>
              </a:rPr>
              <a:t>Thermal</a:t>
            </a:r>
            <a:r>
              <a:rPr sz="2200" spc="35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2200" spc="10" dirty="0">
                <a:solidFill>
                  <a:srgbClr val="FF4040"/>
                </a:solidFill>
                <a:latin typeface="Garamond"/>
                <a:cs typeface="Garamond"/>
              </a:rPr>
              <a:t>energy	</a:t>
            </a:r>
            <a:r>
              <a:rPr sz="2200" spc="-5" dirty="0">
                <a:solidFill>
                  <a:srgbClr val="FF4040"/>
                </a:solidFill>
                <a:latin typeface="Garamond"/>
                <a:cs typeface="Garamond"/>
              </a:rPr>
              <a:t>transfer  </a:t>
            </a:r>
            <a:r>
              <a:rPr sz="2200" spc="-15" dirty="0">
                <a:solidFill>
                  <a:srgbClr val="FF4040"/>
                </a:solidFill>
                <a:latin typeface="Garamond"/>
                <a:cs typeface="Garamond"/>
              </a:rPr>
              <a:t>Temperature </a:t>
            </a:r>
            <a:r>
              <a:rPr sz="2200" spc="-5" dirty="0">
                <a:solidFill>
                  <a:srgbClr val="FF4040"/>
                </a:solidFill>
                <a:latin typeface="Garamond"/>
                <a:cs typeface="Garamond"/>
              </a:rPr>
              <a:t>= f </a:t>
            </a:r>
            <a:r>
              <a:rPr sz="2200" spc="10" dirty="0">
                <a:solidFill>
                  <a:srgbClr val="FF4040"/>
                </a:solidFill>
                <a:latin typeface="Garamond"/>
                <a:cs typeface="Garamond"/>
              </a:rPr>
              <a:t>(Thermal</a:t>
            </a:r>
            <a:r>
              <a:rPr sz="2200" spc="-200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2200" spc="5" dirty="0">
                <a:solidFill>
                  <a:srgbClr val="FF4040"/>
                </a:solidFill>
                <a:latin typeface="Garamond"/>
                <a:cs typeface="Garamond"/>
              </a:rPr>
              <a:t>Energy)</a:t>
            </a:r>
            <a:endParaRPr sz="2200">
              <a:latin typeface="Garamond"/>
              <a:cs typeface="Garamond"/>
            </a:endParaRPr>
          </a:p>
          <a:p>
            <a:pPr marL="241300" indent="-228600">
              <a:lnSpc>
                <a:spcPts val="3110"/>
              </a:lnSpc>
              <a:spcBef>
                <a:spcPts val="370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Many </a:t>
            </a:r>
            <a:r>
              <a:rPr sz="2600" spc="15" dirty="0">
                <a:solidFill>
                  <a:srgbClr val="001F5F"/>
                </a:solidFill>
                <a:latin typeface="Garamond"/>
                <a:cs typeface="Garamond"/>
              </a:rPr>
              <a:t>forms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– 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Change</a:t>
            </a:r>
            <a:r>
              <a:rPr sz="2600" spc="-6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possible</a:t>
            </a:r>
            <a:endParaRPr sz="2600">
              <a:latin typeface="Garamond"/>
              <a:cs typeface="Garamond"/>
            </a:endParaRPr>
          </a:p>
          <a:p>
            <a:pPr marL="927100" marR="255270">
              <a:lnSpc>
                <a:spcPct val="80000"/>
              </a:lnSpc>
              <a:spcBef>
                <a:spcPts val="520"/>
              </a:spcBef>
            </a:pPr>
            <a:r>
              <a:rPr sz="2200" u="heavy" spc="-5" dirty="0">
                <a:solidFill>
                  <a:srgbClr val="FF4040"/>
                </a:solidFill>
                <a:uFill>
                  <a:solidFill>
                    <a:srgbClr val="FF4040"/>
                  </a:solidFill>
                </a:uFill>
                <a:latin typeface="Garamond"/>
                <a:cs typeface="Garamond"/>
              </a:rPr>
              <a:t>I </a:t>
            </a:r>
            <a:r>
              <a:rPr sz="2200" u="heavy" spc="-15" dirty="0">
                <a:solidFill>
                  <a:srgbClr val="FF4040"/>
                </a:solidFill>
                <a:uFill>
                  <a:solidFill>
                    <a:srgbClr val="FF4040"/>
                  </a:solidFill>
                </a:uFill>
                <a:latin typeface="Garamond"/>
                <a:cs typeface="Garamond"/>
              </a:rPr>
              <a:t>Law </a:t>
            </a:r>
            <a:r>
              <a:rPr sz="2200" u="heavy" spc="-5" dirty="0">
                <a:solidFill>
                  <a:srgbClr val="FF4040"/>
                </a:solidFill>
                <a:uFill>
                  <a:solidFill>
                    <a:srgbClr val="FF4040"/>
                  </a:solidFill>
                </a:uFill>
                <a:latin typeface="Garamond"/>
                <a:cs typeface="Garamond"/>
              </a:rPr>
              <a:t>of </a:t>
            </a:r>
            <a:r>
              <a:rPr sz="2200" u="heavy" dirty="0">
                <a:solidFill>
                  <a:srgbClr val="FF4040"/>
                </a:solidFill>
                <a:uFill>
                  <a:solidFill>
                    <a:srgbClr val="FF4040"/>
                  </a:solidFill>
                </a:uFill>
                <a:latin typeface="Garamond"/>
                <a:cs typeface="Garamond"/>
              </a:rPr>
              <a:t>thermodynamics</a:t>
            </a:r>
            <a:r>
              <a:rPr sz="2200" dirty="0">
                <a:solidFill>
                  <a:srgbClr val="FF4040"/>
                </a:solidFill>
                <a:latin typeface="Garamond"/>
                <a:cs typeface="Garamond"/>
              </a:rPr>
              <a:t>: </a:t>
            </a:r>
            <a:r>
              <a:rPr sz="2200" spc="-20" dirty="0">
                <a:solidFill>
                  <a:srgbClr val="FF4040"/>
                </a:solidFill>
                <a:latin typeface="Garamond"/>
                <a:cs typeface="Garamond"/>
              </a:rPr>
              <a:t>ENERGY </a:t>
            </a:r>
            <a:r>
              <a:rPr sz="2200" spc="-5" dirty="0">
                <a:solidFill>
                  <a:srgbClr val="FF4040"/>
                </a:solidFill>
                <a:latin typeface="Garamond"/>
                <a:cs typeface="Garamond"/>
              </a:rPr>
              <a:t>is  </a:t>
            </a:r>
            <a:r>
              <a:rPr sz="2200" spc="-35" dirty="0">
                <a:solidFill>
                  <a:srgbClr val="FF4040"/>
                </a:solidFill>
                <a:latin typeface="Garamond"/>
                <a:cs typeface="Garamond"/>
              </a:rPr>
              <a:t>CONSERVED, </a:t>
            </a:r>
            <a:r>
              <a:rPr sz="2200" spc="-5" dirty="0">
                <a:solidFill>
                  <a:srgbClr val="FF4040"/>
                </a:solidFill>
                <a:latin typeface="Garamond"/>
                <a:cs typeface="Garamond"/>
              </a:rPr>
              <a:t>it </a:t>
            </a:r>
            <a:r>
              <a:rPr sz="2200" spc="-10" dirty="0">
                <a:solidFill>
                  <a:srgbClr val="FF4040"/>
                </a:solidFill>
                <a:latin typeface="Garamond"/>
                <a:cs typeface="Garamond"/>
              </a:rPr>
              <a:t>cannot </a:t>
            </a:r>
            <a:r>
              <a:rPr sz="2200" spc="-5" dirty="0">
                <a:solidFill>
                  <a:srgbClr val="FF4040"/>
                </a:solidFill>
                <a:latin typeface="Garamond"/>
                <a:cs typeface="Garamond"/>
              </a:rPr>
              <a:t>be created or </a:t>
            </a:r>
            <a:r>
              <a:rPr sz="2200" spc="-10" dirty="0">
                <a:solidFill>
                  <a:srgbClr val="FF4040"/>
                </a:solidFill>
                <a:latin typeface="Garamond"/>
                <a:cs typeface="Garamond"/>
              </a:rPr>
              <a:t>destroyed, but  only </a:t>
            </a:r>
            <a:r>
              <a:rPr sz="2200" dirty="0">
                <a:solidFill>
                  <a:srgbClr val="FF4040"/>
                </a:solidFill>
                <a:latin typeface="Garamond"/>
                <a:cs typeface="Garamond"/>
              </a:rPr>
              <a:t>transferred </a:t>
            </a:r>
            <a:r>
              <a:rPr sz="2200" spc="-10" dirty="0">
                <a:solidFill>
                  <a:srgbClr val="FF4040"/>
                </a:solidFill>
                <a:latin typeface="Garamond"/>
                <a:cs typeface="Garamond"/>
              </a:rPr>
              <a:t>and</a:t>
            </a:r>
            <a:r>
              <a:rPr sz="2200" spc="65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2200" spc="5" dirty="0">
                <a:solidFill>
                  <a:srgbClr val="FF4040"/>
                </a:solidFill>
                <a:latin typeface="Garamond"/>
                <a:cs typeface="Garamond"/>
              </a:rPr>
              <a:t>transformed</a:t>
            </a:r>
            <a:endParaRPr sz="2200">
              <a:latin typeface="Garamond"/>
              <a:cs typeface="Garamond"/>
            </a:endParaRPr>
          </a:p>
          <a:p>
            <a:pPr marL="241300" indent="-228600">
              <a:lnSpc>
                <a:spcPts val="3110"/>
              </a:lnSpc>
              <a:spcBef>
                <a:spcPts val="365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Early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earth</a:t>
            </a:r>
            <a:endParaRPr sz="2600">
              <a:latin typeface="Garamond"/>
              <a:cs typeface="Garamond"/>
            </a:endParaRPr>
          </a:p>
          <a:p>
            <a:pPr marL="698500" lvl="1" indent="-228600">
              <a:lnSpc>
                <a:spcPts val="2620"/>
              </a:lnSpc>
              <a:buFont typeface="Wingdings"/>
              <a:buChar char=""/>
              <a:tabLst>
                <a:tab pos="698500" algn="l"/>
              </a:tabLst>
            </a:pPr>
            <a:r>
              <a:rPr sz="2200" spc="-5" dirty="0">
                <a:solidFill>
                  <a:srgbClr val="FF4040"/>
                </a:solidFill>
                <a:latin typeface="Garamond"/>
                <a:cs typeface="Garamond"/>
              </a:rPr>
              <a:t>Gradual </a:t>
            </a:r>
            <a:r>
              <a:rPr sz="2200" spc="-10" dirty="0">
                <a:solidFill>
                  <a:srgbClr val="FF4040"/>
                </a:solidFill>
                <a:latin typeface="Garamond"/>
                <a:cs typeface="Garamond"/>
              </a:rPr>
              <a:t>cooling </a:t>
            </a:r>
            <a:r>
              <a:rPr sz="2200" spc="-5" dirty="0">
                <a:solidFill>
                  <a:srgbClr val="FF4040"/>
                </a:solidFill>
                <a:latin typeface="Garamond"/>
                <a:cs typeface="Garamond"/>
              </a:rPr>
              <a:t>of Molten mass </a:t>
            </a:r>
            <a:r>
              <a:rPr sz="2200" spc="-10" dirty="0">
                <a:solidFill>
                  <a:srgbClr val="FF4040"/>
                </a:solidFill>
                <a:latin typeface="Garamond"/>
                <a:cs typeface="Garamond"/>
              </a:rPr>
              <a:t>(KE </a:t>
            </a:r>
            <a:r>
              <a:rPr sz="2200" spc="-5" dirty="0">
                <a:solidFill>
                  <a:srgbClr val="FF4040"/>
                </a:solidFill>
                <a:latin typeface="Garamond"/>
                <a:cs typeface="Garamond"/>
              </a:rPr>
              <a:t>in the </a:t>
            </a:r>
            <a:r>
              <a:rPr sz="2200" spc="15" dirty="0">
                <a:solidFill>
                  <a:srgbClr val="FF4040"/>
                </a:solidFill>
                <a:latin typeface="Garamond"/>
                <a:cs typeface="Garamond"/>
              </a:rPr>
              <a:t>form </a:t>
            </a:r>
            <a:r>
              <a:rPr sz="2200" spc="-5" dirty="0">
                <a:solidFill>
                  <a:srgbClr val="FF4040"/>
                </a:solidFill>
                <a:latin typeface="Garamond"/>
                <a:cs typeface="Garamond"/>
              </a:rPr>
              <a:t>of</a:t>
            </a:r>
            <a:r>
              <a:rPr sz="2200" spc="165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2200" spc="-10" dirty="0">
                <a:solidFill>
                  <a:srgbClr val="FF4040"/>
                </a:solidFill>
                <a:latin typeface="Garamond"/>
                <a:cs typeface="Garamond"/>
              </a:rPr>
              <a:t>heat)</a:t>
            </a:r>
            <a:endParaRPr sz="2200">
              <a:latin typeface="Garamond"/>
              <a:cs typeface="Garamond"/>
            </a:endParaRPr>
          </a:p>
          <a:p>
            <a:pPr marL="698500" lvl="1" indent="-228600">
              <a:lnSpc>
                <a:spcPts val="2630"/>
              </a:lnSpc>
              <a:buFont typeface="Wingdings"/>
              <a:buChar char=""/>
              <a:tabLst>
                <a:tab pos="698500" algn="l"/>
              </a:tabLst>
            </a:pPr>
            <a:r>
              <a:rPr sz="2200" spc="-5" dirty="0">
                <a:solidFill>
                  <a:srgbClr val="FF4040"/>
                </a:solidFill>
                <a:latin typeface="Garamond"/>
                <a:cs typeface="Garamond"/>
              </a:rPr>
              <a:t>Electricity in the from </a:t>
            </a:r>
            <a:r>
              <a:rPr sz="2200" spc="-10" dirty="0">
                <a:solidFill>
                  <a:srgbClr val="FF4040"/>
                </a:solidFill>
                <a:latin typeface="Garamond"/>
                <a:cs typeface="Garamond"/>
              </a:rPr>
              <a:t>Lightening and </a:t>
            </a:r>
            <a:r>
              <a:rPr sz="2200" spc="-55" dirty="0">
                <a:solidFill>
                  <a:srgbClr val="FF4040"/>
                </a:solidFill>
                <a:latin typeface="Garamond"/>
                <a:cs typeface="Garamond"/>
              </a:rPr>
              <a:t>Sun’s</a:t>
            </a:r>
            <a:r>
              <a:rPr sz="2200" spc="125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2200" spc="-10" dirty="0">
                <a:solidFill>
                  <a:srgbClr val="FF4040"/>
                </a:solidFill>
                <a:latin typeface="Garamond"/>
                <a:cs typeface="Garamond"/>
              </a:rPr>
              <a:t>radiation</a:t>
            </a:r>
            <a:endParaRPr sz="2200">
              <a:latin typeface="Garamond"/>
              <a:cs typeface="Garamon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10400" y="1856232"/>
            <a:ext cx="5181599" cy="34625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3621"/>
            <a:ext cx="100476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/>
              <a:t>What </a:t>
            </a:r>
            <a:r>
              <a:rPr spc="-10" dirty="0"/>
              <a:t>makes </a:t>
            </a:r>
            <a:r>
              <a:rPr dirty="0"/>
              <a:t>a </a:t>
            </a:r>
            <a:r>
              <a:rPr spc="-10" dirty="0"/>
              <a:t>chemical </a:t>
            </a:r>
            <a:r>
              <a:rPr spc="-5" dirty="0"/>
              <a:t>reaction</a:t>
            </a:r>
            <a:r>
              <a:rPr spc="-35" dirty="0"/>
              <a:t> </a:t>
            </a:r>
            <a:r>
              <a:rPr dirty="0"/>
              <a:t>spontaneous?</a:t>
            </a:r>
          </a:p>
        </p:txBody>
      </p:sp>
      <p:sp>
        <p:nvSpPr>
          <p:cNvPr id="3" name="object 3"/>
          <p:cNvSpPr/>
          <p:nvPr/>
        </p:nvSpPr>
        <p:spPr>
          <a:xfrm>
            <a:off x="10786871" y="2389632"/>
            <a:ext cx="178435" cy="307975"/>
          </a:xfrm>
          <a:custGeom>
            <a:avLst/>
            <a:gdLst/>
            <a:ahLst/>
            <a:cxnLst/>
            <a:rect l="l" t="t" r="r" b="b"/>
            <a:pathLst>
              <a:path w="178434" h="307975">
                <a:moveTo>
                  <a:pt x="133730" y="89153"/>
                </a:moveTo>
                <a:lnTo>
                  <a:pt x="44576" y="89153"/>
                </a:lnTo>
                <a:lnTo>
                  <a:pt x="44576" y="307847"/>
                </a:lnTo>
                <a:lnTo>
                  <a:pt x="133730" y="307847"/>
                </a:lnTo>
                <a:lnTo>
                  <a:pt x="133730" y="89153"/>
                </a:lnTo>
                <a:close/>
              </a:path>
              <a:path w="178434" h="307975">
                <a:moveTo>
                  <a:pt x="89153" y="0"/>
                </a:moveTo>
                <a:lnTo>
                  <a:pt x="0" y="89153"/>
                </a:lnTo>
                <a:lnTo>
                  <a:pt x="178307" y="89153"/>
                </a:lnTo>
                <a:lnTo>
                  <a:pt x="89153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86871" y="2389632"/>
            <a:ext cx="178435" cy="307975"/>
          </a:xfrm>
          <a:custGeom>
            <a:avLst/>
            <a:gdLst/>
            <a:ahLst/>
            <a:cxnLst/>
            <a:rect l="l" t="t" r="r" b="b"/>
            <a:pathLst>
              <a:path w="178434" h="307975">
                <a:moveTo>
                  <a:pt x="0" y="89153"/>
                </a:moveTo>
                <a:lnTo>
                  <a:pt x="89153" y="0"/>
                </a:lnTo>
                <a:lnTo>
                  <a:pt x="178307" y="89153"/>
                </a:lnTo>
                <a:lnTo>
                  <a:pt x="133730" y="89153"/>
                </a:lnTo>
                <a:lnTo>
                  <a:pt x="133730" y="307847"/>
                </a:lnTo>
                <a:lnTo>
                  <a:pt x="44576" y="307847"/>
                </a:lnTo>
                <a:lnTo>
                  <a:pt x="44576" y="89153"/>
                </a:lnTo>
                <a:lnTo>
                  <a:pt x="0" y="89153"/>
                </a:lnTo>
                <a:close/>
              </a:path>
            </a:pathLst>
          </a:custGeom>
          <a:ln w="12192">
            <a:solidFill>
              <a:srgbClr val="0013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2000" y="4512048"/>
            <a:ext cx="7245283" cy="23302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85622" y="880617"/>
            <a:ext cx="11532870" cy="589153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1102360" indent="-228600">
              <a:lnSpc>
                <a:spcPts val="3020"/>
              </a:lnSpc>
              <a:spcBef>
                <a:spcPts val="480"/>
              </a:spcBef>
              <a:buFont typeface="Wingdings"/>
              <a:buChar char=""/>
              <a:tabLst>
                <a:tab pos="241300" algn="l"/>
                <a:tab pos="5585460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Chemical reactions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are</a:t>
            </a:r>
            <a:r>
              <a:rPr sz="2800" spc="5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spontaneous</a:t>
            </a:r>
            <a:r>
              <a:rPr sz="2800" spc="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if	they are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able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to proceed on their 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own,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without </a:t>
            </a:r>
            <a:r>
              <a:rPr sz="2800" b="1" spc="-20" dirty="0">
                <a:solidFill>
                  <a:srgbClr val="001F5F"/>
                </a:solidFill>
                <a:latin typeface="Garamond"/>
                <a:cs typeface="Garamond"/>
              </a:rPr>
              <a:t>any </a:t>
            </a:r>
            <a:r>
              <a:rPr sz="2800" b="1" spc="-10" dirty="0">
                <a:solidFill>
                  <a:srgbClr val="001F5F"/>
                </a:solidFill>
                <a:latin typeface="Garamond"/>
                <a:cs typeface="Garamond"/>
              </a:rPr>
              <a:t>continuous </a:t>
            </a:r>
            <a:r>
              <a:rPr sz="2800" b="1" spc="10" dirty="0">
                <a:solidFill>
                  <a:srgbClr val="001F5F"/>
                </a:solidFill>
                <a:latin typeface="Garamond"/>
                <a:cs typeface="Garamond"/>
              </a:rPr>
              <a:t>external influence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,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such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as added</a:t>
            </a:r>
            <a:r>
              <a:rPr sz="2800" spc="13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15" dirty="0">
                <a:solidFill>
                  <a:srgbClr val="001F5F"/>
                </a:solidFill>
                <a:latin typeface="Garamond"/>
                <a:cs typeface="Garamond"/>
              </a:rPr>
              <a:t>energy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90" dirty="0">
                <a:solidFill>
                  <a:srgbClr val="001F5F"/>
                </a:solidFill>
                <a:latin typeface="Garamond"/>
                <a:cs typeface="Garamond"/>
              </a:rPr>
              <a:t>Two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determining</a:t>
            </a:r>
            <a:r>
              <a:rPr sz="2800" spc="7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factors</a:t>
            </a:r>
            <a:endParaRPr sz="2800">
              <a:latin typeface="Garamond"/>
              <a:cs typeface="Garamond"/>
            </a:endParaRPr>
          </a:p>
          <a:p>
            <a:pPr marL="346075" marR="960119" indent="-346075">
              <a:lnSpc>
                <a:spcPct val="119600"/>
              </a:lnSpc>
              <a:spcBef>
                <a:spcPts val="15"/>
              </a:spcBef>
              <a:buAutoNum type="arabicPeriod"/>
              <a:tabLst>
                <a:tab pos="346075" algn="l"/>
                <a:tab pos="2602230" algn="l"/>
                <a:tab pos="10460355" algn="l"/>
              </a:tabLst>
            </a:pPr>
            <a:r>
              <a:rPr sz="2800" spc="15" dirty="0">
                <a:solidFill>
                  <a:srgbClr val="001F5F"/>
                </a:solidFill>
                <a:latin typeface="Garamond"/>
                <a:cs typeface="Garamond"/>
              </a:rPr>
              <a:t>W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he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n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pro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d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uct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mole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c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ules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re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b="1" spc="-10" dirty="0">
                <a:solidFill>
                  <a:srgbClr val="C00000"/>
                </a:solidFill>
                <a:latin typeface="Garamond"/>
                <a:cs typeface="Garamond"/>
              </a:rPr>
              <a:t>les</a:t>
            </a:r>
            <a:r>
              <a:rPr sz="2800" b="1" spc="-5" dirty="0">
                <a:solidFill>
                  <a:srgbClr val="C00000"/>
                </a:solidFill>
                <a:latin typeface="Garamond"/>
                <a:cs typeface="Garamond"/>
              </a:rPr>
              <a:t>s </a:t>
            </a:r>
            <a:r>
              <a:rPr sz="2800" b="1" spc="-20" dirty="0">
                <a:solidFill>
                  <a:srgbClr val="C00000"/>
                </a:solidFill>
                <a:latin typeface="Garamond"/>
                <a:cs typeface="Garamond"/>
              </a:rPr>
              <a:t>o</a:t>
            </a:r>
            <a:r>
              <a:rPr sz="2800" b="1" spc="-5" dirty="0">
                <a:solidFill>
                  <a:srgbClr val="C00000"/>
                </a:solidFill>
                <a:latin typeface="Garamond"/>
                <a:cs typeface="Garamond"/>
              </a:rPr>
              <a:t>rde</a:t>
            </a:r>
            <a:r>
              <a:rPr sz="2800" b="1" spc="15" dirty="0">
                <a:solidFill>
                  <a:srgbClr val="C00000"/>
                </a:solidFill>
                <a:latin typeface="Garamond"/>
                <a:cs typeface="Garamond"/>
              </a:rPr>
              <a:t>r</a:t>
            </a:r>
            <a:r>
              <a:rPr sz="2800" b="1" spc="-5" dirty="0">
                <a:solidFill>
                  <a:srgbClr val="C00000"/>
                </a:solidFill>
                <a:latin typeface="Garamond"/>
                <a:cs typeface="Garamond"/>
              </a:rPr>
              <a:t>ed</a:t>
            </a:r>
            <a:r>
              <a:rPr sz="2800" b="1" spc="40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than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the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reacta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nt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(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Ent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r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op</a:t>
            </a:r>
            <a:r>
              <a:rPr sz="2800" spc="-50" dirty="0">
                <a:solidFill>
                  <a:srgbClr val="001F5F"/>
                </a:solidFill>
                <a:latin typeface="Garamond"/>
                <a:cs typeface="Garamond"/>
              </a:rPr>
              <a:t>h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y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)  Amount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</a:t>
            </a:r>
            <a:r>
              <a:rPr sz="2800" b="1" spc="-5" dirty="0">
                <a:solidFill>
                  <a:srgbClr val="C00000"/>
                </a:solidFill>
                <a:latin typeface="Garamond"/>
                <a:cs typeface="Garamond"/>
              </a:rPr>
              <a:t>disorder:</a:t>
            </a:r>
            <a:r>
              <a:rPr sz="2800" b="1" spc="30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ENTROPY</a:t>
            </a:r>
            <a:endParaRPr sz="2800">
              <a:latin typeface="Garamond"/>
              <a:cs typeface="Garamond"/>
            </a:endParaRPr>
          </a:p>
          <a:p>
            <a:pPr marL="1841500">
              <a:lnSpc>
                <a:spcPct val="100000"/>
              </a:lnSpc>
              <a:spcBef>
                <a:spcPts val="660"/>
              </a:spcBef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Eg: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nitroglycerin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-&gt; CO</a:t>
            </a:r>
            <a:r>
              <a:rPr sz="2775" spc="-7" baseline="-21021" dirty="0">
                <a:solidFill>
                  <a:srgbClr val="001F5F"/>
                </a:solidFill>
                <a:latin typeface="Garamond"/>
                <a:cs typeface="Garamond"/>
              </a:rPr>
              <a:t>2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,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N</a:t>
            </a:r>
            <a:r>
              <a:rPr sz="2775" baseline="-21021" dirty="0">
                <a:solidFill>
                  <a:srgbClr val="001F5F"/>
                </a:solidFill>
                <a:latin typeface="Garamond"/>
                <a:cs typeface="Garamond"/>
              </a:rPr>
              <a:t>2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, O</a:t>
            </a:r>
            <a:r>
              <a:rPr sz="2775" baseline="-21021" dirty="0">
                <a:solidFill>
                  <a:srgbClr val="001F5F"/>
                </a:solidFill>
                <a:latin typeface="Garamond"/>
                <a:cs typeface="Garamond"/>
              </a:rPr>
              <a:t>2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and </a:t>
            </a:r>
            <a:r>
              <a:rPr sz="2800" spc="-50" dirty="0">
                <a:solidFill>
                  <a:srgbClr val="001F5F"/>
                </a:solidFill>
                <a:latin typeface="Garamond"/>
                <a:cs typeface="Garamond"/>
              </a:rPr>
              <a:t>Water</a:t>
            </a:r>
            <a:r>
              <a:rPr sz="2800" spc="-204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vapor</a:t>
            </a:r>
            <a:endParaRPr sz="2800">
              <a:latin typeface="Garamond"/>
              <a:cs typeface="Garamond"/>
            </a:endParaRPr>
          </a:p>
          <a:p>
            <a:pPr marL="345440" indent="-332740">
              <a:lnSpc>
                <a:spcPct val="100000"/>
              </a:lnSpc>
              <a:spcBef>
                <a:spcPts val="675"/>
              </a:spcBef>
              <a:buAutoNum type="arabicPeriod" startAt="2"/>
              <a:tabLst>
                <a:tab pos="346075" algn="l"/>
              </a:tabLst>
            </a:pP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When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products </a:t>
            </a:r>
            <a:r>
              <a:rPr sz="2800" spc="-30" dirty="0">
                <a:solidFill>
                  <a:srgbClr val="001F5F"/>
                </a:solidFill>
                <a:latin typeface="Garamond"/>
                <a:cs typeface="Garamond"/>
              </a:rPr>
              <a:t>have </a:t>
            </a:r>
            <a:r>
              <a:rPr sz="2800" b="1" spc="-15" dirty="0">
                <a:solidFill>
                  <a:srgbClr val="C00000"/>
                </a:solidFill>
                <a:latin typeface="Garamond"/>
                <a:cs typeface="Garamond"/>
              </a:rPr>
              <a:t>lower </a:t>
            </a:r>
            <a:r>
              <a:rPr sz="2800" b="1" spc="-5" dirty="0">
                <a:solidFill>
                  <a:srgbClr val="C00000"/>
                </a:solidFill>
                <a:latin typeface="Garamond"/>
                <a:cs typeface="Garamond"/>
              </a:rPr>
              <a:t>potential </a:t>
            </a:r>
            <a:r>
              <a:rPr sz="2800" b="1" spc="10" dirty="0">
                <a:solidFill>
                  <a:srgbClr val="C00000"/>
                </a:solidFill>
                <a:latin typeface="Garamond"/>
                <a:cs typeface="Garamond"/>
              </a:rPr>
              <a:t>energy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than the</a:t>
            </a:r>
            <a:r>
              <a:rPr sz="2800" spc="6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reactants</a:t>
            </a:r>
            <a:endParaRPr sz="2800">
              <a:latin typeface="Garamond"/>
              <a:cs typeface="Garamond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 marL="6878955" marR="5080" algn="just">
              <a:lnSpc>
                <a:spcPct val="100000"/>
              </a:lnSpc>
            </a:pPr>
            <a:r>
              <a:rPr sz="2600" u="heavy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Garamond"/>
                <a:cs typeface="Garamond"/>
              </a:rPr>
              <a:t>II </a:t>
            </a:r>
            <a:r>
              <a:rPr sz="2600" u="heavy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Garamond"/>
                <a:cs typeface="Garamond"/>
              </a:rPr>
              <a:t>law </a:t>
            </a:r>
            <a:r>
              <a:rPr sz="2600" u="heavy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Garamond"/>
                <a:cs typeface="Garamond"/>
              </a:rPr>
              <a:t>of </a:t>
            </a:r>
            <a:r>
              <a:rPr sz="2600" u="heavy" spc="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Garamond"/>
                <a:cs typeface="Garamond"/>
              </a:rPr>
              <a:t>Thermodynamics:</a:t>
            </a:r>
            <a:r>
              <a:rPr sz="2600" spc="5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in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all 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spontaneous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reactions,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entropy  </a:t>
            </a:r>
            <a:r>
              <a:rPr sz="2800" b="1" spc="-10" dirty="0">
                <a:solidFill>
                  <a:srgbClr val="001F5F"/>
                </a:solidFill>
                <a:latin typeface="Garamond"/>
                <a:cs typeface="Garamond"/>
              </a:rPr>
              <a:t>always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increases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when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both the 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system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and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its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environment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are 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taken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into</a:t>
            </a:r>
            <a:r>
              <a:rPr sz="2800" spc="-3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account</a:t>
            </a:r>
            <a:endParaRPr sz="2800">
              <a:latin typeface="Garamond"/>
              <a:cs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62398" y="374980"/>
            <a:ext cx="28771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0" dirty="0"/>
              <a:t>What </a:t>
            </a:r>
            <a:r>
              <a:rPr dirty="0"/>
              <a:t>is</a:t>
            </a:r>
            <a:r>
              <a:rPr spc="-105" dirty="0"/>
              <a:t> </a:t>
            </a:r>
            <a:r>
              <a:rPr spc="-5" dirty="0"/>
              <a:t>Life?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24560" y="1344316"/>
            <a:ext cx="4413885" cy="352552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55"/>
              </a:spcBef>
              <a:buFont typeface="Wingdings"/>
              <a:buChar char=""/>
              <a:tabLst>
                <a:tab pos="241935" algn="l"/>
                <a:tab pos="1659255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Origin</a:t>
            </a:r>
            <a:r>
              <a:rPr sz="2800" spc="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Life –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Mystery</a:t>
            </a:r>
            <a:endParaRPr sz="2800">
              <a:latin typeface="Garamond"/>
              <a:cs typeface="Garamond"/>
            </a:endParaRPr>
          </a:p>
          <a:p>
            <a:pPr marL="329565" indent="-316865">
              <a:lnSpc>
                <a:spcPct val="100000"/>
              </a:lnSpc>
              <a:spcBef>
                <a:spcPts val="660"/>
              </a:spcBef>
              <a:buFont typeface="Wingdings"/>
              <a:buChar char=""/>
              <a:tabLst>
                <a:tab pos="329565" algn="l"/>
                <a:tab pos="3302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Life Processes /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Properties?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5 Fundamental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Characteristics</a:t>
            </a:r>
            <a:endParaRPr sz="2800">
              <a:latin typeface="Garamond"/>
              <a:cs typeface="Garamond"/>
            </a:endParaRPr>
          </a:p>
          <a:p>
            <a:pPr marL="698500" lvl="1" indent="-228600">
              <a:lnSpc>
                <a:spcPct val="100000"/>
              </a:lnSpc>
              <a:spcBef>
                <a:spcPts val="234"/>
              </a:spcBef>
              <a:buFont typeface="Wingdings"/>
              <a:buChar char=""/>
              <a:tabLst>
                <a:tab pos="699135" algn="l"/>
              </a:tabLst>
            </a:pP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Cells</a:t>
            </a:r>
            <a:endParaRPr sz="2400">
              <a:latin typeface="Garamond"/>
              <a:cs typeface="Garamond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Wingdings"/>
              <a:buChar char=""/>
              <a:tabLst>
                <a:tab pos="699135" algn="l"/>
              </a:tabLst>
            </a:pPr>
            <a:r>
              <a:rPr sz="2400" spc="-10" dirty="0">
                <a:solidFill>
                  <a:srgbClr val="FF4040"/>
                </a:solidFill>
                <a:latin typeface="Garamond"/>
                <a:cs typeface="Garamond"/>
              </a:rPr>
              <a:t>Replication</a:t>
            </a:r>
            <a:endParaRPr sz="2400">
              <a:latin typeface="Garamond"/>
              <a:cs typeface="Garamond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Wingdings"/>
              <a:buChar char=""/>
              <a:tabLst>
                <a:tab pos="699135" algn="l"/>
              </a:tabLst>
            </a:pPr>
            <a:r>
              <a:rPr sz="2400" spc="-10" dirty="0">
                <a:solidFill>
                  <a:srgbClr val="FF4040"/>
                </a:solidFill>
                <a:latin typeface="Garamond"/>
                <a:cs typeface="Garamond"/>
              </a:rPr>
              <a:t>Evolution</a:t>
            </a:r>
            <a:endParaRPr sz="2400">
              <a:latin typeface="Garamond"/>
              <a:cs typeface="Garamond"/>
            </a:endParaRPr>
          </a:p>
          <a:p>
            <a:pPr marL="698500" lvl="1" indent="-228600">
              <a:lnSpc>
                <a:spcPct val="100000"/>
              </a:lnSpc>
              <a:spcBef>
                <a:spcPts val="204"/>
              </a:spcBef>
              <a:buFont typeface="Wingdings"/>
              <a:buChar char=""/>
              <a:tabLst>
                <a:tab pos="699135" algn="l"/>
              </a:tabLst>
            </a:pPr>
            <a:r>
              <a:rPr sz="2400" spc="5" dirty="0">
                <a:solidFill>
                  <a:srgbClr val="FF4040"/>
                </a:solidFill>
                <a:latin typeface="Garamond"/>
                <a:cs typeface="Garamond"/>
              </a:rPr>
              <a:t>Information</a:t>
            </a:r>
            <a:endParaRPr sz="2400">
              <a:latin typeface="Garamond"/>
              <a:cs typeface="Garamond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Wingdings"/>
              <a:buChar char=""/>
              <a:tabLst>
                <a:tab pos="699135" algn="l"/>
              </a:tabLst>
            </a:pPr>
            <a:r>
              <a:rPr sz="2400" spc="10" dirty="0">
                <a:solidFill>
                  <a:srgbClr val="FF4040"/>
                </a:solidFill>
                <a:latin typeface="Garamond"/>
                <a:cs typeface="Garamond"/>
              </a:rPr>
              <a:t>Energy</a:t>
            </a:r>
            <a:endParaRPr sz="24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87092" y="2041017"/>
            <a:ext cx="8415020" cy="130048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654175" marR="5080" indent="-1642110">
              <a:lnSpc>
                <a:spcPts val="4750"/>
              </a:lnSpc>
              <a:spcBef>
                <a:spcPts val="705"/>
              </a:spcBef>
            </a:pPr>
            <a:r>
              <a:rPr spc="-90" dirty="0"/>
              <a:t>Were </a:t>
            </a:r>
            <a:r>
              <a:rPr dirty="0"/>
              <a:t>the </a:t>
            </a:r>
            <a:r>
              <a:rPr spc="-5" dirty="0"/>
              <a:t>reactions </a:t>
            </a:r>
            <a:r>
              <a:rPr dirty="0"/>
              <a:t>that led to </a:t>
            </a:r>
            <a:r>
              <a:rPr spc="-15" dirty="0"/>
              <a:t>chemical  evolution</a:t>
            </a:r>
            <a:r>
              <a:rPr spc="-10" dirty="0"/>
              <a:t> </a:t>
            </a:r>
            <a:r>
              <a:rPr dirty="0"/>
              <a:t>spontaneous?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8540" y="0"/>
            <a:ext cx="772160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Early Chemical </a:t>
            </a:r>
            <a:r>
              <a:rPr spc="-15" dirty="0"/>
              <a:t>Evolution </a:t>
            </a:r>
            <a:r>
              <a:rPr spc="-5" dirty="0"/>
              <a:t>on</a:t>
            </a:r>
            <a:r>
              <a:rPr spc="15" dirty="0"/>
              <a:t> </a:t>
            </a:r>
            <a:r>
              <a:rPr spc="10" dirty="0"/>
              <a:t>Earth</a:t>
            </a:r>
          </a:p>
        </p:txBody>
      </p:sp>
      <p:sp>
        <p:nvSpPr>
          <p:cNvPr id="3" name="object 3"/>
          <p:cNvSpPr/>
          <p:nvPr/>
        </p:nvSpPr>
        <p:spPr>
          <a:xfrm>
            <a:off x="1787651" y="757427"/>
            <a:ext cx="8496300" cy="4195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81555" y="751331"/>
            <a:ext cx="8509000" cy="4208145"/>
          </a:xfrm>
          <a:custGeom>
            <a:avLst/>
            <a:gdLst/>
            <a:ahLst/>
            <a:cxnLst/>
            <a:rect l="l" t="t" r="r" b="b"/>
            <a:pathLst>
              <a:path w="8509000" h="4208145">
                <a:moveTo>
                  <a:pt x="0" y="4207764"/>
                </a:moveTo>
                <a:lnTo>
                  <a:pt x="8508492" y="4207764"/>
                </a:lnTo>
                <a:lnTo>
                  <a:pt x="8508492" y="0"/>
                </a:lnTo>
                <a:lnTo>
                  <a:pt x="0" y="0"/>
                </a:lnTo>
                <a:lnTo>
                  <a:pt x="0" y="420776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0179" y="4989271"/>
            <a:ext cx="11685905" cy="1723389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05"/>
              </a:spcBef>
              <a:buFont typeface="Wingdings"/>
              <a:buChar char=""/>
              <a:tabLst>
                <a:tab pos="241300" algn="l"/>
              </a:tabLst>
            </a:pPr>
            <a:r>
              <a:rPr sz="2400" spc="5" dirty="0">
                <a:solidFill>
                  <a:srgbClr val="001F5F"/>
                </a:solidFill>
                <a:latin typeface="Garamond"/>
                <a:cs typeface="Garamond"/>
              </a:rPr>
              <a:t>The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first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atmosphere (~3.8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billion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years </a:t>
            </a:r>
            <a:r>
              <a:rPr sz="2400" spc="10" dirty="0">
                <a:solidFill>
                  <a:srgbClr val="001F5F"/>
                </a:solidFill>
                <a:latin typeface="Garamond"/>
                <a:cs typeface="Garamond"/>
              </a:rPr>
              <a:t>ago)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probably consisted of Gaseous H, </a:t>
            </a:r>
            <a:r>
              <a:rPr sz="2400" spc="-55" dirty="0">
                <a:solidFill>
                  <a:srgbClr val="001F5F"/>
                </a:solidFill>
                <a:latin typeface="Garamond"/>
                <a:cs typeface="Garamond"/>
              </a:rPr>
              <a:t>N,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CO and</a:t>
            </a:r>
            <a:r>
              <a:rPr sz="2400" spc="-2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CO2</a:t>
            </a:r>
            <a:endParaRPr sz="2400">
              <a:latin typeface="Garamond"/>
              <a:cs typeface="Garamond"/>
            </a:endParaRPr>
          </a:p>
          <a:p>
            <a:pPr marL="927100" lvl="1" indent="-228600">
              <a:lnSpc>
                <a:spcPct val="100000"/>
              </a:lnSpc>
              <a:spcBef>
                <a:spcPts val="710"/>
              </a:spcBef>
              <a:buFont typeface="Wingdings"/>
              <a:buChar char=""/>
              <a:tabLst>
                <a:tab pos="927100" algn="l"/>
              </a:tabLst>
            </a:pP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Gaseous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oxygen and </a:t>
            </a:r>
            <a:r>
              <a:rPr sz="2400" spc="-10" dirty="0">
                <a:solidFill>
                  <a:srgbClr val="001F5F"/>
                </a:solidFill>
                <a:latin typeface="Garamond"/>
                <a:cs typeface="Garamond"/>
              </a:rPr>
              <a:t>water were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not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thought to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be</a:t>
            </a:r>
            <a:r>
              <a:rPr sz="2400" spc="8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present</a:t>
            </a:r>
            <a:endParaRPr sz="2400">
              <a:latin typeface="Garamond"/>
              <a:cs typeface="Garamond"/>
            </a:endParaRPr>
          </a:p>
          <a:p>
            <a:pPr marL="927100" lvl="1" indent="-228600">
              <a:lnSpc>
                <a:spcPts val="2735"/>
              </a:lnSpc>
              <a:spcBef>
                <a:spcPts val="720"/>
              </a:spcBef>
              <a:buFont typeface="Wingdings"/>
              <a:buChar char=""/>
              <a:tabLst>
                <a:tab pos="927100" algn="l"/>
              </a:tabLst>
            </a:pP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When the </a:t>
            </a:r>
            <a:r>
              <a:rPr sz="2400" spc="15" dirty="0">
                <a:solidFill>
                  <a:srgbClr val="001F5F"/>
                </a:solidFill>
                <a:latin typeface="Garamond"/>
                <a:cs typeface="Garamond"/>
              </a:rPr>
              <a:t>crust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cooled the </a:t>
            </a:r>
            <a:r>
              <a:rPr sz="2400" spc="-15" dirty="0">
                <a:solidFill>
                  <a:srgbClr val="001F5F"/>
                </a:solidFill>
                <a:latin typeface="Garamond"/>
                <a:cs typeface="Garamond"/>
              </a:rPr>
              <a:t>water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condensed,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rains </a:t>
            </a:r>
            <a:r>
              <a:rPr sz="2400" spc="5" dirty="0">
                <a:solidFill>
                  <a:srgbClr val="001F5F"/>
                </a:solidFill>
                <a:latin typeface="Garamond"/>
                <a:cs typeface="Garamond"/>
              </a:rPr>
              <a:t>began,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and pools of </a:t>
            </a:r>
            <a:r>
              <a:rPr sz="2400" spc="-10" dirty="0">
                <a:solidFill>
                  <a:srgbClr val="001F5F"/>
                </a:solidFill>
                <a:latin typeface="Garamond"/>
                <a:cs typeface="Garamond"/>
              </a:rPr>
              <a:t>chemicals </a:t>
            </a:r>
            <a:r>
              <a:rPr sz="2400" spc="5" dirty="0">
                <a:solidFill>
                  <a:srgbClr val="001F5F"/>
                </a:solidFill>
                <a:latin typeface="Garamond"/>
                <a:cs typeface="Garamond"/>
              </a:rPr>
              <a:t>began</a:t>
            </a:r>
            <a:r>
              <a:rPr sz="2400" spc="-15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to</a:t>
            </a:r>
            <a:endParaRPr sz="2400">
              <a:latin typeface="Garamond"/>
              <a:cs typeface="Garamond"/>
            </a:endParaRPr>
          </a:p>
          <a:p>
            <a:pPr marL="927100">
              <a:lnSpc>
                <a:spcPts val="2735"/>
              </a:lnSpc>
            </a:pPr>
            <a:r>
              <a:rPr sz="2400" spc="20" dirty="0">
                <a:solidFill>
                  <a:srgbClr val="001F5F"/>
                </a:solidFill>
                <a:latin typeface="Garamond"/>
                <a:cs typeface="Garamond"/>
              </a:rPr>
              <a:t>form </a:t>
            </a:r>
            <a:r>
              <a:rPr sz="2400" spc="-10" dirty="0">
                <a:solidFill>
                  <a:srgbClr val="001F5F"/>
                </a:solidFill>
                <a:latin typeface="Garamond"/>
                <a:cs typeface="Garamond"/>
              </a:rPr>
              <a:t>which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led to </a:t>
            </a:r>
            <a:r>
              <a:rPr sz="2400" spc="-20" dirty="0">
                <a:solidFill>
                  <a:srgbClr val="001F5F"/>
                </a:solidFill>
                <a:latin typeface="Garamond"/>
                <a:cs typeface="Garamond"/>
              </a:rPr>
              <a:t>earth’s </a:t>
            </a:r>
            <a:r>
              <a:rPr sz="2400" dirty="0">
                <a:solidFill>
                  <a:srgbClr val="001F5F"/>
                </a:solidFill>
                <a:latin typeface="Garamond"/>
                <a:cs typeface="Garamond"/>
              </a:rPr>
              <a:t>first</a:t>
            </a:r>
            <a:r>
              <a:rPr sz="2400" spc="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Garamond"/>
                <a:cs typeface="Garamond"/>
              </a:rPr>
              <a:t>ocean</a:t>
            </a:r>
            <a:endParaRPr sz="2400">
              <a:latin typeface="Garamond"/>
              <a:cs typeface="Garamon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72784" y="762000"/>
            <a:ext cx="3083560" cy="370840"/>
          </a:xfrm>
          <a:prstGeom prst="rect">
            <a:avLst/>
          </a:prstGeom>
          <a:solidFill>
            <a:srgbClr val="FFFF99"/>
          </a:solidFill>
        </p:spPr>
        <p:txBody>
          <a:bodyPr vert="horz" wrap="square" lIns="0" tIns="381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0"/>
              </a:spcBef>
            </a:pPr>
            <a:r>
              <a:rPr sz="1800" spc="-5" dirty="0">
                <a:solidFill>
                  <a:srgbClr val="C00000"/>
                </a:solidFill>
                <a:latin typeface="Times New Roman"/>
                <a:cs typeface="Times New Roman"/>
              </a:rPr>
              <a:t>H</a:t>
            </a:r>
            <a:r>
              <a:rPr sz="1800" spc="-7" baseline="-20833" dirty="0">
                <a:solidFill>
                  <a:srgbClr val="C00000"/>
                </a:solidFill>
                <a:latin typeface="Times New Roman"/>
                <a:cs typeface="Times New Roman"/>
              </a:rPr>
              <a:t>2</a:t>
            </a:r>
            <a:r>
              <a:rPr sz="1800" spc="-5" dirty="0">
                <a:solidFill>
                  <a:srgbClr val="C00000"/>
                </a:solidFill>
                <a:latin typeface="Times New Roman"/>
                <a:cs typeface="Times New Roman"/>
              </a:rPr>
              <a:t>O, CO, CO</a:t>
            </a:r>
            <a:r>
              <a:rPr sz="1800" spc="-7" baseline="-20833" dirty="0">
                <a:solidFill>
                  <a:srgbClr val="C00000"/>
                </a:solidFill>
                <a:latin typeface="Times New Roman"/>
                <a:cs typeface="Times New Roman"/>
              </a:rPr>
              <a:t>2</a:t>
            </a:r>
            <a:r>
              <a:rPr sz="1800" spc="-5" dirty="0">
                <a:solidFill>
                  <a:srgbClr val="C00000"/>
                </a:solidFill>
                <a:latin typeface="Times New Roman"/>
                <a:cs typeface="Times New Roman"/>
              </a:rPr>
              <a:t>, N</a:t>
            </a:r>
            <a:r>
              <a:rPr sz="1800" spc="-7" baseline="-20833" dirty="0">
                <a:solidFill>
                  <a:srgbClr val="C00000"/>
                </a:solidFill>
                <a:latin typeface="Times New Roman"/>
                <a:cs typeface="Times New Roman"/>
              </a:rPr>
              <a:t>2</a:t>
            </a:r>
            <a:r>
              <a:rPr sz="1800" spc="-5" dirty="0">
                <a:solidFill>
                  <a:srgbClr val="C00000"/>
                </a:solidFill>
                <a:latin typeface="Times New Roman"/>
                <a:cs typeface="Times New Roman"/>
              </a:rPr>
              <a:t>, H</a:t>
            </a:r>
            <a:r>
              <a:rPr sz="1800" spc="-7" baseline="-20833" dirty="0">
                <a:solidFill>
                  <a:srgbClr val="C00000"/>
                </a:solidFill>
                <a:latin typeface="Times New Roman"/>
                <a:cs typeface="Times New Roman"/>
              </a:rPr>
              <a:t>2</a:t>
            </a:r>
            <a:r>
              <a:rPr sz="1800" spc="-5" dirty="0">
                <a:solidFill>
                  <a:srgbClr val="C00000"/>
                </a:solidFill>
                <a:latin typeface="Times New Roman"/>
                <a:cs typeface="Times New Roman"/>
              </a:rPr>
              <a:t>S </a:t>
            </a:r>
            <a:r>
              <a:rPr sz="1800" dirty="0">
                <a:solidFill>
                  <a:srgbClr val="C00000"/>
                </a:solidFill>
                <a:latin typeface="Times New Roman"/>
                <a:cs typeface="Times New Roman"/>
              </a:rPr>
              <a:t>and</a:t>
            </a:r>
            <a:r>
              <a:rPr sz="1800" spc="-5" dirty="0">
                <a:solidFill>
                  <a:srgbClr val="C00000"/>
                </a:solidFill>
                <a:latin typeface="Times New Roman"/>
                <a:cs typeface="Times New Roman"/>
              </a:rPr>
              <a:t> H</a:t>
            </a:r>
            <a:r>
              <a:rPr sz="1800" spc="-7" baseline="-20833" dirty="0">
                <a:solidFill>
                  <a:srgbClr val="C00000"/>
                </a:solidFill>
                <a:latin typeface="Times New Roman"/>
                <a:cs typeface="Times New Roman"/>
              </a:rPr>
              <a:t>2</a:t>
            </a:r>
            <a:endParaRPr sz="1800" baseline="-20833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88765" y="267715"/>
            <a:ext cx="44665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Hydrothermal</a:t>
            </a:r>
            <a:r>
              <a:rPr spc="-45" dirty="0"/>
              <a:t> </a:t>
            </a:r>
            <a:r>
              <a:rPr spc="-65" dirty="0"/>
              <a:t>Vents</a:t>
            </a:r>
          </a:p>
        </p:txBody>
      </p:sp>
      <p:sp>
        <p:nvSpPr>
          <p:cNvPr id="3" name="object 3"/>
          <p:cNvSpPr/>
          <p:nvPr/>
        </p:nvSpPr>
        <p:spPr>
          <a:xfrm>
            <a:off x="5286755" y="1491996"/>
            <a:ext cx="6691883" cy="5035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6082" y="1458594"/>
            <a:ext cx="4618355" cy="275399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8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Chemical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evolution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reactions 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occurred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~ 3.5 billion years</a:t>
            </a:r>
            <a:r>
              <a:rPr sz="2800" spc="-3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15" dirty="0">
                <a:solidFill>
                  <a:srgbClr val="001F5F"/>
                </a:solidFill>
                <a:latin typeface="Garamond"/>
                <a:cs typeface="Garamond"/>
              </a:rPr>
              <a:t>ago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Solvent: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0" dirty="0">
                <a:solidFill>
                  <a:srgbClr val="001F5F"/>
                </a:solidFill>
                <a:latin typeface="Garamond"/>
                <a:cs typeface="Garamond"/>
              </a:rPr>
              <a:t>Water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Close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physical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 contact</a:t>
            </a:r>
            <a:endParaRPr sz="2800">
              <a:latin typeface="Garamond"/>
              <a:cs typeface="Garamond"/>
            </a:endParaRPr>
          </a:p>
          <a:p>
            <a:pPr marL="241300" marR="356870" indent="-228600">
              <a:lnSpc>
                <a:spcPts val="3030"/>
              </a:lnSpc>
              <a:spcBef>
                <a:spcPts val="104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Similar reactions occurs in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all  living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cells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right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this</a:t>
            </a:r>
            <a:r>
              <a:rPr sz="2800" spc="-2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moment</a:t>
            </a:r>
            <a:endParaRPr sz="2800">
              <a:latin typeface="Garamond"/>
              <a:cs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1159" y="928242"/>
            <a:ext cx="109702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061335" algn="l"/>
              </a:tabLst>
            </a:pPr>
            <a:r>
              <a:rPr sz="4000" spc="-10" dirty="0"/>
              <a:t>Early</a:t>
            </a:r>
            <a:r>
              <a:rPr sz="4000" spc="15" dirty="0"/>
              <a:t> </a:t>
            </a:r>
            <a:r>
              <a:rPr sz="4000" spc="-10" dirty="0"/>
              <a:t>origin</a:t>
            </a:r>
            <a:r>
              <a:rPr sz="4000" spc="10" dirty="0"/>
              <a:t> </a:t>
            </a:r>
            <a:r>
              <a:rPr sz="4000" spc="-5" dirty="0"/>
              <a:t>of	Life on </a:t>
            </a:r>
            <a:r>
              <a:rPr sz="4000" spc="5" dirty="0"/>
              <a:t>Earth: </a:t>
            </a:r>
            <a:r>
              <a:rPr sz="4000" spc="-5" dirty="0"/>
              <a:t>Model Systems</a:t>
            </a:r>
            <a:r>
              <a:rPr sz="4000" spc="-20" dirty="0"/>
              <a:t> </a:t>
            </a:r>
            <a:r>
              <a:rPr sz="4000" spc="-5" dirty="0"/>
              <a:t>Proposed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616102" y="1852422"/>
            <a:ext cx="10262870" cy="358584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With the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focus on Small molecules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and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Environmental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Conditions present 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at that time in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early</a:t>
            </a:r>
            <a:r>
              <a:rPr sz="2800" spc="-3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earth,</a:t>
            </a:r>
            <a:endParaRPr sz="2800">
              <a:latin typeface="Garamond"/>
              <a:cs typeface="Garamond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600">
              <a:latin typeface="Times New Roman"/>
              <a:cs typeface="Times New Roman"/>
            </a:endParaRPr>
          </a:p>
          <a:p>
            <a:pPr marL="926465">
              <a:lnSpc>
                <a:spcPct val="100000"/>
              </a:lnSpc>
            </a:pPr>
            <a:r>
              <a:rPr sz="2800" spc="-95" dirty="0">
                <a:solidFill>
                  <a:srgbClr val="001F5F"/>
                </a:solidFill>
                <a:latin typeface="Garamond"/>
                <a:cs typeface="Garamond"/>
              </a:rPr>
              <a:t>Two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Different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Model</a:t>
            </a:r>
            <a:r>
              <a:rPr sz="2800" spc="9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Systems</a:t>
            </a:r>
            <a:endParaRPr sz="2800">
              <a:latin typeface="Garamond"/>
              <a:cs typeface="Garamon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200">
              <a:latin typeface="Times New Roman"/>
              <a:cs typeface="Times New Roman"/>
            </a:endParaRPr>
          </a:p>
          <a:p>
            <a:pPr marL="2356485" indent="-514984">
              <a:lnSpc>
                <a:spcPct val="100000"/>
              </a:lnSpc>
              <a:buAutoNum type="arabicPeriod"/>
              <a:tabLst>
                <a:tab pos="2356485" algn="l"/>
                <a:tab pos="2357120" algn="l"/>
              </a:tabLst>
            </a:pP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The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prebiotic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soup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model</a:t>
            </a:r>
            <a:endParaRPr sz="2800">
              <a:latin typeface="Garamond"/>
              <a:cs typeface="Garamond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01F5F"/>
              </a:buClr>
              <a:buFont typeface="Garamond"/>
              <a:buAutoNum type="arabicPeriod"/>
            </a:pPr>
            <a:endParaRPr sz="3200">
              <a:latin typeface="Times New Roman"/>
              <a:cs typeface="Times New Roman"/>
            </a:endParaRPr>
          </a:p>
          <a:p>
            <a:pPr marL="2356485" indent="-514984">
              <a:lnSpc>
                <a:spcPct val="100000"/>
              </a:lnSpc>
              <a:buAutoNum type="arabicPeriod"/>
              <a:tabLst>
                <a:tab pos="2356485" algn="l"/>
                <a:tab pos="2357120" algn="l"/>
              </a:tabLst>
            </a:pP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The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surface metabolism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model</a:t>
            </a:r>
            <a:endParaRPr sz="2800">
              <a:latin typeface="Garamond"/>
              <a:cs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684" y="67132"/>
            <a:ext cx="104394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097905" algn="l"/>
              </a:tabLst>
            </a:pPr>
            <a:r>
              <a:rPr dirty="0"/>
              <a:t>1. </a:t>
            </a:r>
            <a:r>
              <a:rPr spc="-5" dirty="0"/>
              <a:t>Prebiotic </a:t>
            </a:r>
            <a:r>
              <a:rPr dirty="0"/>
              <a:t>Soup</a:t>
            </a:r>
            <a:r>
              <a:rPr spc="40" dirty="0"/>
              <a:t> </a:t>
            </a:r>
            <a:r>
              <a:rPr spc="-5" dirty="0"/>
              <a:t>Model</a:t>
            </a:r>
            <a:r>
              <a:rPr spc="35" dirty="0"/>
              <a:t> </a:t>
            </a:r>
            <a:r>
              <a:rPr dirty="0"/>
              <a:t>of	</a:t>
            </a:r>
            <a:r>
              <a:rPr spc="-5" dirty="0"/>
              <a:t>Chemical</a:t>
            </a:r>
            <a:r>
              <a:rPr spc="-35" dirty="0"/>
              <a:t> </a:t>
            </a:r>
            <a:r>
              <a:rPr spc="-15" dirty="0"/>
              <a:t>Evolution</a:t>
            </a:r>
          </a:p>
        </p:txBody>
      </p:sp>
      <p:sp>
        <p:nvSpPr>
          <p:cNvPr id="3" name="object 3"/>
          <p:cNvSpPr/>
          <p:nvPr/>
        </p:nvSpPr>
        <p:spPr>
          <a:xfrm>
            <a:off x="103831" y="1371600"/>
            <a:ext cx="12164369" cy="5029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2054" y="13208"/>
            <a:ext cx="1098105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842759" algn="l"/>
              </a:tabLst>
            </a:pPr>
            <a:r>
              <a:rPr sz="4200" dirty="0"/>
              <a:t>2. Surface </a:t>
            </a:r>
            <a:r>
              <a:rPr sz="4200" spc="-5" dirty="0"/>
              <a:t>Metabolism</a:t>
            </a:r>
            <a:r>
              <a:rPr sz="4200" spc="10" dirty="0"/>
              <a:t> </a:t>
            </a:r>
            <a:r>
              <a:rPr sz="4200" spc="-5" dirty="0"/>
              <a:t>Model</a:t>
            </a:r>
            <a:r>
              <a:rPr sz="4200" dirty="0"/>
              <a:t> </a:t>
            </a:r>
            <a:r>
              <a:rPr sz="4200" spc="-5" dirty="0"/>
              <a:t>of	Chemical</a:t>
            </a:r>
            <a:r>
              <a:rPr sz="4200" spc="-75" dirty="0"/>
              <a:t> </a:t>
            </a:r>
            <a:r>
              <a:rPr sz="4200" spc="-15" dirty="0"/>
              <a:t>Evolution</a:t>
            </a:r>
            <a:endParaRPr sz="4200"/>
          </a:p>
        </p:txBody>
      </p:sp>
      <p:sp>
        <p:nvSpPr>
          <p:cNvPr id="3" name="object 3"/>
          <p:cNvSpPr/>
          <p:nvPr/>
        </p:nvSpPr>
        <p:spPr>
          <a:xfrm>
            <a:off x="0" y="1155191"/>
            <a:ext cx="12135612" cy="51297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64814" y="3795521"/>
            <a:ext cx="970915" cy="447040"/>
          </a:xfrm>
          <a:custGeom>
            <a:avLst/>
            <a:gdLst/>
            <a:ahLst/>
            <a:cxnLst/>
            <a:rect l="l" t="t" r="r" b="b"/>
            <a:pathLst>
              <a:path w="970914" h="447039">
                <a:moveTo>
                  <a:pt x="0" y="74421"/>
                </a:moveTo>
                <a:lnTo>
                  <a:pt x="5841" y="45434"/>
                </a:lnTo>
                <a:lnTo>
                  <a:pt x="21780" y="21780"/>
                </a:lnTo>
                <a:lnTo>
                  <a:pt x="45434" y="5842"/>
                </a:lnTo>
                <a:lnTo>
                  <a:pt x="74422" y="0"/>
                </a:lnTo>
                <a:lnTo>
                  <a:pt x="896365" y="0"/>
                </a:lnTo>
                <a:lnTo>
                  <a:pt x="925353" y="5842"/>
                </a:lnTo>
                <a:lnTo>
                  <a:pt x="949007" y="21780"/>
                </a:lnTo>
                <a:lnTo>
                  <a:pt x="964946" y="45434"/>
                </a:lnTo>
                <a:lnTo>
                  <a:pt x="970788" y="74421"/>
                </a:lnTo>
                <a:lnTo>
                  <a:pt x="970788" y="372109"/>
                </a:lnTo>
                <a:lnTo>
                  <a:pt x="964946" y="401097"/>
                </a:lnTo>
                <a:lnTo>
                  <a:pt x="949007" y="424751"/>
                </a:lnTo>
                <a:lnTo>
                  <a:pt x="925353" y="440689"/>
                </a:lnTo>
                <a:lnTo>
                  <a:pt x="896365" y="446531"/>
                </a:lnTo>
                <a:lnTo>
                  <a:pt x="74422" y="446531"/>
                </a:lnTo>
                <a:lnTo>
                  <a:pt x="45434" y="440689"/>
                </a:lnTo>
                <a:lnTo>
                  <a:pt x="21780" y="424751"/>
                </a:lnTo>
                <a:lnTo>
                  <a:pt x="5841" y="401097"/>
                </a:lnTo>
                <a:lnTo>
                  <a:pt x="0" y="372109"/>
                </a:lnTo>
                <a:lnTo>
                  <a:pt x="0" y="74421"/>
                </a:lnTo>
                <a:close/>
              </a:path>
            </a:pathLst>
          </a:custGeom>
          <a:ln w="25908">
            <a:solidFill>
              <a:srgbClr val="C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80984" y="6477420"/>
            <a:ext cx="5161863" cy="3135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85847" y="6495365"/>
            <a:ext cx="1059805" cy="2097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28594" y="0"/>
            <a:ext cx="57302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Hypothesis and</a:t>
            </a:r>
            <a:r>
              <a:rPr sz="4000" spc="-5" dirty="0"/>
              <a:t> </a:t>
            </a:r>
            <a:r>
              <a:rPr sz="4000" spc="-10" dirty="0"/>
              <a:t>Experiments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042822" y="936498"/>
            <a:ext cx="9758045" cy="185864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0665" marR="5080" indent="-227965">
              <a:lnSpc>
                <a:spcPts val="3020"/>
              </a:lnSpc>
              <a:spcBef>
                <a:spcPts val="48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b="1" spc="-10" dirty="0">
                <a:solidFill>
                  <a:srgbClr val="001F5F"/>
                </a:solidFill>
                <a:latin typeface="Garamond"/>
                <a:cs typeface="Garamond"/>
              </a:rPr>
              <a:t>Chemical evolution </a:t>
            </a:r>
            <a:r>
              <a:rPr sz="2800" spc="-5" dirty="0">
                <a:solidFill>
                  <a:srgbClr val="C00000"/>
                </a:solidFill>
                <a:latin typeface="Garamond"/>
                <a:cs typeface="Garamond"/>
              </a:rPr>
              <a:t>Alexander I. Oparin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(1924) and </a:t>
            </a:r>
            <a:r>
              <a:rPr sz="2800" spc="-125" dirty="0">
                <a:solidFill>
                  <a:srgbClr val="C00000"/>
                </a:solidFill>
                <a:latin typeface="Garamond"/>
                <a:cs typeface="Garamond"/>
              </a:rPr>
              <a:t>J. </a:t>
            </a:r>
            <a:r>
              <a:rPr sz="2800" spc="-85" dirty="0">
                <a:solidFill>
                  <a:srgbClr val="C00000"/>
                </a:solidFill>
                <a:latin typeface="Garamond"/>
                <a:cs typeface="Garamond"/>
              </a:rPr>
              <a:t>B. </a:t>
            </a:r>
            <a:r>
              <a:rPr sz="2800" spc="-55" dirty="0">
                <a:solidFill>
                  <a:srgbClr val="C00000"/>
                </a:solidFill>
                <a:latin typeface="Garamond"/>
                <a:cs typeface="Garamond"/>
              </a:rPr>
              <a:t>S. </a:t>
            </a:r>
            <a:r>
              <a:rPr sz="2800" spc="-10" dirty="0">
                <a:solidFill>
                  <a:srgbClr val="C00000"/>
                </a:solidFill>
                <a:latin typeface="Garamond"/>
                <a:cs typeface="Garamond"/>
              </a:rPr>
              <a:t>Haldane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(Independently after 5</a:t>
            </a:r>
            <a:r>
              <a:rPr sz="2800" spc="-5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years)</a:t>
            </a:r>
            <a:endParaRPr sz="2800">
              <a:latin typeface="Garamond"/>
              <a:cs typeface="Garamond"/>
            </a:endParaRPr>
          </a:p>
          <a:p>
            <a:pPr marL="240665" indent="-227965">
              <a:lnSpc>
                <a:spcPct val="100000"/>
              </a:lnSpc>
              <a:spcBef>
                <a:spcPts val="62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Oparin–Haldane</a:t>
            </a:r>
            <a:r>
              <a:rPr sz="2800" spc="-2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15" dirty="0">
                <a:solidFill>
                  <a:srgbClr val="001F5F"/>
                </a:solidFill>
                <a:latin typeface="Garamond"/>
                <a:cs typeface="Garamond"/>
              </a:rPr>
              <a:t>Theory</a:t>
            </a:r>
            <a:endParaRPr sz="2800">
              <a:latin typeface="Garamond"/>
              <a:cs typeface="Garamond"/>
            </a:endParaRPr>
          </a:p>
          <a:p>
            <a:pPr marL="240665" indent="-227965">
              <a:lnSpc>
                <a:spcPct val="100000"/>
              </a:lnSpc>
              <a:spcBef>
                <a:spcPts val="67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C00000"/>
                </a:solidFill>
                <a:latin typeface="Garamond"/>
                <a:cs typeface="Garamond"/>
              </a:rPr>
              <a:t>Stanley </a:t>
            </a:r>
            <a:r>
              <a:rPr sz="2800" spc="-35" dirty="0">
                <a:solidFill>
                  <a:srgbClr val="C00000"/>
                </a:solidFill>
                <a:latin typeface="Garamond"/>
                <a:cs typeface="Garamond"/>
              </a:rPr>
              <a:t>Miller’s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(1953) experiment: test the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prebiotic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soup</a:t>
            </a:r>
            <a:r>
              <a:rPr sz="2800" spc="9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model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01011" y="3102851"/>
            <a:ext cx="8267700" cy="3704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10004" y="85801"/>
            <a:ext cx="78886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/>
              <a:t>Miller-Urey </a:t>
            </a:r>
            <a:r>
              <a:rPr sz="4000" spc="-10" dirty="0"/>
              <a:t>Experiment: </a:t>
            </a:r>
            <a:r>
              <a:rPr sz="4000" spc="-5" dirty="0"/>
              <a:t>Prebiotic</a:t>
            </a:r>
            <a:r>
              <a:rPr sz="4000" spc="45" dirty="0"/>
              <a:t> </a:t>
            </a:r>
            <a:r>
              <a:rPr sz="4000" spc="-5" dirty="0"/>
              <a:t>Soup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6308852" y="898982"/>
            <a:ext cx="5578475" cy="5147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600" u="heavy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Garamond"/>
                <a:cs typeface="Garamond"/>
              </a:rPr>
              <a:t>Initial </a:t>
            </a:r>
            <a:r>
              <a:rPr sz="2600" u="heavy" spc="-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Garamond"/>
                <a:cs typeface="Garamond"/>
              </a:rPr>
              <a:t>Contents:</a:t>
            </a:r>
            <a:r>
              <a:rPr sz="2600" spc="-5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200mL </a:t>
            </a:r>
            <a:r>
              <a:rPr sz="2800" spc="-25" dirty="0">
                <a:solidFill>
                  <a:srgbClr val="001F5F"/>
                </a:solidFill>
                <a:latin typeface="Garamond"/>
                <a:cs typeface="Garamond"/>
              </a:rPr>
              <a:t>water,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methane  CH</a:t>
            </a:r>
            <a:r>
              <a:rPr sz="2775" spc="-7" baseline="-21021" dirty="0">
                <a:solidFill>
                  <a:srgbClr val="001F5F"/>
                </a:solidFill>
                <a:latin typeface="Garamond"/>
                <a:cs typeface="Garamond"/>
              </a:rPr>
              <a:t>4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, ammonia NH</a:t>
            </a:r>
            <a:r>
              <a:rPr sz="2775" spc="-7" baseline="-21021" dirty="0">
                <a:solidFill>
                  <a:srgbClr val="001F5F"/>
                </a:solidFill>
                <a:latin typeface="Garamond"/>
                <a:cs typeface="Garamond"/>
              </a:rPr>
              <a:t>3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,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hydrogen</a:t>
            </a:r>
            <a:r>
              <a:rPr sz="2800" spc="-2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H</a:t>
            </a:r>
            <a:r>
              <a:rPr sz="2775" baseline="-21021" dirty="0">
                <a:solidFill>
                  <a:srgbClr val="001F5F"/>
                </a:solidFill>
                <a:latin typeface="Garamond"/>
                <a:cs typeface="Garamond"/>
              </a:rPr>
              <a:t>2</a:t>
            </a:r>
            <a:endParaRPr sz="2775" baseline="-21021">
              <a:latin typeface="Garamond"/>
              <a:cs typeface="Garamond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Nothing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happened 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even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at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100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ºC until  electrical discharge to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reflect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‘lightening 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bolts’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were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sent</a:t>
            </a:r>
            <a:endParaRPr sz="2800">
              <a:latin typeface="Garamond"/>
              <a:cs typeface="Garamond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 marR="5715" algn="just">
              <a:lnSpc>
                <a:spcPct val="100000"/>
              </a:lnSpc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Early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controversies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=&gt; more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related 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experiments including computer 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simulations</a:t>
            </a:r>
            <a:endParaRPr sz="2800">
              <a:latin typeface="Garamond"/>
              <a:cs typeface="Garamond"/>
            </a:endParaRPr>
          </a:p>
          <a:p>
            <a:pPr marL="12700" marR="6985" algn="just">
              <a:lnSpc>
                <a:spcPct val="100000"/>
              </a:lnSpc>
              <a:spcBef>
                <a:spcPts val="5"/>
              </a:spcBef>
            </a:pPr>
            <a:r>
              <a:rPr sz="2800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Garamond"/>
                <a:cs typeface="Garamond"/>
              </a:rPr>
              <a:t>Major </a:t>
            </a:r>
            <a:r>
              <a:rPr sz="2800" u="heavy" spc="-1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Garamond"/>
                <a:cs typeface="Garamond"/>
              </a:rPr>
              <a:t>drawback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: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Dilution effects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in  Ocean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1188" y="711706"/>
            <a:ext cx="5734812" cy="6057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36035" y="6243828"/>
            <a:ext cx="4475988" cy="594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36035" y="6243828"/>
            <a:ext cx="4476115" cy="594360"/>
          </a:xfrm>
          <a:custGeom>
            <a:avLst/>
            <a:gdLst/>
            <a:ahLst/>
            <a:cxnLst/>
            <a:rect l="l" t="t" r="r" b="b"/>
            <a:pathLst>
              <a:path w="4476115" h="594359">
                <a:moveTo>
                  <a:pt x="0" y="148590"/>
                </a:moveTo>
                <a:lnTo>
                  <a:pt x="4178808" y="148590"/>
                </a:lnTo>
                <a:lnTo>
                  <a:pt x="4178808" y="0"/>
                </a:lnTo>
                <a:lnTo>
                  <a:pt x="4475988" y="297180"/>
                </a:lnTo>
                <a:lnTo>
                  <a:pt x="4178808" y="594360"/>
                </a:lnTo>
                <a:lnTo>
                  <a:pt x="4178808" y="445770"/>
                </a:lnTo>
                <a:lnTo>
                  <a:pt x="0" y="445770"/>
                </a:lnTo>
                <a:lnTo>
                  <a:pt x="0" y="148590"/>
                </a:lnTo>
                <a:close/>
              </a:path>
            </a:pathLst>
          </a:custGeom>
          <a:ln w="12192">
            <a:solidFill>
              <a:srgbClr val="0013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15665" y="6373774"/>
            <a:ext cx="538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1F5F"/>
                </a:solidFill>
                <a:latin typeface="Garamond"/>
                <a:cs typeface="Garamond"/>
              </a:rPr>
              <a:t>a</a:t>
            </a:r>
            <a:r>
              <a:rPr sz="1800" spc="-7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Garamond"/>
                <a:cs typeface="Garamond"/>
              </a:rPr>
              <a:t>Day</a:t>
            </a:r>
            <a:endParaRPr sz="1800">
              <a:latin typeface="Garamond"/>
              <a:cs typeface="Garamon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80429" y="6373774"/>
            <a:ext cx="506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5" dirty="0">
                <a:solidFill>
                  <a:srgbClr val="001F5F"/>
                </a:solidFill>
                <a:latin typeface="Garamond"/>
                <a:cs typeface="Garamond"/>
              </a:rPr>
              <a:t>W</a:t>
            </a:r>
            <a:r>
              <a:rPr sz="1800" spc="-10" dirty="0">
                <a:solidFill>
                  <a:srgbClr val="001F5F"/>
                </a:solidFill>
                <a:latin typeface="Garamond"/>
                <a:cs typeface="Garamond"/>
              </a:rPr>
              <a:t>ee</a:t>
            </a:r>
            <a:r>
              <a:rPr sz="1800" dirty="0">
                <a:solidFill>
                  <a:srgbClr val="001F5F"/>
                </a:solidFill>
                <a:latin typeface="Garamond"/>
                <a:cs typeface="Garamond"/>
              </a:rPr>
              <a:t>k</a:t>
            </a:r>
            <a:endParaRPr sz="1800">
              <a:latin typeface="Garamond"/>
              <a:cs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22925" y="0"/>
            <a:ext cx="8164963" cy="68297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2429" y="208026"/>
            <a:ext cx="424053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Other</a:t>
            </a:r>
            <a:r>
              <a:rPr spc="-55" dirty="0"/>
              <a:t> </a:t>
            </a:r>
            <a:r>
              <a:rPr spc="-5" dirty="0"/>
              <a:t>Experiments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5226" y="902360"/>
            <a:ext cx="4342765" cy="155892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6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Sun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light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-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Photons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Wingdings"/>
              <a:buChar char=""/>
              <a:tabLst>
                <a:tab pos="241300" algn="l"/>
                <a:tab pos="1935480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Absence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protective</a:t>
            </a:r>
            <a:r>
              <a:rPr sz="2800" spc="-7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Ozone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Free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Radicals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5226" y="3542487"/>
            <a:ext cx="6225540" cy="313817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158750" indent="-228600">
              <a:lnSpc>
                <a:spcPts val="3030"/>
              </a:lnSpc>
              <a:spcBef>
                <a:spcPts val="47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25" dirty="0">
                <a:solidFill>
                  <a:srgbClr val="001F5F"/>
                </a:solidFill>
                <a:latin typeface="Garamond"/>
                <a:cs typeface="Garamond"/>
              </a:rPr>
              <a:t>Reactive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precursors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such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as formaldehyde, 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HCN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1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Rain</a:t>
            </a:r>
            <a:endParaRPr sz="2800">
              <a:latin typeface="Garamond"/>
              <a:cs typeface="Garamond"/>
            </a:endParaRPr>
          </a:p>
          <a:p>
            <a:pPr marL="241300" marR="5080" indent="-228600">
              <a:lnSpc>
                <a:spcPts val="3030"/>
              </a:lnSpc>
              <a:spcBef>
                <a:spcPts val="1035"/>
              </a:spcBef>
              <a:buFont typeface="Wingdings"/>
              <a:buChar char=""/>
              <a:tabLst>
                <a:tab pos="241300" algn="l"/>
                <a:tab pos="2688590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Accumulation</a:t>
            </a:r>
            <a:r>
              <a:rPr sz="2800" spc="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</a:t>
            </a:r>
            <a:r>
              <a:rPr sz="2800" b="1" u="heavy" spc="-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Garamond"/>
                <a:cs typeface="Garamond"/>
              </a:rPr>
              <a:t>Organic molecules</a:t>
            </a:r>
            <a:r>
              <a:rPr sz="2800" b="1" spc="-65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with 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high potential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15" dirty="0">
                <a:solidFill>
                  <a:srgbClr val="001F5F"/>
                </a:solidFill>
                <a:latin typeface="Garamond"/>
                <a:cs typeface="Garamond"/>
              </a:rPr>
              <a:t>energy</a:t>
            </a:r>
            <a:endParaRPr sz="2800">
              <a:latin typeface="Garamond"/>
              <a:cs typeface="Garamond"/>
            </a:endParaRPr>
          </a:p>
          <a:p>
            <a:pPr marL="241300" marR="1361440" indent="-228600">
              <a:lnSpc>
                <a:spcPts val="3020"/>
              </a:lnSpc>
              <a:spcBef>
                <a:spcPts val="100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Building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blocks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for</a:t>
            </a:r>
            <a:r>
              <a:rPr sz="2800" spc="-10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2800" b="1" u="heavy" spc="-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Garamond"/>
                <a:cs typeface="Garamond"/>
              </a:rPr>
              <a:t>molecules of  inheritance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158558" y="165454"/>
            <a:ext cx="3914265" cy="66095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82409" y="2886055"/>
            <a:ext cx="5143148" cy="2099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72661" y="307289"/>
            <a:ext cx="46545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Cells </a:t>
            </a:r>
            <a:r>
              <a:rPr dirty="0"/>
              <a:t>– Life is</a:t>
            </a:r>
            <a:r>
              <a:rPr spc="-25" dirty="0"/>
              <a:t> </a:t>
            </a:r>
            <a:r>
              <a:rPr dirty="0"/>
              <a:t>cellular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4682" y="979445"/>
            <a:ext cx="7840345" cy="488188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5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Robert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Hooke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(1665)</a:t>
            </a:r>
            <a:r>
              <a:rPr sz="2800" spc="2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30x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Anton </a:t>
            </a:r>
            <a:r>
              <a:rPr sz="2800" spc="-25" dirty="0">
                <a:solidFill>
                  <a:srgbClr val="001F5F"/>
                </a:solidFill>
                <a:latin typeface="Garamond"/>
                <a:cs typeface="Garamond"/>
              </a:rPr>
              <a:t>von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Leeuwenhoek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300x</a:t>
            </a:r>
            <a:r>
              <a:rPr sz="2800" spc="2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Animalcules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Italian plant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biologists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(1670)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Wingdings"/>
              <a:buChar char=""/>
              <a:tabLst>
                <a:tab pos="241300" algn="l"/>
                <a:tab pos="48768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1800s All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organisms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are</a:t>
            </a:r>
            <a:r>
              <a:rPr sz="2800" spc="4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made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cells</a:t>
            </a:r>
            <a:endParaRPr sz="2800">
              <a:latin typeface="Garamond"/>
              <a:cs typeface="Garamond"/>
            </a:endParaRPr>
          </a:p>
          <a:p>
            <a:pPr marL="241300" marR="316865" indent="-228600">
              <a:lnSpc>
                <a:spcPts val="3030"/>
              </a:lnSpc>
              <a:spcBef>
                <a:spcPts val="1035"/>
              </a:spcBef>
              <a:buFont typeface="Wingdings"/>
              <a:buChar char=""/>
              <a:tabLst>
                <a:tab pos="241300" algn="l"/>
                <a:tab pos="373316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All the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cells</a:t>
            </a:r>
            <a:r>
              <a:rPr sz="2800" spc="2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(inclusive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multicellular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organisms)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are  connected 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by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common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ancestry</a:t>
            </a:r>
            <a:endParaRPr sz="2800">
              <a:latin typeface="Garamond"/>
              <a:cs typeface="Garamond"/>
            </a:endParaRPr>
          </a:p>
          <a:p>
            <a:pPr marL="926465">
              <a:lnSpc>
                <a:spcPct val="100000"/>
              </a:lnSpc>
              <a:spcBef>
                <a:spcPts val="625"/>
              </a:spcBef>
            </a:pPr>
            <a:r>
              <a:rPr sz="2800" b="1" spc="5" dirty="0">
                <a:solidFill>
                  <a:srgbClr val="C00000"/>
                </a:solidFill>
                <a:latin typeface="Garamond"/>
                <a:cs typeface="Garamond"/>
              </a:rPr>
              <a:t>Where </a:t>
            </a:r>
            <a:r>
              <a:rPr sz="2800" b="1" spc="-5" dirty="0">
                <a:solidFill>
                  <a:srgbClr val="C00000"/>
                </a:solidFill>
                <a:latin typeface="Garamond"/>
                <a:cs typeface="Garamond"/>
              </a:rPr>
              <a:t>do cells come</a:t>
            </a:r>
            <a:r>
              <a:rPr sz="2800" b="1" spc="20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Garamond"/>
                <a:cs typeface="Garamond"/>
              </a:rPr>
              <a:t>from?</a:t>
            </a:r>
            <a:endParaRPr sz="2800">
              <a:latin typeface="Garamond"/>
              <a:cs typeface="Garamond"/>
            </a:endParaRPr>
          </a:p>
          <a:p>
            <a:pPr marL="241300" marR="5080" indent="-228600">
              <a:lnSpc>
                <a:spcPts val="3030"/>
              </a:lnSpc>
              <a:spcBef>
                <a:spcPts val="103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Rudolph Virchow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(1858) :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Cell </a:t>
            </a:r>
            <a:r>
              <a:rPr sz="2800" spc="15" dirty="0">
                <a:solidFill>
                  <a:srgbClr val="001F5F"/>
                </a:solidFill>
                <a:latin typeface="Garamond"/>
                <a:cs typeface="Garamond"/>
              </a:rPr>
              <a:t>Theory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– All cells come  from pre-existing cells</a:t>
            </a:r>
            <a:r>
              <a:rPr sz="2800" spc="2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(Hypothesis)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10"/>
              </a:spcBef>
              <a:buFont typeface="Wingdings"/>
              <a:buChar char=""/>
              <a:tabLst>
                <a:tab pos="241300" algn="l"/>
                <a:tab pos="407289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Spontaneously Generation	-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Prevailing</a:t>
            </a:r>
            <a:r>
              <a:rPr sz="2800" spc="-2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explanation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45652" y="1097280"/>
            <a:ext cx="3290315" cy="2478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813292" y="3942588"/>
            <a:ext cx="3008376" cy="2048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6394" y="0"/>
            <a:ext cx="64820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45360" algn="l"/>
              </a:tabLst>
            </a:pPr>
            <a:r>
              <a:rPr spc="-5" dirty="0"/>
              <a:t>Origin</a:t>
            </a:r>
            <a:r>
              <a:rPr dirty="0"/>
              <a:t> </a:t>
            </a:r>
            <a:r>
              <a:rPr spc="-5" dirty="0"/>
              <a:t>of	</a:t>
            </a:r>
            <a:r>
              <a:rPr dirty="0"/>
              <a:t>First </a:t>
            </a:r>
            <a:r>
              <a:rPr spc="-5" dirty="0"/>
              <a:t>Cell…</a:t>
            </a:r>
            <a:r>
              <a:rPr spc="-50" dirty="0"/>
              <a:t> </a:t>
            </a:r>
            <a:r>
              <a:rPr spc="-5" dirty="0"/>
              <a:t>Life….</a:t>
            </a:r>
          </a:p>
        </p:txBody>
      </p:sp>
      <p:sp>
        <p:nvSpPr>
          <p:cNvPr id="3" name="object 3"/>
          <p:cNvSpPr/>
          <p:nvPr/>
        </p:nvSpPr>
        <p:spPr>
          <a:xfrm>
            <a:off x="202692" y="754380"/>
            <a:ext cx="5352288" cy="594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54979" y="838200"/>
            <a:ext cx="5684520" cy="56982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6246" y="89992"/>
            <a:ext cx="93503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259705" algn="l"/>
              </a:tabLst>
            </a:pPr>
            <a:r>
              <a:rPr spc="-5" dirty="0"/>
              <a:t>Carbon:</a:t>
            </a:r>
            <a:r>
              <a:rPr spc="35" dirty="0"/>
              <a:t> </a:t>
            </a:r>
            <a:r>
              <a:rPr spc="5" dirty="0"/>
              <a:t>Importance</a:t>
            </a:r>
            <a:r>
              <a:rPr spc="20" dirty="0"/>
              <a:t> </a:t>
            </a:r>
            <a:r>
              <a:rPr dirty="0"/>
              <a:t>of	</a:t>
            </a:r>
            <a:r>
              <a:rPr spc="5" dirty="0"/>
              <a:t>Organic</a:t>
            </a:r>
            <a:r>
              <a:rPr spc="-45" dirty="0"/>
              <a:t> </a:t>
            </a:r>
            <a:r>
              <a:rPr spc="-5" dirty="0"/>
              <a:t>Molecules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5440" y="1077594"/>
            <a:ext cx="5958205" cy="531114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41300" marR="906144" indent="-228600">
              <a:lnSpc>
                <a:spcPts val="2690"/>
              </a:lnSpc>
              <a:spcBef>
                <a:spcPts val="74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Life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has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been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called </a:t>
            </a:r>
            <a:r>
              <a:rPr sz="2800" b="1" spc="-5" dirty="0">
                <a:solidFill>
                  <a:srgbClr val="C00000"/>
                </a:solidFill>
                <a:latin typeface="Garamond"/>
                <a:cs typeface="Garamond"/>
              </a:rPr>
              <a:t>carbon based  phenomenon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, with 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good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reason</a:t>
            </a:r>
            <a:endParaRPr sz="2800">
              <a:latin typeface="Garamond"/>
              <a:cs typeface="Garamond"/>
            </a:endParaRPr>
          </a:p>
          <a:p>
            <a:pPr marL="241300" marR="5080" indent="-228600">
              <a:lnSpc>
                <a:spcPts val="2690"/>
              </a:lnSpc>
              <a:spcBef>
                <a:spcPts val="994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Carbon bonded to other elements (H, </a:t>
            </a:r>
            <a:r>
              <a:rPr sz="2800" spc="-65" dirty="0">
                <a:solidFill>
                  <a:srgbClr val="001F5F"/>
                </a:solidFill>
                <a:latin typeface="Garamond"/>
                <a:cs typeface="Garamond"/>
              </a:rPr>
              <a:t>N,  </a:t>
            </a:r>
            <a:r>
              <a:rPr sz="2800" spc="-125" dirty="0">
                <a:solidFill>
                  <a:srgbClr val="001F5F"/>
                </a:solidFill>
                <a:latin typeface="Garamond"/>
                <a:cs typeface="Garamond"/>
              </a:rPr>
              <a:t>O, </a:t>
            </a:r>
            <a:r>
              <a:rPr sz="2800" spc="-180" dirty="0">
                <a:solidFill>
                  <a:srgbClr val="001F5F"/>
                </a:solidFill>
                <a:latin typeface="Garamond"/>
                <a:cs typeface="Garamond"/>
              </a:rPr>
              <a:t>P,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S), are called </a:t>
            </a:r>
            <a:r>
              <a:rPr sz="2800" b="1" spc="-5" dirty="0">
                <a:solidFill>
                  <a:srgbClr val="C00000"/>
                </a:solidFill>
                <a:latin typeface="Garamond"/>
                <a:cs typeface="Garamond"/>
              </a:rPr>
              <a:t>Organic</a:t>
            </a:r>
            <a:r>
              <a:rPr sz="2800" b="1" spc="-229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2800" b="1" spc="-10" dirty="0">
                <a:solidFill>
                  <a:srgbClr val="C00000"/>
                </a:solidFill>
                <a:latin typeface="Garamond"/>
                <a:cs typeface="Garamond"/>
              </a:rPr>
              <a:t>Compounds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ts val="3025"/>
              </a:lnSpc>
              <a:spcBef>
                <a:spcPts val="359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Carbon – </a:t>
            </a:r>
            <a:r>
              <a:rPr sz="2800" b="1" spc="-5" dirty="0">
                <a:solidFill>
                  <a:srgbClr val="C00000"/>
                </a:solidFill>
                <a:latin typeface="Garamond"/>
                <a:cs typeface="Garamond"/>
              </a:rPr>
              <a:t>Most versatile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atom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on</a:t>
            </a:r>
            <a:r>
              <a:rPr sz="2800" spc="-2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Earth,</a:t>
            </a:r>
            <a:endParaRPr sz="2800">
              <a:latin typeface="Garamond"/>
              <a:cs typeface="Garamond"/>
            </a:endParaRPr>
          </a:p>
          <a:p>
            <a:pPr marL="241300">
              <a:lnSpc>
                <a:spcPts val="3025"/>
              </a:lnSpc>
            </a:pPr>
            <a:r>
              <a:rPr sz="2800" b="1" spc="-40" dirty="0">
                <a:solidFill>
                  <a:srgbClr val="C00000"/>
                </a:solidFill>
                <a:latin typeface="Garamond"/>
                <a:cs typeface="Garamond"/>
              </a:rPr>
              <a:t>Valence</a:t>
            </a:r>
            <a:r>
              <a:rPr sz="2800" b="1" spc="-5" dirty="0">
                <a:solidFill>
                  <a:srgbClr val="C00000"/>
                </a:solidFill>
                <a:latin typeface="Garamond"/>
                <a:cs typeface="Garamond"/>
              </a:rPr>
              <a:t> 4</a:t>
            </a:r>
            <a:endParaRPr sz="2800">
              <a:latin typeface="Garamond"/>
              <a:cs typeface="Garamond"/>
            </a:endParaRPr>
          </a:p>
          <a:p>
            <a:pPr marL="241300" marR="305435" indent="-228600">
              <a:lnSpc>
                <a:spcPts val="2690"/>
              </a:lnSpc>
              <a:spcBef>
                <a:spcPts val="969"/>
              </a:spcBef>
              <a:buFont typeface="Wingdings"/>
              <a:buChar char=""/>
              <a:tabLst>
                <a:tab pos="241300" algn="l"/>
                <a:tab pos="222567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Formation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</a:t>
            </a:r>
            <a:r>
              <a:rPr sz="2800" b="1" spc="-5" dirty="0">
                <a:solidFill>
                  <a:srgbClr val="C00000"/>
                </a:solidFill>
                <a:latin typeface="Garamond"/>
                <a:cs typeface="Garamond"/>
              </a:rPr>
              <a:t>Carbon-Carbon bond -  </a:t>
            </a:r>
            <a:r>
              <a:rPr sz="2800" b="1" spc="5" dirty="0">
                <a:solidFill>
                  <a:srgbClr val="C00000"/>
                </a:solidFill>
                <a:latin typeface="Garamond"/>
                <a:cs typeface="Garamond"/>
              </a:rPr>
              <a:t>Crucial </a:t>
            </a:r>
            <a:r>
              <a:rPr sz="2800" b="1" spc="-5" dirty="0">
                <a:solidFill>
                  <a:srgbClr val="C00000"/>
                </a:solidFill>
                <a:latin typeface="Garamond"/>
                <a:cs typeface="Garamond"/>
              </a:rPr>
              <a:t>step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in Chemical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Evolution</a:t>
            </a:r>
            <a:endParaRPr sz="2800">
              <a:latin typeface="Garamond"/>
              <a:cs typeface="Garamond"/>
            </a:endParaRPr>
          </a:p>
          <a:p>
            <a:pPr marL="241300" marR="237490" indent="-228600">
              <a:lnSpc>
                <a:spcPts val="2690"/>
              </a:lnSpc>
              <a:spcBef>
                <a:spcPts val="994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Organic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molecules –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Limitless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array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of 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molecular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shapes</a:t>
            </a:r>
            <a:endParaRPr sz="2800">
              <a:latin typeface="Garamond"/>
              <a:cs typeface="Garamond"/>
            </a:endParaRPr>
          </a:p>
          <a:p>
            <a:pPr marL="241300" marR="358775" indent="-228600">
              <a:lnSpc>
                <a:spcPct val="80000"/>
              </a:lnSpc>
              <a:spcBef>
                <a:spcPts val="1030"/>
              </a:spcBef>
              <a:buFont typeface="Wingdings"/>
              <a:buChar char=""/>
              <a:tabLst>
                <a:tab pos="241300" algn="l"/>
                <a:tab pos="404812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Different</a:t>
            </a:r>
            <a:r>
              <a:rPr sz="2800" spc="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Garamond"/>
                <a:cs typeface="Garamond"/>
              </a:rPr>
              <a:t>combination</a:t>
            </a:r>
            <a:r>
              <a:rPr sz="2800" b="1" spc="20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Garamond"/>
                <a:cs typeface="Garamond"/>
              </a:rPr>
              <a:t>of	</a:t>
            </a:r>
            <a:r>
              <a:rPr sz="2800" b="1" spc="-10" dirty="0">
                <a:solidFill>
                  <a:srgbClr val="C00000"/>
                </a:solidFill>
                <a:latin typeface="Garamond"/>
                <a:cs typeface="Garamond"/>
              </a:rPr>
              <a:t>single</a:t>
            </a:r>
            <a:r>
              <a:rPr sz="2800" b="1" spc="-80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Garamond"/>
                <a:cs typeface="Garamond"/>
              </a:rPr>
              <a:t>and  </a:t>
            </a:r>
            <a:r>
              <a:rPr sz="2800" b="1" spc="-10" dirty="0">
                <a:solidFill>
                  <a:srgbClr val="C00000"/>
                </a:solidFill>
                <a:latin typeface="Garamond"/>
                <a:cs typeface="Garamond"/>
              </a:rPr>
              <a:t>double</a:t>
            </a:r>
            <a:r>
              <a:rPr sz="2800" b="1" spc="10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bonds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32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Functional Groups : H-, N-, O-, P-,</a:t>
            </a:r>
            <a:r>
              <a:rPr sz="2800" spc="3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S-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502257" y="1950468"/>
            <a:ext cx="5682122" cy="47140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3204" y="0"/>
            <a:ext cx="49555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Six Functional</a:t>
            </a:r>
            <a:r>
              <a:rPr spc="-50" dirty="0"/>
              <a:t> </a:t>
            </a:r>
            <a:r>
              <a:rPr dirty="0"/>
              <a:t>Groups</a:t>
            </a:r>
          </a:p>
        </p:txBody>
      </p:sp>
      <p:sp>
        <p:nvSpPr>
          <p:cNvPr id="3" name="object 3"/>
          <p:cNvSpPr/>
          <p:nvPr/>
        </p:nvSpPr>
        <p:spPr>
          <a:xfrm>
            <a:off x="806195" y="617218"/>
            <a:ext cx="9846564" cy="6217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18871" y="1592326"/>
            <a:ext cx="132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00000"/>
                </a:solidFill>
                <a:latin typeface="Garamond"/>
                <a:cs typeface="Garamond"/>
              </a:rPr>
              <a:t>1</a:t>
            </a:r>
            <a:endParaRPr sz="1800">
              <a:latin typeface="Garamond"/>
              <a:cs typeface="Garamon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8871" y="2925317"/>
            <a:ext cx="132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00000"/>
                </a:solidFill>
                <a:latin typeface="Garamond"/>
                <a:cs typeface="Garamond"/>
              </a:rPr>
              <a:t>2</a:t>
            </a:r>
            <a:endParaRPr sz="1800">
              <a:latin typeface="Garamond"/>
              <a:cs typeface="Garamon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8871" y="4258182"/>
            <a:ext cx="132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00000"/>
                </a:solidFill>
                <a:latin typeface="Garamond"/>
                <a:cs typeface="Garamond"/>
              </a:rPr>
              <a:t>3</a:t>
            </a:r>
            <a:endParaRPr sz="1800">
              <a:latin typeface="Garamond"/>
              <a:cs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45360" y="0"/>
            <a:ext cx="70288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Six Functional Groups</a:t>
            </a:r>
            <a:r>
              <a:rPr spc="-75" dirty="0"/>
              <a:t> </a:t>
            </a:r>
            <a:r>
              <a:rPr dirty="0"/>
              <a:t>(Contd..)</a:t>
            </a:r>
          </a:p>
        </p:txBody>
      </p:sp>
      <p:sp>
        <p:nvSpPr>
          <p:cNvPr id="3" name="object 3"/>
          <p:cNvSpPr/>
          <p:nvPr/>
        </p:nvSpPr>
        <p:spPr>
          <a:xfrm>
            <a:off x="407724" y="1763799"/>
            <a:ext cx="10865676" cy="5078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2043" y="681227"/>
            <a:ext cx="10984992" cy="9646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5900" y="1762125"/>
            <a:ext cx="132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00000"/>
                </a:solidFill>
                <a:latin typeface="Garamond"/>
                <a:cs typeface="Garamond"/>
              </a:rPr>
              <a:t>4</a:t>
            </a:r>
            <a:endParaRPr sz="1800">
              <a:latin typeface="Garamond"/>
              <a:cs typeface="Garamon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5900" y="3191636"/>
            <a:ext cx="132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00000"/>
                </a:solidFill>
                <a:latin typeface="Garamond"/>
                <a:cs typeface="Garamond"/>
              </a:rPr>
              <a:t>5</a:t>
            </a:r>
            <a:endParaRPr sz="1800">
              <a:latin typeface="Garamond"/>
              <a:cs typeface="Garamon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5900" y="5250307"/>
            <a:ext cx="132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00000"/>
                </a:solidFill>
                <a:latin typeface="Garamond"/>
                <a:cs typeface="Garamond"/>
              </a:rPr>
              <a:t>6</a:t>
            </a:r>
            <a:endParaRPr sz="1800">
              <a:latin typeface="Garamond"/>
              <a:cs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3580"/>
            <a:ext cx="48621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0" dirty="0"/>
              <a:t>Life’s </a:t>
            </a:r>
            <a:r>
              <a:rPr spc="10" dirty="0"/>
              <a:t>Large</a:t>
            </a:r>
            <a:r>
              <a:rPr spc="40" dirty="0"/>
              <a:t> </a:t>
            </a:r>
            <a:r>
              <a:rPr spc="-5" dirty="0"/>
              <a:t>Molecules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45386"/>
            <a:ext cx="2627630" cy="2069464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622300" indent="-6096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622300" algn="l"/>
                <a:tab pos="622935" algn="l"/>
              </a:tabLst>
            </a:pP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Carbohydrates</a:t>
            </a:r>
            <a:endParaRPr sz="2800">
              <a:latin typeface="Garamond"/>
              <a:cs typeface="Garamond"/>
            </a:endParaRPr>
          </a:p>
          <a:p>
            <a:pPr marL="622300" indent="-609600">
              <a:lnSpc>
                <a:spcPct val="100000"/>
              </a:lnSpc>
              <a:spcBef>
                <a:spcPts val="660"/>
              </a:spcBef>
              <a:buAutoNum type="arabicPeriod"/>
              <a:tabLst>
                <a:tab pos="622300" algn="l"/>
                <a:tab pos="622935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Lipids</a:t>
            </a:r>
            <a:endParaRPr sz="2800">
              <a:latin typeface="Garamond"/>
              <a:cs typeface="Garamond"/>
            </a:endParaRPr>
          </a:p>
          <a:p>
            <a:pPr marL="622300" indent="-609600">
              <a:lnSpc>
                <a:spcPct val="100000"/>
              </a:lnSpc>
              <a:spcBef>
                <a:spcPts val="670"/>
              </a:spcBef>
              <a:buAutoNum type="arabicPeriod"/>
              <a:tabLst>
                <a:tab pos="622300" algn="l"/>
                <a:tab pos="62293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Proteins</a:t>
            </a:r>
            <a:endParaRPr sz="2800">
              <a:latin typeface="Garamond"/>
              <a:cs typeface="Garamond"/>
            </a:endParaRPr>
          </a:p>
          <a:p>
            <a:pPr marL="622300" indent="-609600">
              <a:lnSpc>
                <a:spcPct val="100000"/>
              </a:lnSpc>
              <a:spcBef>
                <a:spcPts val="665"/>
              </a:spcBef>
              <a:buAutoNum type="arabicPeriod"/>
              <a:tabLst>
                <a:tab pos="622300" algn="l"/>
                <a:tab pos="62293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Nucleic</a:t>
            </a:r>
            <a:r>
              <a:rPr sz="2800" spc="-2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acids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98720" y="1969007"/>
            <a:ext cx="2590800" cy="1722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34255" y="4200144"/>
            <a:ext cx="2133600" cy="160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72043" y="1905000"/>
            <a:ext cx="1304544" cy="1828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42783" y="4063141"/>
            <a:ext cx="1958669" cy="18161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7050" y="33274"/>
            <a:ext cx="545973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Monomers and</a:t>
            </a:r>
            <a:r>
              <a:rPr spc="-50" dirty="0"/>
              <a:t> </a:t>
            </a:r>
            <a:r>
              <a:rPr spc="-30" dirty="0"/>
              <a:t>Polymers</a:t>
            </a:r>
          </a:p>
        </p:txBody>
      </p:sp>
      <p:sp>
        <p:nvSpPr>
          <p:cNvPr id="3" name="object 3"/>
          <p:cNvSpPr/>
          <p:nvPr/>
        </p:nvSpPr>
        <p:spPr>
          <a:xfrm>
            <a:off x="318576" y="4472591"/>
            <a:ext cx="11572067" cy="22734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6939" y="717833"/>
            <a:ext cx="9107170" cy="426021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Monomers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(One –</a:t>
            </a:r>
            <a:r>
              <a:rPr sz="2800" spc="2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Part)</a:t>
            </a:r>
            <a:endParaRPr sz="2800">
              <a:latin typeface="Garamond"/>
              <a:cs typeface="Garamond"/>
            </a:endParaRPr>
          </a:p>
          <a:p>
            <a:pPr marL="698500" lvl="1" indent="-228600">
              <a:lnSpc>
                <a:spcPct val="100000"/>
              </a:lnSpc>
              <a:spcBef>
                <a:spcPts val="245"/>
              </a:spcBef>
              <a:buFont typeface="Wingdings"/>
              <a:buChar char=""/>
              <a:tabLst>
                <a:tab pos="699135" algn="l"/>
              </a:tabLst>
            </a:pP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Small, similar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molecular </a:t>
            </a: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units</a:t>
            </a:r>
            <a:endParaRPr sz="2400">
              <a:latin typeface="Garamond"/>
              <a:cs typeface="Garamond"/>
            </a:endParaRPr>
          </a:p>
          <a:p>
            <a:pPr marL="698500" lvl="1" indent="-228600">
              <a:lnSpc>
                <a:spcPct val="100000"/>
              </a:lnSpc>
              <a:spcBef>
                <a:spcPts val="204"/>
              </a:spcBef>
              <a:buFont typeface="Wingdings"/>
              <a:buChar char=""/>
              <a:tabLst>
                <a:tab pos="699135" algn="l"/>
              </a:tabLst>
            </a:pP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Form </a:t>
            </a:r>
            <a:r>
              <a:rPr sz="2400" spc="5" dirty="0">
                <a:solidFill>
                  <a:srgbClr val="FF4040"/>
                </a:solidFill>
                <a:latin typeface="Garamond"/>
                <a:cs typeface="Garamond"/>
              </a:rPr>
              <a:t>large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molecules </a:t>
            </a:r>
            <a:r>
              <a:rPr sz="2400" spc="-20" dirty="0">
                <a:solidFill>
                  <a:srgbClr val="FF4040"/>
                </a:solidFill>
                <a:latin typeface="Garamond"/>
                <a:cs typeface="Garamond"/>
              </a:rPr>
              <a:t>by </a:t>
            </a:r>
            <a:r>
              <a:rPr sz="2400" b="1" spc="-5" dirty="0">
                <a:solidFill>
                  <a:srgbClr val="C00000"/>
                </a:solidFill>
                <a:latin typeface="Garamond"/>
                <a:cs typeface="Garamond"/>
              </a:rPr>
              <a:t>condensation/ </a:t>
            </a:r>
            <a:r>
              <a:rPr sz="2400" b="1" spc="-15" dirty="0">
                <a:solidFill>
                  <a:srgbClr val="C00000"/>
                </a:solidFill>
                <a:latin typeface="Garamond"/>
                <a:cs typeface="Garamond"/>
              </a:rPr>
              <a:t>dehydration</a:t>
            </a:r>
            <a:r>
              <a:rPr sz="2400" b="1" spc="55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2400" b="1" dirty="0">
                <a:solidFill>
                  <a:srgbClr val="C00000"/>
                </a:solidFill>
                <a:latin typeface="Garamond"/>
                <a:cs typeface="Garamond"/>
              </a:rPr>
              <a:t>reactions</a:t>
            </a:r>
            <a:endParaRPr sz="2400">
              <a:latin typeface="Garamond"/>
              <a:cs typeface="Garamond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Wingdings"/>
              <a:buChar char=""/>
              <a:tabLst>
                <a:tab pos="699135" algn="l"/>
              </a:tabLst>
            </a:pP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Immense </a:t>
            </a:r>
            <a:r>
              <a:rPr sz="2400" spc="-10" dirty="0">
                <a:solidFill>
                  <a:srgbClr val="FF4040"/>
                </a:solidFill>
                <a:latin typeface="Garamond"/>
                <a:cs typeface="Garamond"/>
              </a:rPr>
              <a:t>variety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of </a:t>
            </a:r>
            <a:r>
              <a:rPr sz="2400" spc="-10" dirty="0">
                <a:solidFill>
                  <a:srgbClr val="FF4040"/>
                </a:solidFill>
                <a:latin typeface="Garamond"/>
                <a:cs typeface="Garamond"/>
              </a:rPr>
              <a:t>polymers </a:t>
            </a: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can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be </a:t>
            </a: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made </a:t>
            </a:r>
            <a:r>
              <a:rPr sz="2400" spc="-20" dirty="0">
                <a:solidFill>
                  <a:srgbClr val="FF4040"/>
                </a:solidFill>
                <a:latin typeface="Garamond"/>
                <a:cs typeface="Garamond"/>
              </a:rPr>
              <a:t>by </a:t>
            </a: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a small set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of</a:t>
            </a:r>
            <a:r>
              <a:rPr sz="2400" spc="40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monomers</a:t>
            </a:r>
            <a:endParaRPr sz="24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Polymers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(Many –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Parts)</a:t>
            </a:r>
            <a:endParaRPr sz="2800">
              <a:latin typeface="Garamond"/>
              <a:cs typeface="Garamond"/>
            </a:endParaRPr>
          </a:p>
          <a:p>
            <a:pPr marL="698500" lvl="1" indent="-228600">
              <a:lnSpc>
                <a:spcPct val="100000"/>
              </a:lnSpc>
              <a:spcBef>
                <a:spcPts val="245"/>
              </a:spcBef>
              <a:buFont typeface="Wingdings"/>
              <a:buChar char=""/>
              <a:tabLst>
                <a:tab pos="699135" algn="l"/>
              </a:tabLst>
            </a:pP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Long </a:t>
            </a:r>
            <a:r>
              <a:rPr sz="2400" spc="-10" dirty="0">
                <a:solidFill>
                  <a:srgbClr val="FF4040"/>
                </a:solidFill>
                <a:latin typeface="Garamond"/>
                <a:cs typeface="Garamond"/>
              </a:rPr>
              <a:t>chains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of </a:t>
            </a:r>
            <a:r>
              <a:rPr sz="2400" spc="-10" dirty="0">
                <a:solidFill>
                  <a:srgbClr val="FF4040"/>
                </a:solidFill>
                <a:latin typeface="Garamond"/>
                <a:cs typeface="Garamond"/>
              </a:rPr>
              <a:t>monomers,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result of </a:t>
            </a:r>
            <a:r>
              <a:rPr sz="2400" b="1" dirty="0">
                <a:solidFill>
                  <a:srgbClr val="C00000"/>
                </a:solidFill>
                <a:latin typeface="Garamond"/>
                <a:cs typeface="Garamond"/>
              </a:rPr>
              <a:t>polymerization</a:t>
            </a:r>
            <a:r>
              <a:rPr sz="2400" b="1" spc="60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process</a:t>
            </a:r>
            <a:endParaRPr sz="2400">
              <a:latin typeface="Garamond"/>
              <a:cs typeface="Garamond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Wingdings"/>
              <a:buChar char=""/>
              <a:tabLst>
                <a:tab pos="699135" algn="l"/>
              </a:tabLst>
            </a:pP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Can be </a:t>
            </a: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a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straight </a:t>
            </a:r>
            <a:r>
              <a:rPr sz="2400" spc="-15" dirty="0">
                <a:solidFill>
                  <a:srgbClr val="FF4040"/>
                </a:solidFill>
                <a:latin typeface="Garamond"/>
                <a:cs typeface="Garamond"/>
              </a:rPr>
              <a:t>chain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or</a:t>
            </a:r>
            <a:r>
              <a:rPr sz="2400" spc="10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2400" spc="-10" dirty="0">
                <a:solidFill>
                  <a:srgbClr val="FF4040"/>
                </a:solidFill>
                <a:latin typeface="Garamond"/>
                <a:cs typeface="Garamond"/>
              </a:rPr>
              <a:t>branched</a:t>
            </a:r>
            <a:endParaRPr sz="2400">
              <a:latin typeface="Garamond"/>
              <a:cs typeface="Garamond"/>
            </a:endParaRPr>
          </a:p>
          <a:p>
            <a:pPr marL="698500" lvl="1" indent="-228600">
              <a:lnSpc>
                <a:spcPct val="100000"/>
              </a:lnSpc>
              <a:spcBef>
                <a:spcPts val="204"/>
              </a:spcBef>
              <a:buFont typeface="Wingdings"/>
              <a:buChar char=""/>
              <a:tabLst>
                <a:tab pos="699135" algn="l"/>
              </a:tabLst>
            </a:pP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Disassembles </a:t>
            </a:r>
            <a:r>
              <a:rPr sz="2400" spc="-20" dirty="0">
                <a:solidFill>
                  <a:srgbClr val="FF4040"/>
                </a:solidFill>
                <a:latin typeface="Garamond"/>
                <a:cs typeface="Garamond"/>
              </a:rPr>
              <a:t>by </a:t>
            </a:r>
            <a:r>
              <a:rPr sz="2400" b="1" spc="-10" dirty="0">
                <a:solidFill>
                  <a:srgbClr val="C00000"/>
                </a:solidFill>
                <a:latin typeface="Garamond"/>
                <a:cs typeface="Garamond"/>
              </a:rPr>
              <a:t>hydrolysis</a:t>
            </a:r>
            <a:r>
              <a:rPr sz="2400" b="1" spc="30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2400" b="1" dirty="0">
                <a:solidFill>
                  <a:srgbClr val="C00000"/>
                </a:solidFill>
                <a:latin typeface="Garamond"/>
                <a:cs typeface="Garamond"/>
              </a:rPr>
              <a:t>reactions</a:t>
            </a:r>
            <a:endParaRPr sz="2400">
              <a:latin typeface="Garamond"/>
              <a:cs typeface="Garamond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Wingdings"/>
              <a:buChar char=""/>
              <a:tabLst>
                <a:tab pos="699135" algn="l"/>
              </a:tabLst>
            </a:pPr>
            <a:r>
              <a:rPr sz="2400" spc="-15" dirty="0">
                <a:solidFill>
                  <a:srgbClr val="FF4040"/>
                </a:solidFill>
                <a:latin typeface="Garamond"/>
                <a:cs typeface="Garamond"/>
              </a:rPr>
              <a:t>Each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class </a:t>
            </a: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is </a:t>
            </a:r>
            <a:r>
              <a:rPr sz="2400" spc="10" dirty="0">
                <a:solidFill>
                  <a:srgbClr val="FF4040"/>
                </a:solidFill>
                <a:latin typeface="Garamond"/>
                <a:cs typeface="Garamond"/>
              </a:rPr>
              <a:t>formed </a:t>
            </a: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from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specific set of</a:t>
            </a:r>
            <a:r>
              <a:rPr sz="2400" spc="315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monomers</a:t>
            </a:r>
            <a:endParaRPr sz="24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Every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cell has thousands of different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polymers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(Cell</a:t>
            </a:r>
            <a:r>
              <a:rPr sz="2800" spc="-3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45" dirty="0">
                <a:solidFill>
                  <a:srgbClr val="001F5F"/>
                </a:solidFill>
                <a:latin typeface="Garamond"/>
                <a:cs typeface="Garamond"/>
              </a:rPr>
              <a:t>Type)</a:t>
            </a:r>
            <a:endParaRPr sz="2800">
              <a:latin typeface="Garamond"/>
              <a:cs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96336" y="272541"/>
            <a:ext cx="680593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Protein </a:t>
            </a:r>
            <a:r>
              <a:rPr spc="15" dirty="0"/>
              <a:t>Structure </a:t>
            </a:r>
            <a:r>
              <a:rPr spc="-5" dirty="0"/>
              <a:t>and</a:t>
            </a:r>
            <a:r>
              <a:rPr spc="-45" dirty="0"/>
              <a:t> </a:t>
            </a:r>
            <a:r>
              <a:rPr dirty="0"/>
              <a:t>Function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1782" y="838201"/>
            <a:ext cx="5622290" cy="6055504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80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Proteins –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Amino</a:t>
            </a:r>
            <a:r>
              <a:rPr sz="2600" spc="-4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Acids</a:t>
            </a:r>
            <a:endParaRPr sz="2600">
              <a:latin typeface="Garamond"/>
              <a:cs typeface="Garamond"/>
            </a:endParaRPr>
          </a:p>
          <a:p>
            <a:pPr marL="241300" marR="530225" indent="-228600">
              <a:lnSpc>
                <a:spcPts val="2810"/>
              </a:lnSpc>
              <a:spcBef>
                <a:spcPts val="1040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b="1" spc="-5" dirty="0">
                <a:solidFill>
                  <a:srgbClr val="C00000"/>
                </a:solidFill>
                <a:latin typeface="Garamond"/>
                <a:cs typeface="Garamond"/>
              </a:rPr>
              <a:t>Amino </a:t>
            </a:r>
            <a:r>
              <a:rPr sz="2600" b="1" dirty="0">
                <a:solidFill>
                  <a:srgbClr val="C00000"/>
                </a:solidFill>
                <a:latin typeface="Garamond"/>
                <a:cs typeface="Garamond"/>
              </a:rPr>
              <a:t>acids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–Molecules with both a </a:t>
            </a:r>
            <a:r>
              <a:rPr sz="2600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2600" spc="-10" dirty="0">
                <a:solidFill>
                  <a:srgbClr val="C00000"/>
                </a:solidFill>
                <a:latin typeface="Garamond"/>
                <a:cs typeface="Garamond"/>
              </a:rPr>
              <a:t>Carboxyl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and </a:t>
            </a:r>
            <a:r>
              <a:rPr sz="2600" spc="-5" dirty="0">
                <a:solidFill>
                  <a:srgbClr val="C00000"/>
                </a:solidFill>
                <a:latin typeface="Garamond"/>
                <a:cs typeface="Garamond"/>
              </a:rPr>
              <a:t>Amino</a:t>
            </a:r>
            <a:r>
              <a:rPr sz="2600" spc="-20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Group</a:t>
            </a:r>
            <a:endParaRPr sz="2600">
              <a:latin typeface="Garamond"/>
              <a:cs typeface="Garamond"/>
            </a:endParaRPr>
          </a:p>
          <a:p>
            <a:pPr marL="241300" marR="5080" indent="-241300">
              <a:lnSpc>
                <a:spcPts val="3820"/>
              </a:lnSpc>
              <a:spcBef>
                <a:spcPts val="180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spc="-10" dirty="0">
                <a:solidFill>
                  <a:srgbClr val="001F5F"/>
                </a:solidFill>
                <a:latin typeface="Garamond"/>
                <a:cs typeface="Garamond"/>
              </a:rPr>
              <a:t>Meteorites, </a:t>
            </a:r>
            <a:r>
              <a:rPr sz="2600" spc="-25" dirty="0">
                <a:solidFill>
                  <a:srgbClr val="001F5F"/>
                </a:solidFill>
                <a:latin typeface="Garamond"/>
                <a:cs typeface="Garamond"/>
              </a:rPr>
              <a:t>Versatile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components of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Cells </a:t>
            </a:r>
            <a:r>
              <a:rPr sz="2600" spc="-5" dirty="0">
                <a:solidFill>
                  <a:srgbClr val="2F75FF"/>
                </a:solidFill>
                <a:latin typeface="Garamond"/>
                <a:cs typeface="Garamond"/>
              </a:rPr>
              <a:t> Could </a:t>
            </a:r>
            <a:r>
              <a:rPr sz="2600" dirty="0">
                <a:solidFill>
                  <a:srgbClr val="2F75FF"/>
                </a:solidFill>
                <a:latin typeface="Garamond"/>
                <a:cs typeface="Garamond"/>
              </a:rPr>
              <a:t>a </a:t>
            </a:r>
            <a:r>
              <a:rPr sz="2600" b="1" dirty="0">
                <a:solidFill>
                  <a:srgbClr val="2F75FF"/>
                </a:solidFill>
                <a:latin typeface="Garamond"/>
                <a:cs typeface="Garamond"/>
              </a:rPr>
              <a:t>protein </a:t>
            </a:r>
            <a:r>
              <a:rPr sz="2600" spc="-20" dirty="0">
                <a:solidFill>
                  <a:srgbClr val="2F75FF"/>
                </a:solidFill>
                <a:latin typeface="Garamond"/>
                <a:cs typeface="Garamond"/>
              </a:rPr>
              <a:t>have </a:t>
            </a:r>
            <a:r>
              <a:rPr sz="2600" spc="-5" dirty="0">
                <a:solidFill>
                  <a:srgbClr val="2F75FF"/>
                </a:solidFill>
                <a:latin typeface="Garamond"/>
                <a:cs typeface="Garamond"/>
              </a:rPr>
              <a:t>been the</a:t>
            </a:r>
            <a:r>
              <a:rPr sz="2600" spc="30" dirty="0">
                <a:solidFill>
                  <a:srgbClr val="2F75FF"/>
                </a:solidFill>
                <a:latin typeface="Garamond"/>
                <a:cs typeface="Garamond"/>
              </a:rPr>
              <a:t> </a:t>
            </a:r>
            <a:r>
              <a:rPr sz="2600" b="1" spc="-5" dirty="0">
                <a:solidFill>
                  <a:srgbClr val="2F75FF"/>
                </a:solidFill>
                <a:latin typeface="Garamond"/>
                <a:cs typeface="Garamond"/>
              </a:rPr>
              <a:t>initial</a:t>
            </a:r>
            <a:endParaRPr sz="2600">
              <a:latin typeface="Garamond"/>
              <a:cs typeface="Garamond"/>
            </a:endParaRPr>
          </a:p>
          <a:p>
            <a:pPr marL="1950720">
              <a:lnSpc>
                <a:spcPts val="2560"/>
              </a:lnSpc>
            </a:pPr>
            <a:r>
              <a:rPr sz="2600" b="1" spc="5" dirty="0">
                <a:solidFill>
                  <a:srgbClr val="2F75FF"/>
                </a:solidFill>
                <a:latin typeface="Garamond"/>
                <a:cs typeface="Garamond"/>
              </a:rPr>
              <a:t>spark </a:t>
            </a:r>
            <a:r>
              <a:rPr sz="2600" spc="-5" dirty="0">
                <a:solidFill>
                  <a:srgbClr val="2F75FF"/>
                </a:solidFill>
                <a:latin typeface="Garamond"/>
                <a:cs typeface="Garamond"/>
              </a:rPr>
              <a:t>of</a:t>
            </a:r>
            <a:r>
              <a:rPr sz="2600" spc="315" dirty="0">
                <a:solidFill>
                  <a:srgbClr val="2F75FF"/>
                </a:solidFill>
                <a:latin typeface="Garamond"/>
                <a:cs typeface="Garamond"/>
              </a:rPr>
              <a:t> </a:t>
            </a:r>
            <a:r>
              <a:rPr sz="2600" dirty="0">
                <a:solidFill>
                  <a:srgbClr val="2F75FF"/>
                </a:solidFill>
                <a:latin typeface="Garamond"/>
                <a:cs typeface="Garamond"/>
              </a:rPr>
              <a:t>life?</a:t>
            </a:r>
            <a:endParaRPr sz="2600">
              <a:latin typeface="Garamond"/>
              <a:cs typeface="Garamond"/>
            </a:endParaRPr>
          </a:p>
          <a:p>
            <a:pPr marL="241300" marR="1323975" indent="-228600">
              <a:lnSpc>
                <a:spcPts val="2810"/>
              </a:lnSpc>
              <a:spcBef>
                <a:spcPts val="1040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Human body cells </a:t>
            </a:r>
            <a:r>
              <a:rPr sz="2600" spc="-10" dirty="0">
                <a:solidFill>
                  <a:srgbClr val="001F5F"/>
                </a:solidFill>
                <a:latin typeface="Garamond"/>
                <a:cs typeface="Garamond"/>
              </a:rPr>
              <a:t>make </a:t>
            </a:r>
            <a:r>
              <a:rPr sz="2600" spc="-5" dirty="0">
                <a:solidFill>
                  <a:srgbClr val="C00000"/>
                </a:solidFill>
                <a:latin typeface="Garamond"/>
                <a:cs typeface="Garamond"/>
              </a:rPr>
              <a:t>tens </a:t>
            </a:r>
            <a:r>
              <a:rPr sz="2600" spc="5" dirty="0">
                <a:solidFill>
                  <a:srgbClr val="C00000"/>
                </a:solidFill>
                <a:latin typeface="Garamond"/>
                <a:cs typeface="Garamond"/>
              </a:rPr>
              <a:t>of  </a:t>
            </a:r>
            <a:r>
              <a:rPr sz="2600" dirty="0">
                <a:solidFill>
                  <a:srgbClr val="C00000"/>
                </a:solidFill>
                <a:latin typeface="Garamond"/>
                <a:cs typeface="Garamond"/>
              </a:rPr>
              <a:t>thousands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of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distinct</a:t>
            </a:r>
            <a:r>
              <a:rPr sz="2600" spc="-35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proteins</a:t>
            </a:r>
            <a:endParaRPr sz="2600">
              <a:latin typeface="Garamond"/>
              <a:cs typeface="Garamond"/>
            </a:endParaRPr>
          </a:p>
          <a:p>
            <a:pPr marL="241300" marR="82550" indent="-228600">
              <a:lnSpc>
                <a:spcPts val="2810"/>
              </a:lnSpc>
              <a:spcBef>
                <a:spcPts val="990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20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different amino acids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– </a:t>
            </a:r>
            <a:r>
              <a:rPr sz="2600" spc="-5" dirty="0">
                <a:solidFill>
                  <a:srgbClr val="C00000"/>
                </a:solidFill>
                <a:latin typeface="Garamond"/>
                <a:cs typeface="Garamond"/>
              </a:rPr>
              <a:t>Common </a:t>
            </a:r>
            <a:r>
              <a:rPr sz="2600" dirty="0">
                <a:solidFill>
                  <a:srgbClr val="C00000"/>
                </a:solidFill>
                <a:latin typeface="Garamond"/>
                <a:cs typeface="Garamond"/>
              </a:rPr>
              <a:t>core  </a:t>
            </a:r>
            <a:r>
              <a:rPr sz="2600" spc="5" dirty="0">
                <a:solidFill>
                  <a:srgbClr val="C00000"/>
                </a:solidFill>
                <a:latin typeface="Garamond"/>
                <a:cs typeface="Garamond"/>
              </a:rPr>
              <a:t>structure</a:t>
            </a:r>
            <a:endParaRPr sz="2600">
              <a:latin typeface="Garamond"/>
              <a:cs typeface="Garamond"/>
            </a:endParaRPr>
          </a:p>
          <a:p>
            <a:pPr marL="241300" marR="533400" indent="-228600">
              <a:lnSpc>
                <a:spcPts val="2810"/>
              </a:lnSpc>
              <a:spcBef>
                <a:spcPts val="1005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dirty="0">
                <a:solidFill>
                  <a:srgbClr val="C00000"/>
                </a:solidFill>
                <a:latin typeface="Garamond"/>
                <a:cs typeface="Garamond"/>
              </a:rPr>
              <a:t>R </a:t>
            </a:r>
            <a:r>
              <a:rPr sz="2600" spc="-5" dirty="0">
                <a:solidFill>
                  <a:srgbClr val="C00000"/>
                </a:solidFill>
                <a:latin typeface="Garamond"/>
                <a:cs typeface="Garamond"/>
              </a:rPr>
              <a:t>Group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contributes for difference</a:t>
            </a:r>
            <a:r>
              <a:rPr sz="2600" spc="-8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in  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Structure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and</a:t>
            </a:r>
            <a:r>
              <a:rPr sz="2600" spc="-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Properties</a:t>
            </a:r>
            <a:endParaRPr sz="26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Ionize in</a:t>
            </a:r>
            <a:r>
              <a:rPr sz="2600" spc="-2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H</a:t>
            </a:r>
            <a:r>
              <a:rPr sz="2550" spc="7" baseline="-21241" dirty="0">
                <a:solidFill>
                  <a:srgbClr val="001F5F"/>
                </a:solidFill>
                <a:latin typeface="Garamond"/>
                <a:cs typeface="Garamond"/>
              </a:rPr>
              <a:t>2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O</a:t>
            </a:r>
            <a:endParaRPr sz="2600">
              <a:latin typeface="Garamond"/>
              <a:cs typeface="Garamon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23119" y="1805504"/>
            <a:ext cx="5916792" cy="5000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7358" y="218897"/>
            <a:ext cx="417385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199130" algn="l"/>
              </a:tabLst>
            </a:pPr>
            <a:r>
              <a:rPr dirty="0"/>
              <a:t>R</a:t>
            </a:r>
            <a:r>
              <a:rPr spc="-5" dirty="0"/>
              <a:t> </a:t>
            </a:r>
            <a:r>
              <a:rPr dirty="0"/>
              <a:t>–</a:t>
            </a:r>
            <a:r>
              <a:rPr spc="-5" dirty="0"/>
              <a:t> </a:t>
            </a:r>
            <a:r>
              <a:rPr dirty="0"/>
              <a:t>Group</a:t>
            </a:r>
            <a:r>
              <a:rPr spc="-25" dirty="0"/>
              <a:t> </a:t>
            </a:r>
            <a:r>
              <a:rPr spc="-5" dirty="0"/>
              <a:t>o</a:t>
            </a:r>
            <a:r>
              <a:rPr dirty="0"/>
              <a:t>f	</a:t>
            </a:r>
            <a:r>
              <a:rPr spc="-5" dirty="0"/>
              <a:t>AAs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852514"/>
            <a:ext cx="10096500" cy="555053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65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Affects </a:t>
            </a:r>
            <a:r>
              <a:rPr sz="2800" b="1" spc="-10" dirty="0">
                <a:solidFill>
                  <a:srgbClr val="001F5F"/>
                </a:solidFill>
                <a:latin typeface="Garamond"/>
                <a:cs typeface="Garamond"/>
              </a:rPr>
              <a:t>reactivity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65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b="1" spc="-15" dirty="0">
                <a:solidFill>
                  <a:srgbClr val="001F5F"/>
                </a:solidFill>
                <a:latin typeface="Garamond"/>
                <a:cs typeface="Garamond"/>
              </a:rPr>
              <a:t>Hydrogen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to Large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Carbon</a:t>
            </a:r>
            <a:r>
              <a:rPr sz="2800" spc="4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structures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Contains </a:t>
            </a:r>
            <a:r>
              <a:rPr sz="2800" b="1" spc="-10" dirty="0">
                <a:solidFill>
                  <a:srgbClr val="001F5F"/>
                </a:solidFill>
                <a:latin typeface="Garamond"/>
                <a:cs typeface="Garamond"/>
              </a:rPr>
              <a:t>carboxyl,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sulfhydryl, </a:t>
            </a:r>
            <a:r>
              <a:rPr sz="2800" b="1" spc="-20" dirty="0">
                <a:solidFill>
                  <a:srgbClr val="001F5F"/>
                </a:solidFill>
                <a:latin typeface="Garamond"/>
                <a:cs typeface="Garamond"/>
              </a:rPr>
              <a:t>hydroxyl,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or amino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functional</a:t>
            </a:r>
            <a:r>
              <a:rPr sz="2800" spc="14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groups.</a:t>
            </a:r>
            <a:endParaRPr sz="2800">
              <a:latin typeface="Garamond"/>
              <a:cs typeface="Garamond"/>
            </a:endParaRPr>
          </a:p>
          <a:p>
            <a:pPr marL="241300" marR="365125" indent="-228600">
              <a:lnSpc>
                <a:spcPts val="3030"/>
              </a:lnSpc>
              <a:spcBef>
                <a:spcPts val="1035"/>
              </a:spcBef>
              <a:buFont typeface="Wingdings"/>
              <a:buChar char=""/>
              <a:tabLst>
                <a:tab pos="241935" algn="l"/>
                <a:tab pos="272034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sulfhydryl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group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(SH) can </a:t>
            </a:r>
            <a:r>
              <a:rPr sz="2800" spc="20" dirty="0">
                <a:solidFill>
                  <a:srgbClr val="001F5F"/>
                </a:solidFill>
                <a:latin typeface="Garamond"/>
                <a:cs typeface="Garamond"/>
              </a:rPr>
              <a:t>form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disulfide </a:t>
            </a:r>
            <a:r>
              <a:rPr sz="2800" b="1" spc="-10" dirty="0">
                <a:solidFill>
                  <a:srgbClr val="001F5F"/>
                </a:solidFill>
                <a:latin typeface="Garamond"/>
                <a:cs typeface="Garamond"/>
              </a:rPr>
              <a:t>(S-S)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bonds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that help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link 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different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 parts</a:t>
            </a:r>
            <a:r>
              <a:rPr sz="2800" spc="2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large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proteins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(Eg: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Hair)</a:t>
            </a:r>
            <a:endParaRPr sz="2800">
              <a:latin typeface="Garamond"/>
              <a:cs typeface="Garamond"/>
            </a:endParaRPr>
          </a:p>
          <a:p>
            <a:pPr marL="241300" marR="429259" indent="-228600">
              <a:lnSpc>
                <a:spcPts val="3020"/>
              </a:lnSpc>
              <a:spcBef>
                <a:spcPts val="994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Affects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solubility: </a:t>
            </a:r>
            <a:r>
              <a:rPr sz="2800" b="1" spc="-15" dirty="0">
                <a:solidFill>
                  <a:srgbClr val="001F5F"/>
                </a:solidFill>
                <a:latin typeface="Garamond"/>
                <a:cs typeface="Garamond"/>
              </a:rPr>
              <a:t>Polar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or </a:t>
            </a:r>
            <a:r>
              <a:rPr sz="2800" b="1" spc="-10" dirty="0">
                <a:solidFill>
                  <a:srgbClr val="001F5F"/>
                </a:solidFill>
                <a:latin typeface="Garamond"/>
                <a:cs typeface="Garamond"/>
              </a:rPr>
              <a:t>Non-Polar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R </a:t>
            </a:r>
            <a:r>
              <a:rPr sz="2800" b="1" spc="10" dirty="0">
                <a:solidFill>
                  <a:srgbClr val="001F5F"/>
                </a:solidFill>
                <a:latin typeface="Garamond"/>
                <a:cs typeface="Garamond"/>
              </a:rPr>
              <a:t>groups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(Hydrophilic and 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Hydrophobic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Amino</a:t>
            </a:r>
            <a:r>
              <a:rPr sz="2800" spc="-2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Acids)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Grouped into 3 General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types</a:t>
            </a:r>
            <a:endParaRPr sz="2800">
              <a:latin typeface="Garamond"/>
              <a:cs typeface="Garamond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Wingdings"/>
              <a:buChar char=""/>
              <a:tabLst>
                <a:tab pos="699135" algn="l"/>
              </a:tabLst>
            </a:pP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Acid/</a:t>
            </a:r>
            <a:r>
              <a:rPr sz="2400" spc="5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Basic</a:t>
            </a:r>
            <a:endParaRPr sz="2400">
              <a:latin typeface="Garamond"/>
              <a:cs typeface="Garamond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Wingdings"/>
              <a:buChar char=""/>
              <a:tabLst>
                <a:tab pos="699135" algn="l"/>
              </a:tabLst>
            </a:pP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Uncharged </a:t>
            </a:r>
            <a:r>
              <a:rPr sz="2400" spc="-25" dirty="0">
                <a:solidFill>
                  <a:srgbClr val="FF4040"/>
                </a:solidFill>
                <a:latin typeface="Garamond"/>
                <a:cs typeface="Garamond"/>
              </a:rPr>
              <a:t>Polar</a:t>
            </a:r>
            <a:endParaRPr sz="2400">
              <a:latin typeface="Garamond"/>
              <a:cs typeface="Garamond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Font typeface="Wingdings"/>
              <a:buChar char=""/>
              <a:tabLst>
                <a:tab pos="699135" algn="l"/>
              </a:tabLst>
            </a:pP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Nonpolar</a:t>
            </a:r>
            <a:endParaRPr sz="24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Wingdings"/>
              <a:buChar char=""/>
              <a:tabLst>
                <a:tab pos="241935" algn="l"/>
                <a:tab pos="6635115" algn="l"/>
              </a:tabLst>
            </a:pP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Structural formula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at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Cellular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pH =&gt;</a:t>
            </a:r>
            <a:r>
              <a:rPr sz="2800" spc="8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5" dirty="0">
                <a:solidFill>
                  <a:srgbClr val="001F5F"/>
                </a:solidFill>
                <a:latin typeface="Garamond"/>
                <a:cs typeface="Garamond"/>
              </a:rPr>
              <a:t>Type</a:t>
            </a:r>
            <a:r>
              <a:rPr sz="2800" spc="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Amino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Acid</a:t>
            </a:r>
            <a:endParaRPr sz="2800">
              <a:latin typeface="Garamond"/>
              <a:cs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56482" y="603580"/>
            <a:ext cx="44831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AAs – Acidic/</a:t>
            </a:r>
            <a:r>
              <a:rPr spc="-95" dirty="0"/>
              <a:t> </a:t>
            </a:r>
            <a:r>
              <a:rPr dirty="0"/>
              <a:t>Basic</a:t>
            </a:r>
          </a:p>
        </p:txBody>
      </p:sp>
      <p:sp>
        <p:nvSpPr>
          <p:cNvPr id="3" name="object 3"/>
          <p:cNvSpPr/>
          <p:nvPr/>
        </p:nvSpPr>
        <p:spPr>
          <a:xfrm>
            <a:off x="35339" y="1423095"/>
            <a:ext cx="12112486" cy="40383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0346" y="603580"/>
            <a:ext cx="51320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AAs – </a:t>
            </a:r>
            <a:r>
              <a:rPr spc="-40" dirty="0"/>
              <a:t>Polar </a:t>
            </a:r>
            <a:r>
              <a:rPr dirty="0"/>
              <a:t>Side</a:t>
            </a:r>
            <a:r>
              <a:rPr spc="-40" dirty="0"/>
              <a:t> </a:t>
            </a:r>
            <a:r>
              <a:rPr spc="-5" dirty="0"/>
              <a:t>Chain</a:t>
            </a:r>
          </a:p>
        </p:txBody>
      </p:sp>
      <p:sp>
        <p:nvSpPr>
          <p:cNvPr id="3" name="object 3"/>
          <p:cNvSpPr/>
          <p:nvPr/>
        </p:nvSpPr>
        <p:spPr>
          <a:xfrm>
            <a:off x="61664" y="2079761"/>
            <a:ext cx="12077479" cy="27301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74435" y="1063751"/>
            <a:ext cx="6417563" cy="4730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59" y="0"/>
            <a:ext cx="5751576" cy="68579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338061" y="456589"/>
            <a:ext cx="4279900" cy="541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50" b="1" i="1" spc="-85" dirty="0">
                <a:latin typeface="Garamond"/>
                <a:cs typeface="Garamond"/>
              </a:rPr>
              <a:t>Anton </a:t>
            </a:r>
            <a:r>
              <a:rPr sz="3350" b="1" i="1" spc="-105" dirty="0">
                <a:latin typeface="Garamond"/>
                <a:cs typeface="Garamond"/>
              </a:rPr>
              <a:t>van</a:t>
            </a:r>
            <a:r>
              <a:rPr sz="3350" b="1" i="1" spc="-55" dirty="0">
                <a:latin typeface="Garamond"/>
                <a:cs typeface="Garamond"/>
              </a:rPr>
              <a:t> </a:t>
            </a:r>
            <a:r>
              <a:rPr sz="3350" b="1" i="1" spc="-90" dirty="0">
                <a:latin typeface="Garamond"/>
                <a:cs typeface="Garamond"/>
              </a:rPr>
              <a:t>Leeuwenhoek</a:t>
            </a:r>
            <a:endParaRPr sz="3350">
              <a:latin typeface="Garamond"/>
              <a:cs typeface="Garamon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61588" y="0"/>
            <a:ext cx="2087880" cy="2005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42119" y="4108703"/>
            <a:ext cx="2849879" cy="25603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27045" y="295401"/>
            <a:ext cx="613791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AAs – Nonpolar side</a:t>
            </a:r>
            <a:r>
              <a:rPr spc="-85" dirty="0"/>
              <a:t> </a:t>
            </a:r>
            <a:r>
              <a:rPr spc="-15" dirty="0"/>
              <a:t>chains</a:t>
            </a:r>
          </a:p>
        </p:txBody>
      </p:sp>
      <p:sp>
        <p:nvSpPr>
          <p:cNvPr id="3" name="object 3"/>
          <p:cNvSpPr/>
          <p:nvPr/>
        </p:nvSpPr>
        <p:spPr>
          <a:xfrm>
            <a:off x="105558" y="1501616"/>
            <a:ext cx="12060051" cy="5303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07257" y="603580"/>
            <a:ext cx="57765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 </a:t>
            </a:r>
            <a:r>
              <a:rPr spc="-5" dirty="0"/>
              <a:t>recent addition </a:t>
            </a:r>
            <a:r>
              <a:rPr dirty="0"/>
              <a:t>– 21</a:t>
            </a:r>
            <a:r>
              <a:rPr spc="-15" dirty="0"/>
              <a:t> </a:t>
            </a:r>
            <a:r>
              <a:rPr spc="-5" dirty="0"/>
              <a:t>AA</a:t>
            </a:r>
          </a:p>
        </p:txBody>
      </p:sp>
      <p:sp>
        <p:nvSpPr>
          <p:cNvPr id="3" name="object 3"/>
          <p:cNvSpPr/>
          <p:nvPr/>
        </p:nvSpPr>
        <p:spPr>
          <a:xfrm>
            <a:off x="2343911" y="3209544"/>
            <a:ext cx="4463771" cy="17752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6939" y="1656664"/>
            <a:ext cx="37014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241935" algn="l"/>
                <a:tab pos="351726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R </a:t>
            </a:r>
            <a:r>
              <a:rPr sz="2800" spc="55" dirty="0">
                <a:solidFill>
                  <a:srgbClr val="001F5F"/>
                </a:solidFill>
                <a:latin typeface="Garamond"/>
                <a:cs typeface="Garamond"/>
              </a:rPr>
              <a:t>g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roup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: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Se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in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plac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e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o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f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76881" y="2690759"/>
            <a:ext cx="2149196" cy="30410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61032" y="3052572"/>
            <a:ext cx="2240280" cy="788035"/>
          </a:xfrm>
          <a:custGeom>
            <a:avLst/>
            <a:gdLst/>
            <a:ahLst/>
            <a:cxnLst/>
            <a:rect l="l" t="t" r="r" b="b"/>
            <a:pathLst>
              <a:path w="2240279" h="788035">
                <a:moveTo>
                  <a:pt x="0" y="787907"/>
                </a:moveTo>
                <a:lnTo>
                  <a:pt x="2240280" y="787907"/>
                </a:lnTo>
                <a:lnTo>
                  <a:pt x="2240280" y="0"/>
                </a:lnTo>
                <a:lnTo>
                  <a:pt x="0" y="0"/>
                </a:lnTo>
                <a:lnTo>
                  <a:pt x="0" y="787907"/>
                </a:lnTo>
                <a:close/>
              </a:path>
            </a:pathLst>
          </a:custGeom>
          <a:solidFill>
            <a:srgbClr val="92D050">
              <a:alpha val="3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9685" y="18033"/>
            <a:ext cx="95218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39870" algn="l"/>
              </a:tabLst>
            </a:pPr>
            <a:r>
              <a:rPr b="1" dirty="0">
                <a:latin typeface="Garamond"/>
                <a:cs typeface="Garamond"/>
              </a:rPr>
              <a:t>Classification</a:t>
            </a:r>
            <a:r>
              <a:rPr b="1" spc="-25" dirty="0">
                <a:latin typeface="Garamond"/>
                <a:cs typeface="Garamond"/>
              </a:rPr>
              <a:t> </a:t>
            </a:r>
            <a:r>
              <a:rPr b="1" dirty="0">
                <a:latin typeface="Garamond"/>
                <a:cs typeface="Garamond"/>
              </a:rPr>
              <a:t>of	</a:t>
            </a:r>
            <a:r>
              <a:rPr b="1" spc="-5" dirty="0">
                <a:latin typeface="Garamond"/>
                <a:cs typeface="Garamond"/>
              </a:rPr>
              <a:t>AAs </a:t>
            </a:r>
            <a:r>
              <a:rPr b="1" dirty="0">
                <a:latin typeface="Garamond"/>
                <a:cs typeface="Garamond"/>
              </a:rPr>
              <a:t>– Multiple</a:t>
            </a:r>
            <a:r>
              <a:rPr b="1" spc="-55" dirty="0">
                <a:latin typeface="Garamond"/>
                <a:cs typeface="Garamond"/>
              </a:rPr>
              <a:t> </a:t>
            </a:r>
            <a:r>
              <a:rPr b="1" spc="-60" dirty="0">
                <a:latin typeface="Garamond"/>
                <a:cs typeface="Garamond"/>
              </a:rPr>
              <a:t>Ways…</a:t>
            </a:r>
          </a:p>
        </p:txBody>
      </p:sp>
      <p:sp>
        <p:nvSpPr>
          <p:cNvPr id="3" name="object 3"/>
          <p:cNvSpPr/>
          <p:nvPr/>
        </p:nvSpPr>
        <p:spPr>
          <a:xfrm>
            <a:off x="1127664" y="938583"/>
            <a:ext cx="9254045" cy="58815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6434" y="140335"/>
            <a:ext cx="102260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Essential </a:t>
            </a:r>
            <a:r>
              <a:rPr sz="4000" spc="-5" dirty="0"/>
              <a:t>….Semi Essential…Non-Essential</a:t>
            </a:r>
            <a:r>
              <a:rPr sz="4000" spc="5" dirty="0"/>
              <a:t> </a:t>
            </a:r>
            <a:r>
              <a:rPr sz="4000" spc="-5" dirty="0"/>
              <a:t>AAs…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93242" y="888005"/>
            <a:ext cx="9458325" cy="155892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41300" indent="-241300">
              <a:lnSpc>
                <a:spcPct val="100000"/>
              </a:lnSpc>
              <a:spcBef>
                <a:spcPts val="75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Classified based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on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nutritional</a:t>
            </a:r>
            <a:r>
              <a:rPr sz="2800" b="1" spc="2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b="1" dirty="0">
                <a:solidFill>
                  <a:srgbClr val="001F5F"/>
                </a:solidFill>
                <a:latin typeface="Garamond"/>
                <a:cs typeface="Garamond"/>
              </a:rPr>
              <a:t>requirements</a:t>
            </a:r>
            <a:endParaRPr sz="2800">
              <a:latin typeface="Garamond"/>
              <a:cs typeface="Garamond"/>
            </a:endParaRPr>
          </a:p>
          <a:p>
            <a:pPr marL="241300" marR="5080" indent="-241300">
              <a:lnSpc>
                <a:spcPts val="4029"/>
              </a:lnSpc>
              <a:spcBef>
                <a:spcPts val="23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b="1" spc="-10" dirty="0">
                <a:solidFill>
                  <a:srgbClr val="C00000"/>
                </a:solidFill>
                <a:latin typeface="Garamond"/>
                <a:cs typeface="Garamond"/>
              </a:rPr>
              <a:t>Essential </a:t>
            </a:r>
            <a:r>
              <a:rPr sz="2800" b="1" dirty="0">
                <a:solidFill>
                  <a:srgbClr val="C00000"/>
                </a:solidFill>
                <a:latin typeface="Garamond"/>
                <a:cs typeface="Garamond"/>
              </a:rPr>
              <a:t>AAs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: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Not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synthesized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in the body – obtained from food  1.Methionine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07616" y="2421530"/>
            <a:ext cx="2261870" cy="360299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345440" indent="-332740">
              <a:lnSpc>
                <a:spcPct val="100000"/>
              </a:lnSpc>
              <a:spcBef>
                <a:spcPts val="755"/>
              </a:spcBef>
              <a:buAutoNum type="arabicPeriod" startAt="2"/>
              <a:tabLst>
                <a:tab pos="346075" algn="l"/>
              </a:tabLst>
            </a:pP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Threonine</a:t>
            </a:r>
            <a:endParaRPr sz="2800">
              <a:latin typeface="Garamond"/>
              <a:cs typeface="Garamond"/>
            </a:endParaRPr>
          </a:p>
          <a:p>
            <a:pPr marL="346075" indent="-333375">
              <a:lnSpc>
                <a:spcPct val="100000"/>
              </a:lnSpc>
              <a:spcBef>
                <a:spcPts val="660"/>
              </a:spcBef>
              <a:buAutoNum type="arabicPeriod" startAt="2"/>
              <a:tabLst>
                <a:tab pos="346710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Tryptophan</a:t>
            </a:r>
            <a:endParaRPr sz="2800">
              <a:latin typeface="Garamond"/>
              <a:cs typeface="Garamond"/>
            </a:endParaRPr>
          </a:p>
          <a:p>
            <a:pPr marL="345440" indent="-332740">
              <a:lnSpc>
                <a:spcPct val="100000"/>
              </a:lnSpc>
              <a:spcBef>
                <a:spcPts val="675"/>
              </a:spcBef>
              <a:buAutoNum type="arabicPeriod" startAt="2"/>
              <a:tabLst>
                <a:tab pos="346075" algn="l"/>
              </a:tabLst>
            </a:pPr>
            <a:r>
              <a:rPr sz="2800" spc="-35" dirty="0">
                <a:solidFill>
                  <a:srgbClr val="001F5F"/>
                </a:solidFill>
                <a:latin typeface="Garamond"/>
                <a:cs typeface="Garamond"/>
              </a:rPr>
              <a:t>Valine</a:t>
            </a:r>
            <a:endParaRPr sz="2800">
              <a:latin typeface="Garamond"/>
              <a:cs typeface="Garamond"/>
            </a:endParaRPr>
          </a:p>
          <a:p>
            <a:pPr marL="345440" indent="-332740">
              <a:lnSpc>
                <a:spcPct val="100000"/>
              </a:lnSpc>
              <a:spcBef>
                <a:spcPts val="660"/>
              </a:spcBef>
              <a:buAutoNum type="arabicPeriod" startAt="2"/>
              <a:tabLst>
                <a:tab pos="34607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Isoleucine</a:t>
            </a:r>
            <a:endParaRPr sz="2800">
              <a:latin typeface="Garamond"/>
              <a:cs typeface="Garamond"/>
            </a:endParaRPr>
          </a:p>
          <a:p>
            <a:pPr marL="346075" indent="-333375">
              <a:lnSpc>
                <a:spcPct val="100000"/>
              </a:lnSpc>
              <a:spcBef>
                <a:spcPts val="660"/>
              </a:spcBef>
              <a:buAutoNum type="arabicPeriod" startAt="2"/>
              <a:tabLst>
                <a:tab pos="34671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Leucine</a:t>
            </a:r>
            <a:endParaRPr sz="2800">
              <a:latin typeface="Garamond"/>
              <a:cs typeface="Garamond"/>
            </a:endParaRPr>
          </a:p>
          <a:p>
            <a:pPr marL="345440" indent="-332740">
              <a:lnSpc>
                <a:spcPct val="100000"/>
              </a:lnSpc>
              <a:spcBef>
                <a:spcPts val="675"/>
              </a:spcBef>
              <a:buAutoNum type="arabicPeriod" startAt="2"/>
              <a:tabLst>
                <a:tab pos="34607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Phenylalanine</a:t>
            </a:r>
            <a:endParaRPr sz="2800">
              <a:latin typeface="Garamond"/>
              <a:cs typeface="Garamond"/>
            </a:endParaRPr>
          </a:p>
          <a:p>
            <a:pPr marL="345440" indent="-332740">
              <a:lnSpc>
                <a:spcPct val="100000"/>
              </a:lnSpc>
              <a:spcBef>
                <a:spcPts val="660"/>
              </a:spcBef>
              <a:buAutoNum type="arabicPeriod" startAt="2"/>
              <a:tabLst>
                <a:tab pos="34607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Lysine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3242" y="6082690"/>
            <a:ext cx="103581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b="1" spc="-5" dirty="0">
                <a:solidFill>
                  <a:srgbClr val="C00000"/>
                </a:solidFill>
                <a:latin typeface="Garamond"/>
                <a:cs typeface="Garamond"/>
              </a:rPr>
              <a:t>Non Essential AAs: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Other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10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AAs not listed here – synthesized in</a:t>
            </a:r>
            <a:r>
              <a:rPr sz="2800" spc="6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body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84291" y="2680716"/>
            <a:ext cx="3840479" cy="1477010"/>
          </a:xfrm>
          <a:prstGeom prst="rect">
            <a:avLst/>
          </a:prstGeom>
          <a:solidFill>
            <a:srgbClr val="FFF1DA"/>
          </a:solidFill>
          <a:ln w="9144">
            <a:solidFill>
              <a:srgbClr val="FFC000"/>
            </a:solidFill>
          </a:ln>
        </p:spPr>
        <p:txBody>
          <a:bodyPr vert="horz" wrap="square" lIns="0" tIns="1524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20"/>
              </a:spcBef>
            </a:pPr>
            <a:r>
              <a:rPr sz="3000" b="1" spc="-5" dirty="0">
                <a:solidFill>
                  <a:srgbClr val="C00000"/>
                </a:solidFill>
                <a:latin typeface="Garamond"/>
                <a:cs typeface="Garamond"/>
              </a:rPr>
              <a:t>Semi </a:t>
            </a:r>
            <a:r>
              <a:rPr sz="3000" b="1" spc="-10" dirty="0">
                <a:solidFill>
                  <a:srgbClr val="C00000"/>
                </a:solidFill>
                <a:latin typeface="Garamond"/>
                <a:cs typeface="Garamond"/>
              </a:rPr>
              <a:t>Essential</a:t>
            </a:r>
            <a:r>
              <a:rPr sz="3000" b="1" spc="10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3000" b="1" spc="-5" dirty="0">
                <a:solidFill>
                  <a:srgbClr val="C00000"/>
                </a:solidFill>
                <a:latin typeface="Garamond"/>
                <a:cs typeface="Garamond"/>
              </a:rPr>
              <a:t>AAs</a:t>
            </a:r>
            <a:endParaRPr sz="3000">
              <a:latin typeface="Garamond"/>
              <a:cs typeface="Garamond"/>
            </a:endParaRPr>
          </a:p>
          <a:p>
            <a:pPr marL="1363345" indent="-357505">
              <a:lnSpc>
                <a:spcPct val="100000"/>
              </a:lnSpc>
              <a:buAutoNum type="arabicPeriod"/>
              <a:tabLst>
                <a:tab pos="1363980" algn="l"/>
              </a:tabLst>
            </a:pPr>
            <a:r>
              <a:rPr sz="3000" spc="-5" dirty="0">
                <a:solidFill>
                  <a:srgbClr val="001F5F"/>
                </a:solidFill>
                <a:latin typeface="Garamond"/>
                <a:cs typeface="Garamond"/>
              </a:rPr>
              <a:t>Arginine</a:t>
            </a:r>
            <a:endParaRPr sz="3000">
              <a:latin typeface="Garamond"/>
              <a:cs typeface="Garamond"/>
            </a:endParaRPr>
          </a:p>
          <a:p>
            <a:pPr marL="1363345" indent="-357505">
              <a:lnSpc>
                <a:spcPct val="100000"/>
              </a:lnSpc>
              <a:buAutoNum type="arabicPeriod"/>
              <a:tabLst>
                <a:tab pos="1363980" algn="l"/>
              </a:tabLst>
            </a:pPr>
            <a:r>
              <a:rPr sz="3000" spc="-5" dirty="0">
                <a:solidFill>
                  <a:srgbClr val="001F5F"/>
                </a:solidFill>
                <a:latin typeface="Garamond"/>
                <a:cs typeface="Garamond"/>
              </a:rPr>
              <a:t>Histidine</a:t>
            </a:r>
            <a:endParaRPr sz="30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3208" y="61417"/>
            <a:ext cx="80860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Amino Acids </a:t>
            </a:r>
            <a:r>
              <a:rPr dirty="0"/>
              <a:t>Link to </a:t>
            </a:r>
            <a:r>
              <a:rPr spc="-5" dirty="0"/>
              <a:t>Form</a:t>
            </a:r>
            <a:r>
              <a:rPr spc="-40" dirty="0"/>
              <a:t> </a:t>
            </a:r>
            <a:r>
              <a:rPr b="1" spc="5" dirty="0">
                <a:latin typeface="Garamond"/>
                <a:cs typeface="Garamond"/>
              </a:rPr>
              <a:t>Proteins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937336"/>
            <a:ext cx="9655810" cy="236982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75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Polymerization: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organizes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multiples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simple monomers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into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single 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complex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and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ordered</a:t>
            </a:r>
            <a:r>
              <a:rPr sz="2800" spc="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structure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10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Condensation</a:t>
            </a:r>
            <a:r>
              <a:rPr sz="2800" b="1" spc="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reactions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Entropy?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Spontaneous?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Energy?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65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b="1" spc="-10" dirty="0">
                <a:solidFill>
                  <a:srgbClr val="001F5F"/>
                </a:solidFill>
                <a:latin typeface="Garamond"/>
                <a:cs typeface="Garamond"/>
              </a:rPr>
              <a:t>Peptide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bond: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Linking</a:t>
            </a:r>
            <a:r>
              <a:rPr sz="2800" spc="3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AAs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5733" y="4132543"/>
            <a:ext cx="5626914" cy="2558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60168" y="2208625"/>
            <a:ext cx="6277346" cy="44185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99609" y="238455"/>
            <a:ext cx="31902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Peptide</a:t>
            </a:r>
            <a:r>
              <a:rPr spc="-75" dirty="0"/>
              <a:t> </a:t>
            </a:r>
            <a:r>
              <a:rPr dirty="0"/>
              <a:t>Bonds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344447"/>
            <a:ext cx="8855710" cy="258064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60"/>
              </a:spcBef>
              <a:buFont typeface="Wingdings"/>
              <a:buChar char=""/>
              <a:tabLst>
                <a:tab pos="241935" algn="l"/>
                <a:tab pos="3017520" algn="l"/>
                <a:tab pos="7009765" algn="l"/>
              </a:tabLst>
            </a:pPr>
            <a:r>
              <a:rPr sz="2800" b="1" spc="-10" dirty="0">
                <a:solidFill>
                  <a:srgbClr val="001F5F"/>
                </a:solidFill>
                <a:latin typeface="Garamond"/>
                <a:cs typeface="Garamond"/>
              </a:rPr>
              <a:t>Carboxyl</a:t>
            </a:r>
            <a:r>
              <a:rPr sz="2800" b="1" spc="2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group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 of	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one AA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to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Amino</a:t>
            </a:r>
            <a:r>
              <a:rPr sz="2800" b="1" spc="8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group</a:t>
            </a:r>
            <a:r>
              <a:rPr sz="2800" spc="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another</a:t>
            </a:r>
            <a:r>
              <a:rPr sz="2800" spc="-2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AA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65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Covalent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C-N bond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: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Peptide</a:t>
            </a:r>
            <a:r>
              <a:rPr sz="2800" spc="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Bond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Wingdings"/>
              <a:buChar char=""/>
              <a:tabLst>
                <a:tab pos="241935" algn="l"/>
                <a:tab pos="1654175" algn="l"/>
              </a:tabLst>
            </a:pP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Carboxyl	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to carbonyl (C=O)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group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and Amino becomes</a:t>
            </a:r>
            <a:r>
              <a:rPr sz="2800" spc="3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N-H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Stable and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Planar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65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Residue: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AAs in a</a:t>
            </a:r>
            <a:r>
              <a:rPr sz="2800" spc="2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25" dirty="0">
                <a:solidFill>
                  <a:srgbClr val="001F5F"/>
                </a:solidFill>
                <a:latin typeface="Garamond"/>
                <a:cs typeface="Garamond"/>
              </a:rPr>
              <a:t>Polymer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4569" y="4104261"/>
            <a:ext cx="11994631" cy="26550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5439" y="246964"/>
            <a:ext cx="795083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Peptide </a:t>
            </a:r>
            <a:r>
              <a:rPr spc="-5" dirty="0"/>
              <a:t>bond </a:t>
            </a:r>
            <a:r>
              <a:rPr spc="-10" dirty="0"/>
              <a:t>backbone </a:t>
            </a:r>
            <a:r>
              <a:rPr dirty="0"/>
              <a:t>–</a:t>
            </a:r>
            <a:r>
              <a:rPr spc="30" dirty="0"/>
              <a:t> </a:t>
            </a:r>
            <a:r>
              <a:rPr spc="5" dirty="0"/>
              <a:t>Properties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0200" y="943953"/>
            <a:ext cx="11777345" cy="1047750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527685" indent="-514984">
              <a:lnSpc>
                <a:spcPct val="100000"/>
              </a:lnSpc>
              <a:spcBef>
                <a:spcPts val="76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R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Group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orientation – Side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chain </a:t>
            </a:r>
            <a:r>
              <a:rPr sz="2800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Garamond"/>
                <a:cs typeface="Garamond"/>
              </a:rPr>
              <a:t>interactions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: amongst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themselves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and with</a:t>
            </a:r>
            <a:r>
              <a:rPr sz="2800" spc="4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H</a:t>
            </a:r>
            <a:r>
              <a:rPr sz="2775" spc="-7" baseline="-21021" dirty="0">
                <a:solidFill>
                  <a:srgbClr val="001F5F"/>
                </a:solidFill>
                <a:latin typeface="Garamond"/>
                <a:cs typeface="Garamond"/>
              </a:rPr>
              <a:t>2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</a:t>
            </a:r>
            <a:endParaRPr sz="2800">
              <a:latin typeface="Garamond"/>
              <a:cs typeface="Garamond"/>
            </a:endParaRPr>
          </a:p>
          <a:p>
            <a:pPr marL="527685" indent="-514984">
              <a:lnSpc>
                <a:spcPct val="100000"/>
              </a:lnSpc>
              <a:spcBef>
                <a:spcPts val="66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Directionality –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Free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Amino: </a:t>
            </a:r>
            <a:r>
              <a:rPr sz="2800" b="1" spc="-20" dirty="0">
                <a:solidFill>
                  <a:srgbClr val="001F5F"/>
                </a:solidFill>
                <a:latin typeface="Garamond"/>
                <a:cs typeface="Garamond"/>
              </a:rPr>
              <a:t>N-Terminus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&amp;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Free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Carboxyl: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C-</a:t>
            </a:r>
            <a:r>
              <a:rPr sz="2800" b="1" spc="12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b="1" spc="-25" dirty="0">
                <a:solidFill>
                  <a:srgbClr val="001F5F"/>
                </a:solidFill>
                <a:latin typeface="Garamond"/>
                <a:cs typeface="Garamond"/>
              </a:rPr>
              <a:t>Terminus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1727" y="2198903"/>
            <a:ext cx="11865586" cy="45708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189177"/>
            <a:ext cx="10316210" cy="836294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>
              <a:lnSpc>
                <a:spcPts val="3030"/>
              </a:lnSpc>
              <a:spcBef>
                <a:spcPts val="475"/>
              </a:spcBef>
              <a:tabLst>
                <a:tab pos="443865" algn="l"/>
                <a:tab pos="889698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3. Flexible: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Peptide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bond: cannot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rotate,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but the </a:t>
            </a:r>
            <a:r>
              <a:rPr sz="2800" spc="-5" dirty="0">
                <a:solidFill>
                  <a:srgbClr val="C00000"/>
                </a:solidFill>
                <a:latin typeface="Garamond"/>
                <a:cs typeface="Garamond"/>
              </a:rPr>
              <a:t>single</a:t>
            </a:r>
            <a:r>
              <a:rPr sz="2800" spc="55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C00000"/>
                </a:solidFill>
                <a:latin typeface="Garamond"/>
                <a:cs typeface="Garamond"/>
              </a:rPr>
              <a:t>bonds</a:t>
            </a:r>
            <a:r>
              <a:rPr sz="2800" spc="5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C00000"/>
                </a:solidFill>
                <a:latin typeface="Garamond"/>
                <a:cs typeface="Garamond"/>
              </a:rPr>
              <a:t>of	either</a:t>
            </a:r>
            <a:r>
              <a:rPr sz="2800" spc="-80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C00000"/>
                </a:solidFill>
                <a:latin typeface="Garamond"/>
                <a:cs typeface="Garamond"/>
              </a:rPr>
              <a:t>side  of	the peptide </a:t>
            </a:r>
            <a:r>
              <a:rPr sz="2800" spc="-10" dirty="0">
                <a:solidFill>
                  <a:srgbClr val="C00000"/>
                </a:solidFill>
                <a:latin typeface="Garamond"/>
                <a:cs typeface="Garamond"/>
              </a:rPr>
              <a:t>bond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can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rotate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6005" y="2502319"/>
            <a:ext cx="11511357" cy="43556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Peptide </a:t>
            </a:r>
            <a:r>
              <a:rPr spc="-5" dirty="0"/>
              <a:t>bond </a:t>
            </a:r>
            <a:r>
              <a:rPr spc="-10" dirty="0"/>
              <a:t>backbone </a:t>
            </a:r>
            <a:r>
              <a:rPr dirty="0"/>
              <a:t>– </a:t>
            </a:r>
            <a:r>
              <a:rPr spc="5" dirty="0"/>
              <a:t>Properties</a:t>
            </a:r>
            <a:r>
              <a:rPr spc="75" dirty="0"/>
              <a:t> </a:t>
            </a:r>
            <a:r>
              <a:rPr dirty="0"/>
              <a:t>(Contd..)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7082" y="238455"/>
            <a:ext cx="90189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5" dirty="0"/>
              <a:t>Oligo </a:t>
            </a:r>
            <a:r>
              <a:rPr dirty="0"/>
              <a:t>peptide…. </a:t>
            </a:r>
            <a:r>
              <a:rPr spc="-15" dirty="0"/>
              <a:t>Polypeptide….</a:t>
            </a:r>
            <a:r>
              <a:rPr spc="-5" dirty="0"/>
              <a:t> </a:t>
            </a:r>
            <a:r>
              <a:rPr dirty="0"/>
              <a:t>Proteins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207791"/>
            <a:ext cx="7329805" cy="533336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55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2 AAs: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Dipeptides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3 AAs: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Tripeptides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4-50 AAs: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Oligopeptide (few-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peptides) or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Peptides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More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than 50 AAs: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Polypeptides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(many-</a:t>
            </a:r>
            <a:r>
              <a:rPr sz="2800" spc="3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peptides)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Proteins</a:t>
            </a:r>
            <a:endParaRPr sz="2800">
              <a:latin typeface="Garamond"/>
              <a:cs typeface="Garamond"/>
            </a:endParaRPr>
          </a:p>
          <a:p>
            <a:pPr marL="698500" lvl="1" indent="-228600">
              <a:lnSpc>
                <a:spcPct val="100000"/>
              </a:lnSpc>
              <a:spcBef>
                <a:spcPts val="245"/>
              </a:spcBef>
              <a:buFont typeface="Wingdings"/>
              <a:buChar char=""/>
              <a:tabLst>
                <a:tab pos="699135" algn="l"/>
              </a:tabLst>
            </a:pP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Chain of amino</a:t>
            </a:r>
            <a:r>
              <a:rPr sz="2400" spc="-285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acids</a:t>
            </a:r>
            <a:endParaRPr sz="2400">
              <a:latin typeface="Garamond"/>
              <a:cs typeface="Garamond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Font typeface="Wingdings"/>
              <a:buChar char=""/>
              <a:tabLst>
                <a:tab pos="699135" algn="l"/>
              </a:tabLst>
            </a:pPr>
            <a:r>
              <a:rPr sz="2400" spc="-10" dirty="0">
                <a:solidFill>
                  <a:srgbClr val="FF4040"/>
                </a:solidFill>
                <a:latin typeface="Garamond"/>
                <a:cs typeface="Garamond"/>
              </a:rPr>
              <a:t>Complete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and </a:t>
            </a: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Functional </a:t>
            </a:r>
            <a:r>
              <a:rPr sz="2400" spc="20" dirty="0">
                <a:solidFill>
                  <a:srgbClr val="FF4040"/>
                </a:solidFill>
                <a:latin typeface="Garamond"/>
                <a:cs typeface="Garamond"/>
              </a:rPr>
              <a:t>form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of </a:t>
            </a: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the</a:t>
            </a:r>
            <a:r>
              <a:rPr sz="2400" spc="-295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molecules</a:t>
            </a:r>
            <a:endParaRPr sz="2400">
              <a:latin typeface="Garamond"/>
              <a:cs typeface="Garamond"/>
            </a:endParaRPr>
          </a:p>
          <a:p>
            <a:pPr marL="698500" lvl="1" indent="-228600">
              <a:lnSpc>
                <a:spcPct val="100000"/>
              </a:lnSpc>
              <a:spcBef>
                <a:spcPts val="200"/>
              </a:spcBef>
              <a:buFont typeface="Wingdings"/>
              <a:buChar char=""/>
              <a:tabLst>
                <a:tab pos="699135" algn="l"/>
              </a:tabLst>
            </a:pP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Most proteins are </a:t>
            </a:r>
            <a:r>
              <a:rPr sz="2400" spc="5" dirty="0">
                <a:solidFill>
                  <a:srgbClr val="FF4040"/>
                </a:solidFill>
                <a:latin typeface="Garamond"/>
                <a:cs typeface="Garamond"/>
              </a:rPr>
              <a:t>large</a:t>
            </a:r>
            <a:endParaRPr sz="2400">
              <a:latin typeface="Garamond"/>
              <a:cs typeface="Garamond"/>
            </a:endParaRPr>
          </a:p>
          <a:p>
            <a:pPr marL="698500" lvl="1" indent="-228600">
              <a:lnSpc>
                <a:spcPct val="100000"/>
              </a:lnSpc>
              <a:spcBef>
                <a:spcPts val="220"/>
              </a:spcBef>
              <a:buFont typeface="Wingdings"/>
              <a:buChar char=""/>
              <a:tabLst>
                <a:tab pos="699135" algn="l"/>
              </a:tabLst>
            </a:pP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Some single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 polypeptide</a:t>
            </a:r>
            <a:endParaRPr sz="2400">
              <a:latin typeface="Garamond"/>
              <a:cs typeface="Garamond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Wingdings"/>
              <a:buChar char=""/>
              <a:tabLst>
                <a:tab pos="699135" algn="l"/>
              </a:tabLst>
            </a:pP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Some </a:t>
            </a:r>
            <a:r>
              <a:rPr sz="2400" spc="-10" dirty="0">
                <a:solidFill>
                  <a:srgbClr val="FF4040"/>
                </a:solidFill>
                <a:latin typeface="Garamond"/>
                <a:cs typeface="Garamond"/>
              </a:rPr>
              <a:t>multiple</a:t>
            </a: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polypeptides</a:t>
            </a:r>
            <a:endParaRPr sz="2400">
              <a:latin typeface="Garamond"/>
              <a:cs typeface="Garamond"/>
            </a:endParaRPr>
          </a:p>
          <a:p>
            <a:pPr marL="698500" lvl="1" indent="-228600">
              <a:lnSpc>
                <a:spcPct val="100000"/>
              </a:lnSpc>
              <a:spcBef>
                <a:spcPts val="204"/>
              </a:spcBef>
              <a:buFont typeface="Wingdings"/>
              <a:buChar char=""/>
              <a:tabLst>
                <a:tab pos="699135" algn="l"/>
              </a:tabLst>
            </a:pP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Biologically </a:t>
            </a:r>
            <a:r>
              <a:rPr sz="2400" spc="-20" dirty="0">
                <a:solidFill>
                  <a:srgbClr val="FF4040"/>
                </a:solidFill>
                <a:latin typeface="Garamond"/>
                <a:cs typeface="Garamond"/>
              </a:rPr>
              <a:t>active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2400" spc="5" dirty="0">
                <a:solidFill>
                  <a:srgbClr val="FF4040"/>
                </a:solidFill>
                <a:latin typeface="Garamond"/>
                <a:cs typeface="Garamond"/>
              </a:rPr>
              <a:t>structures</a:t>
            </a:r>
            <a:endParaRPr sz="2400">
              <a:latin typeface="Garamond"/>
              <a:cs typeface="Garamond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Wingdings"/>
              <a:buChar char=""/>
              <a:tabLst>
                <a:tab pos="699135" algn="l"/>
              </a:tabLst>
            </a:pP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Performs Life</a:t>
            </a:r>
            <a:r>
              <a:rPr sz="2400" spc="-25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functions</a:t>
            </a:r>
            <a:endParaRPr sz="24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74494" y="271399"/>
            <a:ext cx="642429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What </a:t>
            </a:r>
            <a:r>
              <a:rPr dirty="0"/>
              <a:t>do Proteins </a:t>
            </a:r>
            <a:r>
              <a:rPr spc="-5" dirty="0"/>
              <a:t>Look</a:t>
            </a:r>
            <a:r>
              <a:rPr spc="-30" dirty="0"/>
              <a:t> </a:t>
            </a:r>
            <a:r>
              <a:rPr spc="-15" dirty="0"/>
              <a:t>Like?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6042" y="1240053"/>
            <a:ext cx="3245485" cy="505015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6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Life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Diversity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Size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Shape</a:t>
            </a:r>
            <a:r>
              <a:rPr sz="2800" spc="-3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(Exceptions)</a:t>
            </a:r>
            <a:endParaRPr sz="2800">
              <a:latin typeface="Garamond"/>
              <a:cs typeface="Garamond"/>
            </a:endParaRPr>
          </a:p>
          <a:p>
            <a:pPr marL="241300" marR="167005" indent="-228600">
              <a:lnSpc>
                <a:spcPts val="3030"/>
              </a:lnSpc>
              <a:spcBef>
                <a:spcPts val="1035"/>
              </a:spcBef>
              <a:buFont typeface="Wingdings"/>
              <a:buChar char=""/>
              <a:tabLst>
                <a:tab pos="241300" algn="l"/>
                <a:tab pos="672465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Chemical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properties 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their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AA</a:t>
            </a:r>
            <a:r>
              <a:rPr sz="2800" spc="-4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residues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Structure=&gt;Function</a:t>
            </a:r>
            <a:endParaRPr sz="2800">
              <a:latin typeface="Garamond"/>
              <a:cs typeface="Garamond"/>
            </a:endParaRPr>
          </a:p>
          <a:p>
            <a:pPr marL="698500" lvl="1" indent="-228600">
              <a:lnSpc>
                <a:spcPct val="100000"/>
              </a:lnSpc>
              <a:spcBef>
                <a:spcPts val="235"/>
              </a:spcBef>
              <a:buFont typeface="Wingdings"/>
              <a:buChar char=""/>
              <a:tabLst>
                <a:tab pos="698500" algn="l"/>
              </a:tabLst>
            </a:pPr>
            <a:r>
              <a:rPr sz="2400" spc="10" dirty="0">
                <a:solidFill>
                  <a:srgbClr val="FF4040"/>
                </a:solidFill>
                <a:latin typeface="Garamond"/>
                <a:cs typeface="Garamond"/>
              </a:rPr>
              <a:t>Primary</a:t>
            </a:r>
            <a:endParaRPr sz="2400">
              <a:latin typeface="Garamond"/>
              <a:cs typeface="Garamond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Wingdings"/>
              <a:buChar char=""/>
              <a:tabLst>
                <a:tab pos="698500" algn="l"/>
              </a:tabLst>
            </a:pPr>
            <a:r>
              <a:rPr sz="2400" spc="5" dirty="0">
                <a:solidFill>
                  <a:srgbClr val="FF4040"/>
                </a:solidFill>
                <a:latin typeface="Garamond"/>
                <a:cs typeface="Garamond"/>
              </a:rPr>
              <a:t>Secondary</a:t>
            </a:r>
            <a:endParaRPr sz="2400">
              <a:latin typeface="Garamond"/>
              <a:cs typeface="Garamond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Font typeface="Wingdings"/>
              <a:buChar char=""/>
              <a:tabLst>
                <a:tab pos="698500" algn="l"/>
              </a:tabLst>
            </a:pP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Tertiary</a:t>
            </a:r>
            <a:endParaRPr sz="2400">
              <a:latin typeface="Garamond"/>
              <a:cs typeface="Garamond"/>
            </a:endParaRPr>
          </a:p>
          <a:p>
            <a:pPr marL="698500" lvl="1" indent="-228600">
              <a:lnSpc>
                <a:spcPct val="100000"/>
              </a:lnSpc>
              <a:spcBef>
                <a:spcPts val="200"/>
              </a:spcBef>
              <a:buFont typeface="Wingdings"/>
              <a:buChar char=""/>
              <a:tabLst>
                <a:tab pos="698500" algn="l"/>
              </a:tabLst>
            </a:pPr>
            <a:r>
              <a:rPr sz="2400" spc="5" dirty="0">
                <a:solidFill>
                  <a:srgbClr val="FF4040"/>
                </a:solidFill>
                <a:latin typeface="Garamond"/>
                <a:cs typeface="Garamond"/>
              </a:rPr>
              <a:t>Quaternary</a:t>
            </a:r>
            <a:endParaRPr sz="2400">
              <a:latin typeface="Garamond"/>
              <a:cs typeface="Garamon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18332" y="1460864"/>
            <a:ext cx="8766048" cy="51490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15157" y="0"/>
            <a:ext cx="61569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Louis </a:t>
            </a:r>
            <a:r>
              <a:rPr spc="-60" dirty="0"/>
              <a:t>Pasteur’s</a:t>
            </a:r>
            <a:r>
              <a:rPr spc="-15" dirty="0"/>
              <a:t> </a:t>
            </a:r>
            <a:r>
              <a:rPr spc="-5" dirty="0"/>
              <a:t>Experiments</a:t>
            </a:r>
          </a:p>
        </p:txBody>
      </p:sp>
      <p:sp>
        <p:nvSpPr>
          <p:cNvPr id="3" name="object 3"/>
          <p:cNvSpPr/>
          <p:nvPr/>
        </p:nvSpPr>
        <p:spPr>
          <a:xfrm>
            <a:off x="68580" y="562355"/>
            <a:ext cx="11285220" cy="52898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9557" y="5984544"/>
            <a:ext cx="1189355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C00000"/>
                </a:solidFill>
                <a:latin typeface="Garamond"/>
                <a:cs typeface="Garamond"/>
              </a:rPr>
              <a:t>Spontaneous </a:t>
            </a:r>
            <a:r>
              <a:rPr sz="2400" dirty="0">
                <a:solidFill>
                  <a:srgbClr val="C00000"/>
                </a:solidFill>
                <a:latin typeface="Garamond"/>
                <a:cs typeface="Garamond"/>
              </a:rPr>
              <a:t>generation </a:t>
            </a:r>
            <a:r>
              <a:rPr sz="2400" spc="-5" dirty="0">
                <a:solidFill>
                  <a:srgbClr val="C00000"/>
                </a:solidFill>
                <a:latin typeface="Garamond"/>
                <a:cs typeface="Garamond"/>
              </a:rPr>
              <a:t>DOES </a:t>
            </a:r>
            <a:r>
              <a:rPr sz="2400" dirty="0">
                <a:solidFill>
                  <a:srgbClr val="C00000"/>
                </a:solidFill>
                <a:latin typeface="Garamond"/>
                <a:cs typeface="Garamond"/>
              </a:rPr>
              <a:t>NOT </a:t>
            </a:r>
            <a:r>
              <a:rPr sz="2400" spc="-5" dirty="0">
                <a:solidFill>
                  <a:srgbClr val="C00000"/>
                </a:solidFill>
                <a:latin typeface="Garamond"/>
                <a:cs typeface="Garamond"/>
              </a:rPr>
              <a:t>OCCUR, </a:t>
            </a:r>
            <a:r>
              <a:rPr sz="2400" spc="-20" dirty="0">
                <a:solidFill>
                  <a:srgbClr val="C00000"/>
                </a:solidFill>
                <a:latin typeface="Garamond"/>
                <a:cs typeface="Garamond"/>
              </a:rPr>
              <a:t>however </a:t>
            </a:r>
            <a:r>
              <a:rPr sz="2400" dirty="0">
                <a:solidFill>
                  <a:srgbClr val="C00000"/>
                </a:solidFill>
                <a:latin typeface="Garamond"/>
                <a:cs typeface="Garamond"/>
              </a:rPr>
              <a:t>for Life </a:t>
            </a:r>
            <a:r>
              <a:rPr sz="2400" spc="-5" dirty="0">
                <a:solidFill>
                  <a:srgbClr val="C00000"/>
                </a:solidFill>
                <a:latin typeface="Garamond"/>
                <a:cs typeface="Garamond"/>
              </a:rPr>
              <a:t>to </a:t>
            </a:r>
            <a:r>
              <a:rPr sz="2400" dirty="0">
                <a:solidFill>
                  <a:srgbClr val="C00000"/>
                </a:solidFill>
                <a:latin typeface="Garamond"/>
                <a:cs typeface="Garamond"/>
              </a:rPr>
              <a:t>exist, </a:t>
            </a:r>
            <a:r>
              <a:rPr sz="2400" spc="-5" dirty="0">
                <a:solidFill>
                  <a:srgbClr val="C00000"/>
                </a:solidFill>
                <a:latin typeface="Garamond"/>
                <a:cs typeface="Garamond"/>
              </a:rPr>
              <a:t>spontaneous </a:t>
            </a:r>
            <a:r>
              <a:rPr sz="2400" dirty="0">
                <a:solidFill>
                  <a:srgbClr val="C00000"/>
                </a:solidFill>
                <a:latin typeface="Garamond"/>
                <a:cs typeface="Garamond"/>
              </a:rPr>
              <a:t>generation  </a:t>
            </a:r>
            <a:r>
              <a:rPr sz="2400" spc="-15" dirty="0">
                <a:solidFill>
                  <a:srgbClr val="C00000"/>
                </a:solidFill>
                <a:latin typeface="Garamond"/>
                <a:cs typeface="Garamond"/>
              </a:rPr>
              <a:t>must </a:t>
            </a:r>
            <a:r>
              <a:rPr sz="2400" spc="-25" dirty="0">
                <a:solidFill>
                  <a:srgbClr val="C00000"/>
                </a:solidFill>
                <a:latin typeface="Garamond"/>
                <a:cs typeface="Garamond"/>
              </a:rPr>
              <a:t>have </a:t>
            </a:r>
            <a:r>
              <a:rPr sz="2400" dirty="0">
                <a:solidFill>
                  <a:srgbClr val="C00000"/>
                </a:solidFill>
                <a:latin typeface="Garamond"/>
                <a:cs typeface="Garamond"/>
              </a:rPr>
              <a:t>occurred </a:t>
            </a:r>
            <a:r>
              <a:rPr sz="2400" spc="-40" dirty="0">
                <a:solidFill>
                  <a:srgbClr val="C00000"/>
                </a:solidFill>
                <a:latin typeface="Garamond"/>
                <a:cs typeface="Garamond"/>
              </a:rPr>
              <a:t>AT </a:t>
            </a:r>
            <a:r>
              <a:rPr sz="2400" dirty="0">
                <a:solidFill>
                  <a:srgbClr val="C00000"/>
                </a:solidFill>
                <a:latin typeface="Garamond"/>
                <a:cs typeface="Garamond"/>
              </a:rPr>
              <a:t>LEAST </a:t>
            </a:r>
            <a:r>
              <a:rPr sz="2400" spc="-5" dirty="0">
                <a:solidFill>
                  <a:srgbClr val="C00000"/>
                </a:solidFill>
                <a:latin typeface="Garamond"/>
                <a:cs typeface="Garamond"/>
              </a:rPr>
              <a:t>ONCE </a:t>
            </a:r>
            <a:r>
              <a:rPr sz="2400" dirty="0">
                <a:solidFill>
                  <a:srgbClr val="C00000"/>
                </a:solidFill>
                <a:latin typeface="Garamond"/>
                <a:cs typeface="Garamond"/>
              </a:rPr>
              <a:t>in </a:t>
            </a:r>
            <a:r>
              <a:rPr sz="2400" spc="-25" dirty="0">
                <a:solidFill>
                  <a:srgbClr val="C00000"/>
                </a:solidFill>
                <a:latin typeface="Garamond"/>
                <a:cs typeface="Garamond"/>
              </a:rPr>
              <a:t>Earth’s </a:t>
            </a:r>
            <a:r>
              <a:rPr sz="2400" spc="5" dirty="0">
                <a:solidFill>
                  <a:srgbClr val="C00000"/>
                </a:solidFill>
                <a:latin typeface="Garamond"/>
                <a:cs typeface="Garamond"/>
              </a:rPr>
              <a:t>history </a:t>
            </a:r>
            <a:r>
              <a:rPr sz="2400" spc="-5" dirty="0">
                <a:solidFill>
                  <a:srgbClr val="C00000"/>
                </a:solidFill>
                <a:latin typeface="Garamond"/>
                <a:cs typeface="Garamond"/>
              </a:rPr>
              <a:t>=&gt; CHEMICAL</a:t>
            </a:r>
            <a:r>
              <a:rPr sz="2400" spc="140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2400" spc="-20" dirty="0">
                <a:solidFill>
                  <a:srgbClr val="C00000"/>
                </a:solidFill>
                <a:latin typeface="Garamond"/>
                <a:cs typeface="Garamond"/>
              </a:rPr>
              <a:t>EVOLUTION</a:t>
            </a:r>
            <a:endParaRPr sz="2400">
              <a:latin typeface="Garamond"/>
              <a:cs typeface="Garamon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794747" y="6095"/>
            <a:ext cx="1536192" cy="1709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25520" y="0"/>
            <a:ext cx="614426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Proteins - </a:t>
            </a:r>
            <a:r>
              <a:rPr spc="15" dirty="0"/>
              <a:t>Primary</a:t>
            </a:r>
            <a:r>
              <a:rPr spc="-75" dirty="0"/>
              <a:t> </a:t>
            </a:r>
            <a:r>
              <a:rPr spc="15" dirty="0"/>
              <a:t>Structure</a:t>
            </a:r>
          </a:p>
        </p:txBody>
      </p:sp>
      <p:sp>
        <p:nvSpPr>
          <p:cNvPr id="3" name="object 3"/>
          <p:cNvSpPr/>
          <p:nvPr/>
        </p:nvSpPr>
        <p:spPr>
          <a:xfrm>
            <a:off x="70220" y="4023459"/>
            <a:ext cx="12113002" cy="28082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64642" y="704748"/>
            <a:ext cx="6607175" cy="283781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6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Frederic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Sanger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(1940-50s): First</a:t>
            </a:r>
            <a:r>
              <a:rPr sz="2800" spc="2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Insulin</a:t>
            </a:r>
            <a:endParaRPr sz="2800">
              <a:latin typeface="Garamond"/>
              <a:cs typeface="Garamond"/>
            </a:endParaRPr>
          </a:p>
          <a:p>
            <a:pPr marL="241300" marR="5080" indent="-228600">
              <a:lnSpc>
                <a:spcPts val="3020"/>
              </a:lnSpc>
              <a:spcBef>
                <a:spcPts val="1045"/>
              </a:spcBef>
              <a:buFont typeface="Wingdings"/>
              <a:buChar char=""/>
              <a:tabLst>
                <a:tab pos="241300" algn="l"/>
                <a:tab pos="5984240" algn="l"/>
              </a:tabLst>
            </a:pP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Prim</a:t>
            </a:r>
            <a:r>
              <a:rPr sz="2800" b="1" dirty="0">
                <a:solidFill>
                  <a:srgbClr val="001F5F"/>
                </a:solidFill>
                <a:latin typeface="Garamond"/>
                <a:cs typeface="Garamond"/>
              </a:rPr>
              <a:t>a</a:t>
            </a:r>
            <a:r>
              <a:rPr sz="2800" b="1" spc="110" dirty="0">
                <a:solidFill>
                  <a:srgbClr val="001F5F"/>
                </a:solidFill>
                <a:latin typeface="Garamond"/>
                <a:cs typeface="Garamond"/>
              </a:rPr>
              <a:t>r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y</a:t>
            </a:r>
            <a:r>
              <a:rPr sz="2800" b="1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b="1" spc="-10" dirty="0">
                <a:solidFill>
                  <a:srgbClr val="001F5F"/>
                </a:solidFill>
                <a:latin typeface="Garamond"/>
                <a:cs typeface="Garamond"/>
              </a:rPr>
              <a:t>S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t</a:t>
            </a:r>
            <a:r>
              <a:rPr sz="2800" b="1" spc="85" dirty="0">
                <a:solidFill>
                  <a:srgbClr val="001F5F"/>
                </a:solidFill>
                <a:latin typeface="Garamond"/>
                <a:cs typeface="Garamond"/>
              </a:rPr>
              <a:t>r</a:t>
            </a:r>
            <a:r>
              <a:rPr sz="2800" b="1" spc="-10" dirty="0">
                <a:solidFill>
                  <a:srgbClr val="001F5F"/>
                </a:solidFill>
                <a:latin typeface="Garamond"/>
                <a:cs typeface="Garamond"/>
              </a:rPr>
              <a:t>uctu</a:t>
            </a:r>
            <a:r>
              <a:rPr sz="2800" b="1" spc="15" dirty="0">
                <a:solidFill>
                  <a:srgbClr val="001F5F"/>
                </a:solidFill>
                <a:latin typeface="Garamond"/>
                <a:cs typeface="Garamond"/>
              </a:rPr>
              <a:t>r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e:</a:t>
            </a:r>
            <a:r>
              <a:rPr sz="2800" b="1" spc="2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Uniqu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e sequence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o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f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AAs 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 protein</a:t>
            </a:r>
            <a:endParaRPr sz="2800">
              <a:latin typeface="Garamond"/>
              <a:cs typeface="Garamond"/>
            </a:endParaRPr>
          </a:p>
          <a:p>
            <a:pPr marL="241300" marR="7620" indent="-228600">
              <a:lnSpc>
                <a:spcPts val="3020"/>
              </a:lnSpc>
              <a:spcBef>
                <a:spcPts val="1015"/>
              </a:spcBef>
              <a:buFont typeface="Wingdings"/>
              <a:buChar char=""/>
              <a:tabLst>
                <a:tab pos="241300" algn="l"/>
                <a:tab pos="672465" algn="l"/>
                <a:tab pos="643953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Limitless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Possibility: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20</a:t>
            </a:r>
            <a:r>
              <a:rPr sz="2775" i="1" spc="7" baseline="25525" dirty="0">
                <a:solidFill>
                  <a:srgbClr val="001F5F"/>
                </a:solidFill>
                <a:latin typeface="Garamond"/>
                <a:cs typeface="Garamond"/>
              </a:rPr>
              <a:t>n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different combinatio 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o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f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AA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for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polyme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r with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g</a:t>
            </a:r>
            <a:r>
              <a:rPr sz="2800" spc="-55" dirty="0">
                <a:solidFill>
                  <a:srgbClr val="001F5F"/>
                </a:solidFill>
                <a:latin typeface="Garamond"/>
                <a:cs typeface="Garamond"/>
              </a:rPr>
              <a:t>iv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en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l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e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ngt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h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o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f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i="1" spc="-5" dirty="0">
                <a:solidFill>
                  <a:srgbClr val="001F5F"/>
                </a:solidFill>
                <a:latin typeface="Garamond"/>
                <a:cs typeface="Garamond"/>
              </a:rPr>
              <a:t>n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Fundamental to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Overall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Structure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&amp; 1º, 2º,</a:t>
            </a:r>
            <a:r>
              <a:rPr sz="2800" spc="6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3º,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35226" y="1361485"/>
            <a:ext cx="496570" cy="2190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5265">
              <a:lnSpc>
                <a:spcPts val="2970"/>
              </a:lnSpc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in</a:t>
            </a:r>
            <a:endParaRPr sz="2800">
              <a:latin typeface="Garamond"/>
              <a:cs typeface="Garamon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ns</a:t>
            </a:r>
            <a:endParaRPr sz="2800">
              <a:latin typeface="Garamond"/>
              <a:cs typeface="Garamond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 marL="210185">
              <a:lnSpc>
                <a:spcPct val="100000"/>
              </a:lnSpc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4º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32335" y="986027"/>
            <a:ext cx="4033905" cy="27735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61869" y="10413"/>
            <a:ext cx="6668134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Proteins </a:t>
            </a:r>
            <a:r>
              <a:rPr dirty="0"/>
              <a:t>- </a:t>
            </a:r>
            <a:r>
              <a:rPr spc="15" dirty="0"/>
              <a:t>Secondary</a:t>
            </a:r>
            <a:r>
              <a:rPr spc="-35" dirty="0"/>
              <a:t> </a:t>
            </a:r>
            <a:r>
              <a:rPr spc="15" dirty="0"/>
              <a:t>Structure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0219" y="891616"/>
            <a:ext cx="7157084" cy="262763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409575" indent="-228600">
              <a:lnSpc>
                <a:spcPts val="3030"/>
              </a:lnSpc>
              <a:spcBef>
                <a:spcPts val="47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Interactions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between </a:t>
            </a:r>
            <a:r>
              <a:rPr sz="2800" b="1" spc="-10" dirty="0">
                <a:solidFill>
                  <a:srgbClr val="001F5F"/>
                </a:solidFill>
                <a:latin typeface="Garamond"/>
                <a:cs typeface="Garamond"/>
              </a:rPr>
              <a:t>functional </a:t>
            </a:r>
            <a:r>
              <a:rPr sz="2800" b="1" spc="5" dirty="0">
                <a:solidFill>
                  <a:srgbClr val="001F5F"/>
                </a:solidFill>
                <a:latin typeface="Garamond"/>
                <a:cs typeface="Garamond"/>
              </a:rPr>
              <a:t>groups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in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the 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peptide-bonded</a:t>
            </a:r>
            <a:r>
              <a:rPr sz="2800" spc="-4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backbone.</a:t>
            </a:r>
            <a:endParaRPr sz="2800">
              <a:latin typeface="Garamond"/>
              <a:cs typeface="Garamond"/>
            </a:endParaRPr>
          </a:p>
          <a:p>
            <a:pPr marL="241300" marR="5080" indent="-228600">
              <a:lnSpc>
                <a:spcPct val="90000"/>
              </a:lnSpc>
              <a:spcBef>
                <a:spcPts val="944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Distinctively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shaped sections that are stabilized 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largely 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by </a:t>
            </a:r>
            <a:r>
              <a:rPr sz="2800" b="1" spc="-20" dirty="0">
                <a:solidFill>
                  <a:srgbClr val="001F5F"/>
                </a:solidFill>
                <a:latin typeface="Garamond"/>
                <a:cs typeface="Garamond"/>
              </a:rPr>
              <a:t>hydrogen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bonding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(between C=O and 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N-H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groups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)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Possible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due to </a:t>
            </a:r>
            <a:r>
              <a:rPr sz="2800" b="1" spc="-10" dirty="0">
                <a:solidFill>
                  <a:srgbClr val="001F5F"/>
                </a:solidFill>
                <a:latin typeface="Garamond"/>
                <a:cs typeface="Garamond"/>
              </a:rPr>
              <a:t>bend</a:t>
            </a:r>
            <a:r>
              <a:rPr sz="2800" b="1" spc="5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structure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8723" y="4105625"/>
            <a:ext cx="6163389" cy="26380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65155" y="2121198"/>
            <a:ext cx="4326844" cy="473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67052" y="10413"/>
            <a:ext cx="90595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Proteins </a:t>
            </a:r>
            <a:r>
              <a:rPr dirty="0"/>
              <a:t>- </a:t>
            </a:r>
            <a:r>
              <a:rPr spc="15" dirty="0"/>
              <a:t>Secondary Structure</a:t>
            </a:r>
            <a:r>
              <a:rPr spc="-35" dirty="0"/>
              <a:t> </a:t>
            </a:r>
            <a:r>
              <a:rPr spc="-5" dirty="0"/>
              <a:t>(Contd…)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8922" y="708736"/>
            <a:ext cx="5605780" cy="6081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3195"/>
              </a:lnSpc>
              <a:spcBef>
                <a:spcPts val="9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α – Helix: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poly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peptide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backbone</a:t>
            </a:r>
            <a:r>
              <a:rPr sz="2800" spc="-6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is</a:t>
            </a:r>
            <a:endParaRPr sz="2800">
              <a:latin typeface="Garamond"/>
              <a:cs typeface="Garamond"/>
            </a:endParaRPr>
          </a:p>
          <a:p>
            <a:pPr marL="241300">
              <a:lnSpc>
                <a:spcPts val="3195"/>
              </a:lnSpc>
            </a:pP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coiled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(4 linear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positions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 apart)</a:t>
            </a:r>
            <a:endParaRPr sz="2800">
              <a:latin typeface="Garamond"/>
              <a:cs typeface="Garamond"/>
            </a:endParaRPr>
          </a:p>
          <a:p>
            <a:pPr marL="241300" marR="5080" indent="-228600">
              <a:lnSpc>
                <a:spcPct val="90000"/>
              </a:lnSpc>
              <a:spcBef>
                <a:spcPts val="1000"/>
              </a:spcBef>
              <a:buFont typeface="Wingdings"/>
              <a:buChar char=""/>
              <a:tabLst>
                <a:tab pos="241300" algn="l"/>
                <a:tab pos="4783455" algn="l"/>
              </a:tabLst>
            </a:pP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β – pleated Sheet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:</a:t>
            </a:r>
            <a:r>
              <a:rPr sz="2800" spc="4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Segments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a  peptide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chain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is </a:t>
            </a:r>
            <a:r>
              <a:rPr sz="2800" b="1" spc="-10" dirty="0">
                <a:solidFill>
                  <a:srgbClr val="001F5F"/>
                </a:solidFill>
                <a:latin typeface="Garamond"/>
                <a:cs typeface="Garamond"/>
              </a:rPr>
              <a:t>bend 180º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and </a:t>
            </a:r>
            <a:r>
              <a:rPr sz="2800" b="1" dirty="0">
                <a:solidFill>
                  <a:srgbClr val="001F5F"/>
                </a:solidFill>
                <a:latin typeface="Garamond"/>
                <a:cs typeface="Garamond"/>
              </a:rPr>
              <a:t>fold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in  the same plane (folds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brings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the  functional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groups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closer)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Ribbon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diagrams</a:t>
            </a:r>
            <a:endParaRPr sz="2800">
              <a:latin typeface="Garamond"/>
              <a:cs typeface="Garamond"/>
            </a:endParaRPr>
          </a:p>
          <a:p>
            <a:pPr marL="241300" marR="909319" indent="-228600">
              <a:lnSpc>
                <a:spcPts val="3030"/>
              </a:lnSpc>
              <a:spcBef>
                <a:spcPts val="1035"/>
              </a:spcBef>
              <a:buFont typeface="Wingdings"/>
              <a:buChar char=""/>
              <a:tabLst>
                <a:tab pos="241300" algn="l"/>
                <a:tab pos="2179320" algn="l"/>
              </a:tabLst>
            </a:pP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Depends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on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primary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structure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–  specifically the 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geometry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and 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Properties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AAs</a:t>
            </a:r>
            <a:endParaRPr sz="2800">
              <a:latin typeface="Garamond"/>
              <a:cs typeface="Garamond"/>
            </a:endParaRPr>
          </a:p>
          <a:p>
            <a:pPr marL="241300" marR="53340" indent="-228600">
              <a:lnSpc>
                <a:spcPts val="3020"/>
              </a:lnSpc>
              <a:spcBef>
                <a:spcPts val="99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AA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Proline – rarely found in α –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Helix 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due to its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structure</a:t>
            </a:r>
            <a:endParaRPr sz="2800">
              <a:latin typeface="Garamond"/>
              <a:cs typeface="Garamond"/>
            </a:endParaRPr>
          </a:p>
          <a:p>
            <a:pPr marL="241300" marR="903605" indent="-228600">
              <a:lnSpc>
                <a:spcPts val="3020"/>
              </a:lnSpc>
              <a:spcBef>
                <a:spcPts val="102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b="1" spc="-15" dirty="0">
                <a:solidFill>
                  <a:srgbClr val="001F5F"/>
                </a:solidFill>
                <a:latin typeface="Garamond"/>
                <a:cs typeface="Garamond"/>
              </a:rPr>
              <a:t>Hydrogens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bonds: </a:t>
            </a:r>
            <a:r>
              <a:rPr sz="2800" spc="-60" dirty="0">
                <a:solidFill>
                  <a:srgbClr val="001F5F"/>
                </a:solidFill>
                <a:latin typeface="Garamond"/>
                <a:cs typeface="Garamond"/>
              </a:rPr>
              <a:t>Week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when  compared to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covalent</a:t>
            </a:r>
            <a:r>
              <a:rPr sz="2800" spc="-5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bonds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87211" y="1598675"/>
            <a:ext cx="6304787" cy="51236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3510" y="15062"/>
            <a:ext cx="61182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Proteins - </a:t>
            </a:r>
            <a:r>
              <a:rPr spc="-5" dirty="0"/>
              <a:t>Tertiary</a:t>
            </a:r>
            <a:r>
              <a:rPr spc="-80" dirty="0"/>
              <a:t> </a:t>
            </a:r>
            <a:r>
              <a:rPr spc="15" dirty="0"/>
              <a:t>Structure</a:t>
            </a:r>
          </a:p>
        </p:txBody>
      </p:sp>
      <p:sp>
        <p:nvSpPr>
          <p:cNvPr id="3" name="object 3"/>
          <p:cNvSpPr/>
          <p:nvPr/>
        </p:nvSpPr>
        <p:spPr>
          <a:xfrm>
            <a:off x="4451603" y="1066798"/>
            <a:ext cx="7584948" cy="57805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9402" y="646773"/>
            <a:ext cx="4150995" cy="577913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6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3D shape</a:t>
            </a:r>
            <a:endParaRPr sz="2800">
              <a:latin typeface="Garamond"/>
              <a:cs typeface="Garamond"/>
            </a:endParaRPr>
          </a:p>
          <a:p>
            <a:pPr marL="241300" marR="593090" indent="-228600">
              <a:lnSpc>
                <a:spcPts val="3020"/>
              </a:lnSpc>
              <a:spcBef>
                <a:spcPts val="104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..as the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chain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Bends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and  </a:t>
            </a:r>
            <a:r>
              <a:rPr sz="2800" spc="-35" dirty="0">
                <a:solidFill>
                  <a:srgbClr val="001F5F"/>
                </a:solidFill>
                <a:latin typeface="Garamond"/>
                <a:cs typeface="Garamond"/>
              </a:rPr>
              <a:t>Folds..</a:t>
            </a:r>
            <a:endParaRPr sz="2800">
              <a:latin typeface="Garamond"/>
              <a:cs typeface="Garamond"/>
            </a:endParaRPr>
          </a:p>
          <a:p>
            <a:pPr marL="241300" marR="904875" indent="-228600">
              <a:lnSpc>
                <a:spcPts val="3020"/>
              </a:lnSpc>
              <a:spcBef>
                <a:spcPts val="102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Interactions: due to</a:t>
            </a:r>
            <a:r>
              <a:rPr sz="2800" spc="-4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R 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groups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-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5 types</a:t>
            </a:r>
            <a:endParaRPr sz="2800">
              <a:latin typeface="Garamond"/>
              <a:cs typeface="Garamond"/>
            </a:endParaRPr>
          </a:p>
          <a:p>
            <a:pPr marL="527685" indent="-514984">
              <a:lnSpc>
                <a:spcPct val="100000"/>
              </a:lnSpc>
              <a:spcBef>
                <a:spcPts val="62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spc="-5" dirty="0">
                <a:solidFill>
                  <a:srgbClr val="C00000"/>
                </a:solidFill>
                <a:latin typeface="Garamond"/>
                <a:cs typeface="Garamond"/>
              </a:rPr>
              <a:t>Hydrogen</a:t>
            </a:r>
            <a:r>
              <a:rPr sz="2800" spc="-25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C00000"/>
                </a:solidFill>
                <a:latin typeface="Garamond"/>
                <a:cs typeface="Garamond"/>
              </a:rPr>
              <a:t>bonding</a:t>
            </a:r>
            <a:endParaRPr sz="2800">
              <a:latin typeface="Garamond"/>
              <a:cs typeface="Garamond"/>
            </a:endParaRPr>
          </a:p>
          <a:p>
            <a:pPr marL="527685" indent="-514984">
              <a:lnSpc>
                <a:spcPct val="100000"/>
              </a:lnSpc>
              <a:spcBef>
                <a:spcPts val="66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spc="-10" dirty="0">
                <a:solidFill>
                  <a:srgbClr val="C00000"/>
                </a:solidFill>
                <a:latin typeface="Garamond"/>
                <a:cs typeface="Garamond"/>
              </a:rPr>
              <a:t>Hydrophobic</a:t>
            </a:r>
            <a:r>
              <a:rPr sz="2800" spc="-45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C00000"/>
                </a:solidFill>
                <a:latin typeface="Garamond"/>
                <a:cs typeface="Garamond"/>
              </a:rPr>
              <a:t>Interactions</a:t>
            </a:r>
            <a:endParaRPr sz="2800">
              <a:latin typeface="Garamond"/>
              <a:cs typeface="Garamond"/>
            </a:endParaRPr>
          </a:p>
          <a:p>
            <a:pPr marL="527685" indent="-514984">
              <a:lnSpc>
                <a:spcPct val="100000"/>
              </a:lnSpc>
              <a:spcBef>
                <a:spcPts val="675"/>
              </a:spcBef>
              <a:buAutoNum type="arabicPeriod"/>
              <a:tabLst>
                <a:tab pos="527685" algn="l"/>
                <a:tab pos="528320" algn="l"/>
                <a:tab pos="1189990" algn="l"/>
              </a:tabLst>
            </a:pPr>
            <a:r>
              <a:rPr sz="2800" spc="-25" dirty="0">
                <a:solidFill>
                  <a:srgbClr val="C00000"/>
                </a:solidFill>
                <a:latin typeface="Garamond"/>
                <a:cs typeface="Garamond"/>
              </a:rPr>
              <a:t>van	</a:t>
            </a:r>
            <a:r>
              <a:rPr sz="2800" spc="-5" dirty="0">
                <a:solidFill>
                  <a:srgbClr val="C00000"/>
                </a:solidFill>
                <a:latin typeface="Garamond"/>
                <a:cs typeface="Garamond"/>
              </a:rPr>
              <a:t>der </a:t>
            </a:r>
            <a:r>
              <a:rPr sz="2800" spc="-50" dirty="0">
                <a:solidFill>
                  <a:srgbClr val="C00000"/>
                </a:solidFill>
                <a:latin typeface="Garamond"/>
                <a:cs typeface="Garamond"/>
              </a:rPr>
              <a:t>Walls</a:t>
            </a:r>
            <a:r>
              <a:rPr sz="2800" spc="-25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C00000"/>
                </a:solidFill>
                <a:latin typeface="Garamond"/>
                <a:cs typeface="Garamond"/>
              </a:rPr>
              <a:t>interactions</a:t>
            </a:r>
            <a:endParaRPr sz="2800">
              <a:latin typeface="Garamond"/>
              <a:cs typeface="Garamond"/>
            </a:endParaRPr>
          </a:p>
          <a:p>
            <a:pPr marL="527685" indent="-514984">
              <a:lnSpc>
                <a:spcPct val="100000"/>
              </a:lnSpc>
              <a:spcBef>
                <a:spcPts val="66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spc="-20" dirty="0">
                <a:solidFill>
                  <a:srgbClr val="C00000"/>
                </a:solidFill>
                <a:latin typeface="Garamond"/>
                <a:cs typeface="Garamond"/>
              </a:rPr>
              <a:t>Covalent</a:t>
            </a:r>
            <a:r>
              <a:rPr sz="2800" spc="-25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C00000"/>
                </a:solidFill>
                <a:latin typeface="Garamond"/>
                <a:cs typeface="Garamond"/>
              </a:rPr>
              <a:t>bonding</a:t>
            </a:r>
            <a:endParaRPr sz="2800">
              <a:latin typeface="Garamond"/>
              <a:cs typeface="Garamond"/>
            </a:endParaRPr>
          </a:p>
          <a:p>
            <a:pPr marL="527685" indent="-514984">
              <a:lnSpc>
                <a:spcPct val="100000"/>
              </a:lnSpc>
              <a:spcBef>
                <a:spcPts val="66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spc="-5" dirty="0">
                <a:solidFill>
                  <a:srgbClr val="C00000"/>
                </a:solidFill>
                <a:latin typeface="Garamond"/>
                <a:cs typeface="Garamond"/>
              </a:rPr>
              <a:t>Ionic</a:t>
            </a:r>
            <a:r>
              <a:rPr sz="2800" spc="-20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C00000"/>
                </a:solidFill>
                <a:latin typeface="Garamond"/>
                <a:cs typeface="Garamond"/>
              </a:rPr>
              <a:t>Bonding</a:t>
            </a:r>
            <a:endParaRPr sz="2800">
              <a:latin typeface="Garamond"/>
              <a:cs typeface="Garamond"/>
            </a:endParaRPr>
          </a:p>
          <a:p>
            <a:pPr marL="241300" marR="450215" indent="-228600">
              <a:lnSpc>
                <a:spcPts val="3020"/>
              </a:lnSpc>
              <a:spcBef>
                <a:spcPts val="106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Depends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on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primary</a:t>
            </a:r>
            <a:r>
              <a:rPr sz="2800" spc="-7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and 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secondary</a:t>
            </a:r>
            <a:r>
              <a:rPr sz="2800" spc="-2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structures</a:t>
            </a:r>
            <a:endParaRPr sz="28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9280" y="55880"/>
            <a:ext cx="693293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Proteins </a:t>
            </a:r>
            <a:r>
              <a:rPr dirty="0"/>
              <a:t>– </a:t>
            </a:r>
            <a:r>
              <a:rPr spc="20" dirty="0"/>
              <a:t>Quaternary</a:t>
            </a:r>
            <a:r>
              <a:rPr spc="-55" dirty="0"/>
              <a:t> </a:t>
            </a:r>
            <a:r>
              <a:rPr spc="15" dirty="0"/>
              <a:t>structure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0342" y="823036"/>
            <a:ext cx="11229975" cy="185928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200660" indent="-228600">
              <a:lnSpc>
                <a:spcPts val="3030"/>
              </a:lnSpc>
              <a:spcBef>
                <a:spcPts val="475"/>
              </a:spcBef>
              <a:buFont typeface="Wingdings"/>
              <a:buChar char=""/>
              <a:tabLst>
                <a:tab pos="241300" algn="l"/>
                <a:tab pos="2576195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Combination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multiple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polypeptide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referred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to as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Subunits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contributes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for  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Quaternary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structure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1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Identical/ Non Identical subunits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(dimmer,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trimer,</a:t>
            </a:r>
            <a:r>
              <a:rPr sz="2800" spc="2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tetramer)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Macromolecular Machines: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Protein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assembly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for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particular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function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-</a:t>
            </a:r>
            <a:r>
              <a:rPr sz="2800" spc="19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Ribosome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5819" y="2666998"/>
            <a:ext cx="9841992" cy="41681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6304"/>
            <a:ext cx="11373612" cy="65059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68548" y="96138"/>
            <a:ext cx="646303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Protein </a:t>
            </a:r>
            <a:r>
              <a:rPr spc="-30" dirty="0"/>
              <a:t>Folding </a:t>
            </a:r>
            <a:r>
              <a:rPr spc="-5" dirty="0"/>
              <a:t>and</a:t>
            </a:r>
            <a:r>
              <a:rPr spc="30" dirty="0"/>
              <a:t> </a:t>
            </a:r>
            <a:r>
              <a:rPr dirty="0"/>
              <a:t>Function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4040" y="784377"/>
            <a:ext cx="11206480" cy="596709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2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25" dirty="0">
                <a:solidFill>
                  <a:srgbClr val="001F5F"/>
                </a:solidFill>
                <a:latin typeface="Garamond"/>
                <a:cs typeface="Garamond"/>
              </a:rPr>
              <a:t>Folding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–</a:t>
            </a:r>
            <a:r>
              <a:rPr sz="2800" spc="2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b="1" spc="-10" dirty="0">
                <a:solidFill>
                  <a:srgbClr val="001F5F"/>
                </a:solidFill>
                <a:latin typeface="Garamond"/>
                <a:cs typeface="Garamond"/>
              </a:rPr>
              <a:t>Spontaneous</a:t>
            </a:r>
            <a:endParaRPr sz="2800">
              <a:latin typeface="Garamond"/>
              <a:cs typeface="Garamond"/>
            </a:endParaRPr>
          </a:p>
          <a:p>
            <a:pPr marL="241300" marR="296545" indent="-228600">
              <a:lnSpc>
                <a:spcPct val="80000"/>
              </a:lnSpc>
              <a:spcBef>
                <a:spcPts val="994"/>
              </a:spcBef>
              <a:buFont typeface="Wingdings"/>
              <a:buChar char=""/>
              <a:tabLst>
                <a:tab pos="241300" algn="l"/>
                <a:tab pos="4697095" algn="l"/>
              </a:tabLst>
            </a:pPr>
            <a:r>
              <a:rPr sz="2800" spc="-25" dirty="0">
                <a:solidFill>
                  <a:srgbClr val="001F5F"/>
                </a:solidFill>
                <a:latin typeface="Garamond"/>
                <a:cs typeface="Garamond"/>
              </a:rPr>
              <a:t>Folding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- Contradicts II</a:t>
            </a:r>
            <a:r>
              <a:rPr sz="2800" spc="5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Law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thermodynamics,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Unfolded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protein has more  </a:t>
            </a:r>
            <a:r>
              <a:rPr sz="2800" spc="-25" dirty="0">
                <a:solidFill>
                  <a:srgbClr val="001F5F"/>
                </a:solidFill>
                <a:latin typeface="Garamond"/>
                <a:cs typeface="Garamond"/>
              </a:rPr>
              <a:t>ways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to </a:t>
            </a:r>
            <a:r>
              <a:rPr sz="2800" spc="-25" dirty="0">
                <a:solidFill>
                  <a:srgbClr val="001F5F"/>
                </a:solidFill>
                <a:latin typeface="Garamond"/>
                <a:cs typeface="Garamond"/>
              </a:rPr>
              <a:t>move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about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than folded proteins due to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high 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ENTROPY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than the  folded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version; </a:t>
            </a:r>
            <a:r>
              <a:rPr sz="2800" spc="-30" dirty="0">
                <a:solidFill>
                  <a:srgbClr val="001F5F"/>
                </a:solidFill>
                <a:latin typeface="Garamond"/>
                <a:cs typeface="Garamond"/>
              </a:rPr>
              <a:t>However,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equalized </a:t>
            </a:r>
            <a:r>
              <a:rPr sz="2800" spc="-25" dirty="0">
                <a:solidFill>
                  <a:srgbClr val="001F5F"/>
                </a:solidFill>
                <a:latin typeface="Garamond"/>
                <a:cs typeface="Garamond"/>
              </a:rPr>
              <a:t>by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chemical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reactions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during folding 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releases </a:t>
            </a:r>
            <a:r>
              <a:rPr sz="2800" spc="15" dirty="0">
                <a:solidFill>
                  <a:srgbClr val="001F5F"/>
                </a:solidFill>
                <a:latin typeface="Garamond"/>
                <a:cs typeface="Garamond"/>
              </a:rPr>
              <a:t>energy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to increase the entropy in the</a:t>
            </a:r>
            <a:r>
              <a:rPr sz="2800" spc="-3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surroundings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25" dirty="0">
                <a:solidFill>
                  <a:srgbClr val="001F5F"/>
                </a:solidFill>
                <a:latin typeface="Garamond"/>
                <a:cs typeface="Garamond"/>
              </a:rPr>
              <a:t>Folded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Structure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– </a:t>
            </a:r>
            <a:r>
              <a:rPr sz="2800" b="1" spc="-10" dirty="0">
                <a:solidFill>
                  <a:srgbClr val="001F5F"/>
                </a:solidFill>
                <a:latin typeface="Garamond"/>
                <a:cs typeface="Garamond"/>
              </a:rPr>
              <a:t>Less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potential </a:t>
            </a:r>
            <a:r>
              <a:rPr sz="2800" b="1" spc="10" dirty="0">
                <a:solidFill>
                  <a:srgbClr val="001F5F"/>
                </a:solidFill>
                <a:latin typeface="Garamond"/>
                <a:cs typeface="Garamond"/>
              </a:rPr>
              <a:t>energy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&amp; more</a:t>
            </a:r>
            <a:r>
              <a:rPr sz="2800" spc="4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stable</a:t>
            </a:r>
            <a:endParaRPr sz="2800">
              <a:latin typeface="Garamond"/>
              <a:cs typeface="Garamond"/>
            </a:endParaRPr>
          </a:p>
          <a:p>
            <a:pPr marL="241300" marR="702310" indent="-228600">
              <a:lnSpc>
                <a:spcPts val="2690"/>
              </a:lnSpc>
              <a:spcBef>
                <a:spcPts val="969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25" dirty="0">
                <a:solidFill>
                  <a:srgbClr val="001F5F"/>
                </a:solidFill>
                <a:latin typeface="Garamond"/>
                <a:cs typeface="Garamond"/>
              </a:rPr>
              <a:t>Folding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and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Structure: Crucial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for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Functioning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 molecules/ a complete 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protein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ts val="3329"/>
              </a:lnSpc>
              <a:spcBef>
                <a:spcPts val="35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Christian Anfinsen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and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Colleagues (1950s) –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Structure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function</a:t>
            </a:r>
            <a:r>
              <a:rPr sz="2800" spc="9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relationship</a:t>
            </a:r>
            <a:endParaRPr sz="2800">
              <a:latin typeface="Garamond"/>
              <a:cs typeface="Garamond"/>
            </a:endParaRPr>
          </a:p>
          <a:p>
            <a:pPr marL="698500" lvl="1" indent="-228600">
              <a:lnSpc>
                <a:spcPts val="2815"/>
              </a:lnSpc>
              <a:buFont typeface="Wingdings"/>
              <a:buChar char=""/>
              <a:tabLst>
                <a:tab pos="699135" algn="l"/>
              </a:tabLst>
            </a:pP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Studied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Unfolding </a:t>
            </a: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&amp;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Denaturation </a:t>
            </a: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in </a:t>
            </a:r>
            <a:r>
              <a:rPr sz="2400" b="1" spc="-5" dirty="0">
                <a:solidFill>
                  <a:srgbClr val="C00000"/>
                </a:solidFill>
                <a:latin typeface="Garamond"/>
                <a:cs typeface="Garamond"/>
              </a:rPr>
              <a:t>Ribonuclease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: </a:t>
            </a:r>
            <a:r>
              <a:rPr sz="2400" spc="-15" dirty="0">
                <a:solidFill>
                  <a:srgbClr val="FF4040"/>
                </a:solidFill>
                <a:latin typeface="Garamond"/>
                <a:cs typeface="Garamond"/>
              </a:rPr>
              <a:t>Cleaves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Ribonucleic</a:t>
            </a:r>
            <a:r>
              <a:rPr sz="2400" spc="40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acid</a:t>
            </a:r>
            <a:endParaRPr sz="2400">
              <a:latin typeface="Garamond"/>
              <a:cs typeface="Garamond"/>
            </a:endParaRPr>
          </a:p>
          <a:p>
            <a:pPr marL="698500" lvl="1" indent="-228600">
              <a:lnSpc>
                <a:spcPts val="2805"/>
              </a:lnSpc>
              <a:buFont typeface="Wingdings"/>
              <a:buChar char=""/>
              <a:tabLst>
                <a:tab pos="699135" algn="l"/>
              </a:tabLst>
            </a:pPr>
            <a:r>
              <a:rPr sz="2400" b="1" spc="-5" dirty="0">
                <a:solidFill>
                  <a:srgbClr val="C00000"/>
                </a:solidFill>
                <a:latin typeface="Garamond"/>
                <a:cs typeface="Garamond"/>
              </a:rPr>
              <a:t>Chemical Compounds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that </a:t>
            </a: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break </a:t>
            </a:r>
            <a:r>
              <a:rPr sz="2400" spc="-10" dirty="0">
                <a:solidFill>
                  <a:srgbClr val="FF4040"/>
                </a:solidFill>
                <a:latin typeface="Garamond"/>
                <a:cs typeface="Garamond"/>
              </a:rPr>
              <a:t>hydrogen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and disulphide</a:t>
            </a:r>
            <a:r>
              <a:rPr sz="2400" spc="45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bonds</a:t>
            </a:r>
            <a:endParaRPr sz="2400">
              <a:latin typeface="Garamond"/>
              <a:cs typeface="Garamond"/>
            </a:endParaRPr>
          </a:p>
          <a:p>
            <a:pPr marL="698500" lvl="1" indent="-228600">
              <a:lnSpc>
                <a:spcPts val="2805"/>
              </a:lnSpc>
              <a:buFont typeface="Wingdings"/>
              <a:buChar char=""/>
              <a:tabLst>
                <a:tab pos="699135" algn="l"/>
              </a:tabLst>
            </a:pP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Denatured Ribonuclease </a:t>
            </a:r>
            <a:r>
              <a:rPr sz="2400" b="1" dirty="0">
                <a:solidFill>
                  <a:srgbClr val="C00000"/>
                </a:solidFill>
                <a:latin typeface="Garamond"/>
                <a:cs typeface="Garamond"/>
              </a:rPr>
              <a:t>No </a:t>
            </a:r>
            <a:r>
              <a:rPr sz="2400" b="1" spc="-5" dirty="0">
                <a:solidFill>
                  <a:srgbClr val="C00000"/>
                </a:solidFill>
                <a:latin typeface="Garamond"/>
                <a:cs typeface="Garamond"/>
              </a:rPr>
              <a:t>longer </a:t>
            </a:r>
            <a:r>
              <a:rPr sz="2400" b="1" spc="-10" dirty="0">
                <a:solidFill>
                  <a:srgbClr val="C00000"/>
                </a:solidFill>
                <a:latin typeface="Garamond"/>
                <a:cs typeface="Garamond"/>
              </a:rPr>
              <a:t>cleaved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Ribonucleic</a:t>
            </a:r>
            <a:r>
              <a:rPr sz="2400" spc="25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acid</a:t>
            </a:r>
            <a:endParaRPr sz="2400">
              <a:latin typeface="Garamond"/>
              <a:cs typeface="Garamond"/>
            </a:endParaRPr>
          </a:p>
          <a:p>
            <a:pPr marL="698500" lvl="1" indent="-228600">
              <a:lnSpc>
                <a:spcPts val="2845"/>
              </a:lnSpc>
              <a:buFont typeface="Wingdings"/>
              <a:buChar char=""/>
              <a:tabLst>
                <a:tab pos="699135" algn="l"/>
              </a:tabLst>
            </a:pPr>
            <a:r>
              <a:rPr sz="2400" b="1" spc="-20" dirty="0">
                <a:solidFill>
                  <a:srgbClr val="C00000"/>
                </a:solidFill>
                <a:latin typeface="Garamond"/>
                <a:cs typeface="Garamond"/>
              </a:rPr>
              <a:t>Removal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of Chemicals: </a:t>
            </a:r>
            <a:r>
              <a:rPr sz="2400" b="1" spc="-5" dirty="0">
                <a:solidFill>
                  <a:srgbClr val="C00000"/>
                </a:solidFill>
                <a:latin typeface="Garamond"/>
                <a:cs typeface="Garamond"/>
              </a:rPr>
              <a:t>Reversed </a:t>
            </a: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the Function</a:t>
            </a:r>
            <a:r>
              <a:rPr sz="2400" spc="-275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Spontaneously</a:t>
            </a:r>
            <a:endParaRPr sz="2400">
              <a:latin typeface="Garamond"/>
              <a:cs typeface="Garamond"/>
            </a:endParaRPr>
          </a:p>
          <a:p>
            <a:pPr marL="3457575" marR="5080" indent="-3444875">
              <a:lnSpc>
                <a:spcPts val="2690"/>
              </a:lnSpc>
              <a:spcBef>
                <a:spcPts val="955"/>
              </a:spcBef>
            </a:pPr>
            <a:r>
              <a:rPr sz="2800" b="1" u="heavy" spc="-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Garamond"/>
                <a:cs typeface="Garamond"/>
              </a:rPr>
              <a:t>Inference:</a:t>
            </a:r>
            <a:r>
              <a:rPr sz="2800" b="1" spc="-5" dirty="0">
                <a:solidFill>
                  <a:srgbClr val="006FC0"/>
                </a:solidFill>
                <a:latin typeface="Garamond"/>
                <a:cs typeface="Garamond"/>
              </a:rPr>
              <a:t> </a:t>
            </a:r>
            <a:r>
              <a:rPr sz="2800" spc="10" dirty="0">
                <a:solidFill>
                  <a:srgbClr val="006FC0"/>
                </a:solidFill>
                <a:latin typeface="Garamond"/>
                <a:cs typeface="Garamond"/>
              </a:rPr>
              <a:t>Primary </a:t>
            </a:r>
            <a:r>
              <a:rPr sz="2800" spc="-5" dirty="0">
                <a:solidFill>
                  <a:srgbClr val="006FC0"/>
                </a:solidFill>
                <a:latin typeface="Garamond"/>
                <a:cs typeface="Garamond"/>
              </a:rPr>
              <a:t>sequence contains all the </a:t>
            </a:r>
            <a:r>
              <a:rPr sz="2800" spc="5" dirty="0">
                <a:solidFill>
                  <a:srgbClr val="006FC0"/>
                </a:solidFill>
                <a:latin typeface="Garamond"/>
                <a:cs typeface="Garamond"/>
              </a:rPr>
              <a:t>information </a:t>
            </a:r>
            <a:r>
              <a:rPr sz="2800" spc="-5" dirty="0">
                <a:solidFill>
                  <a:srgbClr val="006FC0"/>
                </a:solidFill>
                <a:latin typeface="Garamond"/>
                <a:cs typeface="Garamond"/>
              </a:rPr>
              <a:t>for folding </a:t>
            </a:r>
            <a:r>
              <a:rPr sz="2800" spc="-10" dirty="0">
                <a:solidFill>
                  <a:srgbClr val="006FC0"/>
                </a:solidFill>
                <a:latin typeface="Garamond"/>
                <a:cs typeface="Garamond"/>
              </a:rPr>
              <a:t>and </a:t>
            </a:r>
            <a:r>
              <a:rPr sz="2800" spc="-5" dirty="0">
                <a:solidFill>
                  <a:srgbClr val="006FC0"/>
                </a:solidFill>
                <a:latin typeface="Garamond"/>
                <a:cs typeface="Garamond"/>
              </a:rPr>
              <a:t>folding  is essential </a:t>
            </a:r>
            <a:r>
              <a:rPr sz="2800" spc="-10" dirty="0">
                <a:solidFill>
                  <a:srgbClr val="006FC0"/>
                </a:solidFill>
                <a:latin typeface="Garamond"/>
                <a:cs typeface="Garamond"/>
              </a:rPr>
              <a:t>for </a:t>
            </a:r>
            <a:r>
              <a:rPr sz="2800" spc="-5" dirty="0">
                <a:solidFill>
                  <a:srgbClr val="006FC0"/>
                </a:solidFill>
                <a:latin typeface="Garamond"/>
                <a:cs typeface="Garamond"/>
              </a:rPr>
              <a:t>protein</a:t>
            </a:r>
            <a:r>
              <a:rPr sz="2800" spc="-10" dirty="0">
                <a:solidFill>
                  <a:srgbClr val="006FC0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6FC0"/>
                </a:solidFill>
                <a:latin typeface="Garamond"/>
                <a:cs typeface="Garamond"/>
              </a:rPr>
              <a:t>function</a:t>
            </a:r>
            <a:endParaRPr sz="28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8925" y="177241"/>
            <a:ext cx="65436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" dirty="0"/>
              <a:t>Folding </a:t>
            </a:r>
            <a:r>
              <a:rPr dirty="0"/>
              <a:t>is </a:t>
            </a:r>
            <a:r>
              <a:rPr spc="15" dirty="0"/>
              <a:t>Crucial </a:t>
            </a:r>
            <a:r>
              <a:rPr dirty="0"/>
              <a:t>to</a:t>
            </a:r>
            <a:r>
              <a:rPr spc="30" dirty="0"/>
              <a:t> </a:t>
            </a:r>
            <a:r>
              <a:rPr dirty="0"/>
              <a:t>Function</a:t>
            </a:r>
          </a:p>
        </p:txBody>
      </p:sp>
      <p:sp>
        <p:nvSpPr>
          <p:cNvPr id="3" name="object 3"/>
          <p:cNvSpPr/>
          <p:nvPr/>
        </p:nvSpPr>
        <p:spPr>
          <a:xfrm>
            <a:off x="342900" y="1077466"/>
            <a:ext cx="11361420" cy="5718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4015740" marR="5080" indent="-3947795">
              <a:lnSpc>
                <a:spcPts val="4760"/>
              </a:lnSpc>
              <a:spcBef>
                <a:spcPts val="695"/>
              </a:spcBef>
            </a:pPr>
            <a:r>
              <a:rPr spc="-5" dirty="0"/>
              <a:t>Molecular </a:t>
            </a:r>
            <a:r>
              <a:rPr b="1" dirty="0">
                <a:latin typeface="Garamond"/>
                <a:cs typeface="Garamond"/>
              </a:rPr>
              <a:t>Chaperones </a:t>
            </a:r>
            <a:r>
              <a:rPr dirty="0"/>
              <a:t>– </a:t>
            </a:r>
            <a:r>
              <a:rPr spc="-15" dirty="0"/>
              <a:t>Facilitates </a:t>
            </a:r>
            <a:r>
              <a:rPr dirty="0"/>
              <a:t>Protein  </a:t>
            </a:r>
            <a:r>
              <a:rPr spc="-30" dirty="0"/>
              <a:t>Folding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45386"/>
            <a:ext cx="10355580" cy="3732529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60"/>
              </a:spcBef>
              <a:buFont typeface="Wingdings"/>
              <a:buChar char=""/>
              <a:tabLst>
                <a:tab pos="241935" algn="l"/>
                <a:tab pos="292735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Special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proteins</a:t>
            </a:r>
            <a:r>
              <a:rPr sz="2800" spc="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cells that </a:t>
            </a:r>
            <a:r>
              <a:rPr sz="2800" b="1" dirty="0">
                <a:solidFill>
                  <a:srgbClr val="001F5F"/>
                </a:solidFill>
                <a:latin typeface="Garamond"/>
                <a:cs typeface="Garamond"/>
              </a:rPr>
              <a:t>facilitates </a:t>
            </a:r>
            <a:r>
              <a:rPr sz="2800" b="1" dirty="0">
                <a:solidFill>
                  <a:srgbClr val="C00000"/>
                </a:solidFill>
                <a:latin typeface="Garamond"/>
                <a:cs typeface="Garamond"/>
              </a:rPr>
              <a:t>protein</a:t>
            </a:r>
            <a:r>
              <a:rPr sz="2800" b="1" spc="-15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Garamond"/>
                <a:cs typeface="Garamond"/>
              </a:rPr>
              <a:t>folding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Wingdings"/>
              <a:buChar char=""/>
              <a:tabLst>
                <a:tab pos="241935" algn="l"/>
                <a:tab pos="3632200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Belong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to the</a:t>
            </a:r>
            <a:r>
              <a:rPr sz="2800" spc="5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Family</a:t>
            </a:r>
            <a:r>
              <a:rPr sz="2800" spc="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</a:t>
            </a:r>
            <a:r>
              <a:rPr sz="2800" b="1" spc="-10" dirty="0">
                <a:solidFill>
                  <a:srgbClr val="C00000"/>
                </a:solidFill>
                <a:latin typeface="Garamond"/>
                <a:cs typeface="Garamond"/>
              </a:rPr>
              <a:t>Heat Shock</a:t>
            </a:r>
            <a:r>
              <a:rPr sz="2800" b="1" spc="25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2800" b="1" dirty="0">
                <a:solidFill>
                  <a:srgbClr val="C00000"/>
                </a:solidFill>
                <a:latin typeface="Garamond"/>
                <a:cs typeface="Garamond"/>
              </a:rPr>
              <a:t>Proteins</a:t>
            </a:r>
            <a:endParaRPr sz="2800">
              <a:latin typeface="Garamond"/>
              <a:cs typeface="Garamond"/>
            </a:endParaRPr>
          </a:p>
          <a:p>
            <a:pPr marL="241300" marR="946150" indent="-228600">
              <a:lnSpc>
                <a:spcPts val="3030"/>
              </a:lnSpc>
              <a:spcBef>
                <a:spcPts val="1045"/>
              </a:spcBef>
              <a:buFont typeface="Wingdings"/>
              <a:buChar char=""/>
              <a:tabLst>
                <a:tab pos="241935" algn="l"/>
                <a:tab pos="1742439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Produced in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large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quantity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after cells experience the </a:t>
            </a:r>
            <a:r>
              <a:rPr sz="2800" b="1" spc="-5" dirty="0">
                <a:solidFill>
                  <a:srgbClr val="C00000"/>
                </a:solidFill>
                <a:latin typeface="Garamond"/>
                <a:cs typeface="Garamond"/>
              </a:rPr>
              <a:t>denaturing  effects</a:t>
            </a:r>
            <a:r>
              <a:rPr sz="2800" b="1" spc="60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high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 temperature</a:t>
            </a:r>
            <a:endParaRPr sz="2800">
              <a:latin typeface="Garamond"/>
              <a:cs typeface="Garamond"/>
            </a:endParaRPr>
          </a:p>
          <a:p>
            <a:pPr marL="241300" marR="5080" indent="-228600">
              <a:lnSpc>
                <a:spcPct val="90000"/>
              </a:lnSpc>
              <a:spcBef>
                <a:spcPts val="950"/>
              </a:spcBef>
              <a:buFont typeface="Wingdings"/>
              <a:buChar char=""/>
              <a:tabLst>
                <a:tab pos="241935" algn="l"/>
                <a:tab pos="672465" algn="l"/>
              </a:tabLst>
            </a:pPr>
            <a:r>
              <a:rPr sz="2800" b="1" spc="-20" dirty="0">
                <a:solidFill>
                  <a:srgbClr val="001F5F"/>
                </a:solidFill>
                <a:latin typeface="Garamond"/>
                <a:cs typeface="Garamond"/>
              </a:rPr>
              <a:t>Recognize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unfolded </a:t>
            </a:r>
            <a:r>
              <a:rPr sz="2800" b="1" dirty="0">
                <a:solidFill>
                  <a:srgbClr val="001F5F"/>
                </a:solidFill>
                <a:latin typeface="Garamond"/>
                <a:cs typeface="Garamond"/>
              </a:rPr>
              <a:t>proteins 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by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binding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to </a:t>
            </a:r>
            <a:r>
              <a:rPr sz="2800" b="1" spc="-10" dirty="0">
                <a:solidFill>
                  <a:srgbClr val="C00000"/>
                </a:solidFill>
                <a:latin typeface="Garamond"/>
                <a:cs typeface="Garamond"/>
              </a:rPr>
              <a:t>hydrophobic </a:t>
            </a:r>
            <a:r>
              <a:rPr sz="2800" b="1" spc="-5" dirty="0">
                <a:solidFill>
                  <a:srgbClr val="C00000"/>
                </a:solidFill>
                <a:latin typeface="Garamond"/>
                <a:cs typeface="Garamond"/>
              </a:rPr>
              <a:t>patches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that  are not 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normally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exposed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when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proteins are folded properly :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Clumping 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unfolded proteins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is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avoided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Wingdings"/>
              <a:buChar char=""/>
              <a:tabLst>
                <a:tab pos="24193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Chaperones </a:t>
            </a:r>
            <a:r>
              <a:rPr sz="2800" b="1" spc="-10" dirty="0">
                <a:solidFill>
                  <a:srgbClr val="001F5F"/>
                </a:solidFill>
                <a:latin typeface="Garamond"/>
                <a:cs typeface="Garamond"/>
              </a:rPr>
              <a:t>help </a:t>
            </a:r>
            <a:r>
              <a:rPr sz="2800" b="1" dirty="0">
                <a:solidFill>
                  <a:srgbClr val="001F5F"/>
                </a:solidFill>
                <a:latin typeface="Garamond"/>
                <a:cs typeface="Garamond"/>
              </a:rPr>
              <a:t>fold </a:t>
            </a:r>
            <a:r>
              <a:rPr sz="2800" b="1" spc="-10" dirty="0">
                <a:solidFill>
                  <a:srgbClr val="C00000"/>
                </a:solidFill>
                <a:latin typeface="Garamond"/>
                <a:cs typeface="Garamond"/>
              </a:rPr>
              <a:t>new </a:t>
            </a:r>
            <a:r>
              <a:rPr sz="2800" b="1" dirty="0">
                <a:solidFill>
                  <a:srgbClr val="001F5F"/>
                </a:solidFill>
                <a:latin typeface="Garamond"/>
                <a:cs typeface="Garamond"/>
              </a:rPr>
              <a:t>proteins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and </a:t>
            </a:r>
            <a:r>
              <a:rPr sz="2800" b="1" spc="-5" dirty="0">
                <a:solidFill>
                  <a:srgbClr val="C00000"/>
                </a:solidFill>
                <a:latin typeface="Garamond"/>
                <a:cs typeface="Garamond"/>
              </a:rPr>
              <a:t>denatured</a:t>
            </a:r>
            <a:r>
              <a:rPr sz="2800" b="1" spc="105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2800" b="1" dirty="0">
                <a:solidFill>
                  <a:srgbClr val="001F5F"/>
                </a:solidFill>
                <a:latin typeface="Garamond"/>
                <a:cs typeface="Garamond"/>
              </a:rPr>
              <a:t>proteins</a:t>
            </a:r>
            <a:endParaRPr sz="28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1390" y="250697"/>
            <a:ext cx="519366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Protein </a:t>
            </a:r>
            <a:r>
              <a:rPr dirty="0"/>
              <a:t>shape is </a:t>
            </a:r>
            <a:r>
              <a:rPr spc="5" dirty="0"/>
              <a:t>flexible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0382" y="1058656"/>
            <a:ext cx="11162665" cy="539242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2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Characteristic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folded shape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necessary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for its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function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32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Flexible and Dynamic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Shape</a:t>
            </a:r>
            <a:endParaRPr sz="2800">
              <a:latin typeface="Garamond"/>
              <a:cs typeface="Garamond"/>
            </a:endParaRPr>
          </a:p>
          <a:p>
            <a:pPr marL="241300" marR="5080" indent="-228600">
              <a:lnSpc>
                <a:spcPts val="2690"/>
              </a:lnSpc>
              <a:spcBef>
                <a:spcPts val="985"/>
              </a:spcBef>
              <a:buFont typeface="Wingdings"/>
              <a:buChar char=""/>
              <a:tabLst>
                <a:tab pos="241300" algn="l"/>
                <a:tab pos="1689735" algn="l"/>
                <a:tab pos="2121535" algn="l"/>
              </a:tabLst>
            </a:pP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Over</a:t>
            </a:r>
            <a:r>
              <a:rPr sz="2800" spc="2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half	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the analysed proteins: </a:t>
            </a:r>
            <a:r>
              <a:rPr sz="2800" b="1" spc="-15" dirty="0">
                <a:solidFill>
                  <a:srgbClr val="001F5F"/>
                </a:solidFill>
                <a:latin typeface="Garamond"/>
                <a:cs typeface="Garamond"/>
              </a:rPr>
              <a:t>Inactive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state-disordered </a:t>
            </a:r>
            <a:r>
              <a:rPr sz="2800" b="1" dirty="0">
                <a:solidFill>
                  <a:srgbClr val="001F5F"/>
                </a:solidFill>
                <a:latin typeface="Garamond"/>
                <a:cs typeface="Garamond"/>
              </a:rPr>
              <a:t>regions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lacking  any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apparent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shape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345"/>
              </a:spcBef>
              <a:buFont typeface="Wingdings"/>
              <a:buChar char=""/>
              <a:tabLst>
                <a:tab pos="241300" algn="l"/>
                <a:tab pos="5975350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Until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prompted: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Exists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in</a:t>
            </a:r>
            <a:r>
              <a:rPr sz="2800" spc="3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Assortment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Shapes</a:t>
            </a:r>
            <a:endParaRPr sz="2800">
              <a:latin typeface="Garamond"/>
              <a:cs typeface="Garamond"/>
            </a:endParaRPr>
          </a:p>
          <a:p>
            <a:pPr marL="241300" marR="963930" indent="-228600">
              <a:lnSpc>
                <a:spcPct val="80000"/>
              </a:lnSpc>
              <a:spcBef>
                <a:spcPts val="100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What Prompts: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Interactions </a:t>
            </a:r>
            <a:r>
              <a:rPr sz="2800" b="1" spc="-10" dirty="0">
                <a:solidFill>
                  <a:srgbClr val="001F5F"/>
                </a:solidFill>
                <a:latin typeface="Garamond"/>
                <a:cs typeface="Garamond"/>
              </a:rPr>
              <a:t>with Ions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or </a:t>
            </a:r>
            <a:r>
              <a:rPr sz="2800" b="1" dirty="0">
                <a:solidFill>
                  <a:srgbClr val="001F5F"/>
                </a:solidFill>
                <a:latin typeface="Garamond"/>
                <a:cs typeface="Garamond"/>
              </a:rPr>
              <a:t>molecules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,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when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chemically 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modified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Protein folding is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often </a:t>
            </a:r>
            <a:r>
              <a:rPr sz="2800" b="1" dirty="0">
                <a:solidFill>
                  <a:srgbClr val="001F5F"/>
                </a:solidFill>
                <a:latin typeface="Garamond"/>
                <a:cs typeface="Garamond"/>
              </a:rPr>
              <a:t>regulated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: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Ordered 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Active</a:t>
            </a:r>
            <a:r>
              <a:rPr sz="2800" spc="3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Confirmation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32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Shape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determines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function, hence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Regulated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(cell signalling</a:t>
            </a:r>
            <a:r>
              <a:rPr sz="2800" spc="-5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processes)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32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Controlling and Coordinating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cellular</a:t>
            </a:r>
            <a:r>
              <a:rPr sz="2800" spc="8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activities</a:t>
            </a:r>
            <a:endParaRPr sz="2800">
              <a:latin typeface="Garamond"/>
              <a:cs typeface="Garamond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450">
              <a:latin typeface="Times New Roman"/>
              <a:cs typeface="Times New Roman"/>
            </a:endParaRPr>
          </a:p>
          <a:p>
            <a:pPr marL="815340">
              <a:lnSpc>
                <a:spcPct val="100000"/>
              </a:lnSpc>
              <a:spcBef>
                <a:spcPts val="5"/>
              </a:spcBef>
            </a:pPr>
            <a:r>
              <a:rPr sz="2800" b="1" spc="-5" dirty="0">
                <a:solidFill>
                  <a:srgbClr val="006FC0"/>
                </a:solidFill>
                <a:latin typeface="Garamond"/>
                <a:cs typeface="Garamond"/>
              </a:rPr>
              <a:t>Protein Function </a:t>
            </a:r>
            <a:r>
              <a:rPr sz="2800" b="1" spc="-10" dirty="0">
                <a:solidFill>
                  <a:srgbClr val="006FC0"/>
                </a:solidFill>
                <a:latin typeface="Garamond"/>
                <a:cs typeface="Garamond"/>
              </a:rPr>
              <a:t>Depends </a:t>
            </a:r>
            <a:r>
              <a:rPr sz="2800" b="1" spc="-5" dirty="0">
                <a:solidFill>
                  <a:srgbClr val="006FC0"/>
                </a:solidFill>
                <a:latin typeface="Garamond"/>
                <a:cs typeface="Garamond"/>
              </a:rPr>
              <a:t>on Shape: Shape </a:t>
            </a:r>
            <a:r>
              <a:rPr sz="2800" b="1" spc="-10" dirty="0">
                <a:solidFill>
                  <a:srgbClr val="006FC0"/>
                </a:solidFill>
                <a:latin typeface="Garamond"/>
                <a:cs typeface="Garamond"/>
              </a:rPr>
              <a:t>depends </a:t>
            </a:r>
            <a:r>
              <a:rPr sz="2800" b="1" spc="-5" dirty="0">
                <a:solidFill>
                  <a:srgbClr val="006FC0"/>
                </a:solidFill>
                <a:latin typeface="Garamond"/>
                <a:cs typeface="Garamond"/>
              </a:rPr>
              <a:t>on</a:t>
            </a:r>
            <a:r>
              <a:rPr sz="2800" b="1" spc="135" dirty="0">
                <a:solidFill>
                  <a:srgbClr val="006FC0"/>
                </a:solidFill>
                <a:latin typeface="Garamond"/>
                <a:cs typeface="Garamond"/>
              </a:rPr>
              <a:t> </a:t>
            </a:r>
            <a:r>
              <a:rPr sz="2800" b="1" dirty="0">
                <a:solidFill>
                  <a:srgbClr val="006FC0"/>
                </a:solidFill>
                <a:latin typeface="Garamond"/>
                <a:cs typeface="Garamond"/>
              </a:rPr>
              <a:t>folding</a:t>
            </a:r>
            <a:endParaRPr sz="28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93514" y="603580"/>
            <a:ext cx="32023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Life</a:t>
            </a:r>
            <a:r>
              <a:rPr spc="-75" dirty="0"/>
              <a:t> </a:t>
            </a:r>
            <a:r>
              <a:rPr spc="-10" dirty="0"/>
              <a:t>Replicates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8871" y="1120902"/>
            <a:ext cx="24714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Cellular</a:t>
            </a:r>
            <a:r>
              <a:rPr sz="2800" spc="-4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division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8871" y="1631442"/>
            <a:ext cx="10499725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8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All species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trace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their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ancestry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back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to a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single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common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ancestry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– 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LUCA: 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Last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Universal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Common</a:t>
            </a:r>
            <a:r>
              <a:rPr sz="2800" spc="2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Ancestor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56132" y="2892551"/>
            <a:ext cx="4247394" cy="35806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86137" y="2188462"/>
            <a:ext cx="5905862" cy="4566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60117" y="73278"/>
            <a:ext cx="7277734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Protein </a:t>
            </a:r>
            <a:r>
              <a:rPr dirty="0"/>
              <a:t>shape is </a:t>
            </a:r>
            <a:r>
              <a:rPr spc="5" dirty="0"/>
              <a:t>flexible</a:t>
            </a:r>
            <a:r>
              <a:rPr spc="25" dirty="0"/>
              <a:t> </a:t>
            </a:r>
            <a:r>
              <a:rPr dirty="0"/>
              <a:t>(Contd..)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88022" y="2264963"/>
            <a:ext cx="177800" cy="400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70"/>
              </a:lnSpc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d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64742" y="6340246"/>
            <a:ext cx="52197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139950" algn="l"/>
              </a:tabLst>
            </a:pPr>
            <a:r>
              <a:rPr sz="2800" spc="15" dirty="0">
                <a:solidFill>
                  <a:srgbClr val="001F5F"/>
                </a:solidFill>
                <a:latin typeface="Garamond"/>
                <a:cs typeface="Garamond"/>
              </a:rPr>
              <a:t>aggregation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</a:t>
            </a:r>
            <a:r>
              <a:rPr sz="2800" b="1" spc="-10" dirty="0">
                <a:solidFill>
                  <a:srgbClr val="001F5F"/>
                </a:solidFill>
                <a:latin typeface="Garamond"/>
                <a:cs typeface="Garamond"/>
              </a:rPr>
              <a:t>Long</a:t>
            </a:r>
            <a:r>
              <a:rPr sz="2800" b="1" spc="-6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fibrils=&gt;death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8980" y="1677923"/>
            <a:ext cx="5094732" cy="44898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225408" y="6236309"/>
            <a:ext cx="317627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All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PrP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illnesses are</a:t>
            </a:r>
            <a:r>
              <a:rPr sz="2600" spc="-4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fatal</a:t>
            </a:r>
            <a:endParaRPr sz="2600">
              <a:latin typeface="Garamond"/>
              <a:cs typeface="Garamon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0342" y="717386"/>
            <a:ext cx="9907270" cy="573341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6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25" dirty="0">
                <a:solidFill>
                  <a:srgbClr val="001F5F"/>
                </a:solidFill>
                <a:latin typeface="Garamond"/>
                <a:cs typeface="Garamond"/>
              </a:rPr>
              <a:t>Folding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can be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‘infectious’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Stanley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Prusiner’s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(1982) surprising </a:t>
            </a:r>
            <a:r>
              <a:rPr sz="2800" spc="-25" dirty="0">
                <a:solidFill>
                  <a:srgbClr val="001F5F"/>
                </a:solidFill>
                <a:latin typeface="Garamond"/>
                <a:cs typeface="Garamond"/>
              </a:rPr>
              <a:t>work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on folding: Infectious</a:t>
            </a:r>
            <a:r>
              <a:rPr sz="2800" spc="1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Prions</a:t>
            </a:r>
            <a:endParaRPr sz="2800">
              <a:latin typeface="Garamond"/>
              <a:cs typeface="Garamond"/>
            </a:endParaRPr>
          </a:p>
          <a:p>
            <a:pPr marL="241300" marR="3161665" indent="-228600">
              <a:lnSpc>
                <a:spcPts val="2690"/>
              </a:lnSpc>
              <a:spcBef>
                <a:spcPts val="161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Prions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(proteinaceous infectious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particles): 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Certain </a:t>
            </a:r>
            <a:r>
              <a:rPr sz="2800" b="1" spc="15" dirty="0">
                <a:solidFill>
                  <a:srgbClr val="001F5F"/>
                </a:solidFill>
                <a:latin typeface="Garamond"/>
                <a:cs typeface="Garamond"/>
              </a:rPr>
              <a:t>normal </a:t>
            </a:r>
            <a:r>
              <a:rPr sz="2800" b="1" dirty="0">
                <a:solidFill>
                  <a:srgbClr val="001F5F"/>
                </a:solidFill>
                <a:latin typeface="Garamond"/>
                <a:cs typeface="Garamond"/>
              </a:rPr>
              <a:t>proteins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can be induced to fol  into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infectious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, disease-causing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agents.</a:t>
            </a:r>
            <a:endParaRPr sz="2800">
              <a:latin typeface="Garamond"/>
              <a:cs typeface="Garamond"/>
            </a:endParaRPr>
          </a:p>
          <a:p>
            <a:pPr marL="241300" marR="3081655" indent="-228600">
              <a:lnSpc>
                <a:spcPts val="2690"/>
              </a:lnSpc>
              <a:spcBef>
                <a:spcPts val="990"/>
              </a:spcBef>
              <a:buFont typeface="Wingdings"/>
              <a:buChar char=""/>
              <a:tabLst>
                <a:tab pos="241300" algn="l"/>
                <a:tab pos="461073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PrP: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Alternate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folded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20" dirty="0">
                <a:solidFill>
                  <a:srgbClr val="001F5F"/>
                </a:solidFill>
                <a:latin typeface="Garamond"/>
                <a:cs typeface="Garamond"/>
              </a:rPr>
              <a:t>forms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</a:t>
            </a:r>
            <a:r>
              <a:rPr sz="2800" spc="15" dirty="0">
                <a:solidFill>
                  <a:srgbClr val="001F5F"/>
                </a:solidFill>
                <a:latin typeface="Garamond"/>
                <a:cs typeface="Garamond"/>
              </a:rPr>
              <a:t>normal</a:t>
            </a:r>
            <a:r>
              <a:rPr sz="2800" spc="-7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proteins  present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in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healthy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individuals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(</a:t>
            </a:r>
            <a:r>
              <a:rPr sz="2800" b="1" dirty="0">
                <a:solidFill>
                  <a:srgbClr val="001F5F"/>
                </a:solidFill>
                <a:latin typeface="Garamond"/>
                <a:cs typeface="Garamond"/>
              </a:rPr>
              <a:t>same </a:t>
            </a:r>
            <a:r>
              <a:rPr sz="2800" b="1" spc="15" dirty="0">
                <a:solidFill>
                  <a:srgbClr val="001F5F"/>
                </a:solidFill>
                <a:latin typeface="Garamond"/>
                <a:cs typeface="Garamond"/>
              </a:rPr>
              <a:t>primary  </a:t>
            </a:r>
            <a:r>
              <a:rPr sz="2800" b="1" spc="5" dirty="0">
                <a:solidFill>
                  <a:srgbClr val="001F5F"/>
                </a:solidFill>
                <a:latin typeface="Garamond"/>
                <a:cs typeface="Garamond"/>
              </a:rPr>
              <a:t>structure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but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shapes are radically</a:t>
            </a:r>
            <a:r>
              <a:rPr sz="2800" spc="3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different)</a:t>
            </a:r>
            <a:endParaRPr sz="2800">
              <a:latin typeface="Garamond"/>
              <a:cs typeface="Garamond"/>
            </a:endParaRPr>
          </a:p>
          <a:p>
            <a:pPr marL="241300" marR="3142615" indent="-228600">
              <a:lnSpc>
                <a:spcPct val="80000"/>
              </a:lnSpc>
              <a:spcBef>
                <a:spcPts val="1025"/>
              </a:spcBef>
              <a:buFont typeface="Wingdings"/>
              <a:buChar char=""/>
              <a:tabLst>
                <a:tab pos="241300" algn="l"/>
                <a:tab pos="67246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Eg: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‘mad </a:t>
            </a:r>
            <a:r>
              <a:rPr sz="2800" b="1" spc="-15" dirty="0">
                <a:solidFill>
                  <a:srgbClr val="001F5F"/>
                </a:solidFill>
                <a:latin typeface="Garamond"/>
                <a:cs typeface="Garamond"/>
              </a:rPr>
              <a:t>cow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disease’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in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cattle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and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human: 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spongiform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encephalopathies—literally,  “sponge-brain-illnesses.”: 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Massive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degeneration 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brain</a:t>
            </a:r>
            <a:endParaRPr sz="2800">
              <a:latin typeface="Garamond"/>
              <a:cs typeface="Garamond"/>
            </a:endParaRPr>
          </a:p>
          <a:p>
            <a:pPr marL="927100" marR="3383915">
              <a:lnSpc>
                <a:spcPts val="2690"/>
              </a:lnSpc>
              <a:spcBef>
                <a:spcPts val="975"/>
              </a:spcBef>
            </a:pP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How? 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Transmitted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while consuming PrP  containing substances/ rarely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inherited;</a:t>
            </a:r>
            <a:endParaRPr sz="28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60264" y="2508504"/>
            <a:ext cx="1772920" cy="1772920"/>
          </a:xfrm>
          <a:custGeom>
            <a:avLst/>
            <a:gdLst/>
            <a:ahLst/>
            <a:cxnLst/>
            <a:rect l="l" t="t" r="r" b="b"/>
            <a:pathLst>
              <a:path w="1772920" h="1772920">
                <a:moveTo>
                  <a:pt x="886206" y="0"/>
                </a:moveTo>
                <a:lnTo>
                  <a:pt x="837580" y="1311"/>
                </a:lnTo>
                <a:lnTo>
                  <a:pt x="789640" y="5199"/>
                </a:lnTo>
                <a:lnTo>
                  <a:pt x="742453" y="11598"/>
                </a:lnTo>
                <a:lnTo>
                  <a:pt x="696088" y="20439"/>
                </a:lnTo>
                <a:lnTo>
                  <a:pt x="650610" y="31654"/>
                </a:lnTo>
                <a:lnTo>
                  <a:pt x="606088" y="45177"/>
                </a:lnTo>
                <a:lnTo>
                  <a:pt x="562590" y="60939"/>
                </a:lnTo>
                <a:lnTo>
                  <a:pt x="520183" y="78874"/>
                </a:lnTo>
                <a:lnTo>
                  <a:pt x="478934" y="98912"/>
                </a:lnTo>
                <a:lnTo>
                  <a:pt x="438911" y="120988"/>
                </a:lnTo>
                <a:lnTo>
                  <a:pt x="400183" y="145033"/>
                </a:lnTo>
                <a:lnTo>
                  <a:pt x="362815" y="170980"/>
                </a:lnTo>
                <a:lnTo>
                  <a:pt x="326876" y="198761"/>
                </a:lnTo>
                <a:lnTo>
                  <a:pt x="292434" y="228309"/>
                </a:lnTo>
                <a:lnTo>
                  <a:pt x="259556" y="259556"/>
                </a:lnTo>
                <a:lnTo>
                  <a:pt x="228309" y="292434"/>
                </a:lnTo>
                <a:lnTo>
                  <a:pt x="198761" y="326876"/>
                </a:lnTo>
                <a:lnTo>
                  <a:pt x="170980" y="362815"/>
                </a:lnTo>
                <a:lnTo>
                  <a:pt x="145033" y="400183"/>
                </a:lnTo>
                <a:lnTo>
                  <a:pt x="120988" y="438911"/>
                </a:lnTo>
                <a:lnTo>
                  <a:pt x="98912" y="478934"/>
                </a:lnTo>
                <a:lnTo>
                  <a:pt x="78874" y="520183"/>
                </a:lnTo>
                <a:lnTo>
                  <a:pt x="60939" y="562590"/>
                </a:lnTo>
                <a:lnTo>
                  <a:pt x="45177" y="606088"/>
                </a:lnTo>
                <a:lnTo>
                  <a:pt x="31654" y="650610"/>
                </a:lnTo>
                <a:lnTo>
                  <a:pt x="20439" y="696088"/>
                </a:lnTo>
                <a:lnTo>
                  <a:pt x="11598" y="742453"/>
                </a:lnTo>
                <a:lnTo>
                  <a:pt x="5199" y="789640"/>
                </a:lnTo>
                <a:lnTo>
                  <a:pt x="1311" y="837580"/>
                </a:lnTo>
                <a:lnTo>
                  <a:pt x="0" y="886206"/>
                </a:lnTo>
                <a:lnTo>
                  <a:pt x="1311" y="934831"/>
                </a:lnTo>
                <a:lnTo>
                  <a:pt x="5199" y="982771"/>
                </a:lnTo>
                <a:lnTo>
                  <a:pt x="11598" y="1029958"/>
                </a:lnTo>
                <a:lnTo>
                  <a:pt x="20439" y="1076323"/>
                </a:lnTo>
                <a:lnTo>
                  <a:pt x="31654" y="1121801"/>
                </a:lnTo>
                <a:lnTo>
                  <a:pt x="45177" y="1166323"/>
                </a:lnTo>
                <a:lnTo>
                  <a:pt x="60939" y="1209821"/>
                </a:lnTo>
                <a:lnTo>
                  <a:pt x="78874" y="1252228"/>
                </a:lnTo>
                <a:lnTo>
                  <a:pt x="98912" y="1293477"/>
                </a:lnTo>
                <a:lnTo>
                  <a:pt x="120988" y="1333500"/>
                </a:lnTo>
                <a:lnTo>
                  <a:pt x="145033" y="1372228"/>
                </a:lnTo>
                <a:lnTo>
                  <a:pt x="170980" y="1409596"/>
                </a:lnTo>
                <a:lnTo>
                  <a:pt x="198761" y="1445535"/>
                </a:lnTo>
                <a:lnTo>
                  <a:pt x="228309" y="1479977"/>
                </a:lnTo>
                <a:lnTo>
                  <a:pt x="259556" y="1512855"/>
                </a:lnTo>
                <a:lnTo>
                  <a:pt x="292434" y="1544102"/>
                </a:lnTo>
                <a:lnTo>
                  <a:pt x="326876" y="1573650"/>
                </a:lnTo>
                <a:lnTo>
                  <a:pt x="362815" y="1601431"/>
                </a:lnTo>
                <a:lnTo>
                  <a:pt x="400183" y="1627378"/>
                </a:lnTo>
                <a:lnTo>
                  <a:pt x="438912" y="1651423"/>
                </a:lnTo>
                <a:lnTo>
                  <a:pt x="478934" y="1673499"/>
                </a:lnTo>
                <a:lnTo>
                  <a:pt x="520183" y="1693537"/>
                </a:lnTo>
                <a:lnTo>
                  <a:pt x="562590" y="1711472"/>
                </a:lnTo>
                <a:lnTo>
                  <a:pt x="606088" y="1727234"/>
                </a:lnTo>
                <a:lnTo>
                  <a:pt x="650610" y="1740757"/>
                </a:lnTo>
                <a:lnTo>
                  <a:pt x="696088" y="1751972"/>
                </a:lnTo>
                <a:lnTo>
                  <a:pt x="742453" y="1760813"/>
                </a:lnTo>
                <a:lnTo>
                  <a:pt x="789640" y="1767212"/>
                </a:lnTo>
                <a:lnTo>
                  <a:pt x="837580" y="1771100"/>
                </a:lnTo>
                <a:lnTo>
                  <a:pt x="886206" y="1772412"/>
                </a:lnTo>
                <a:lnTo>
                  <a:pt x="934831" y="1771100"/>
                </a:lnTo>
                <a:lnTo>
                  <a:pt x="982771" y="1767212"/>
                </a:lnTo>
                <a:lnTo>
                  <a:pt x="1029958" y="1760813"/>
                </a:lnTo>
                <a:lnTo>
                  <a:pt x="1076323" y="1751972"/>
                </a:lnTo>
                <a:lnTo>
                  <a:pt x="1121801" y="1740757"/>
                </a:lnTo>
                <a:lnTo>
                  <a:pt x="1166323" y="1727234"/>
                </a:lnTo>
                <a:lnTo>
                  <a:pt x="1209821" y="1711472"/>
                </a:lnTo>
                <a:lnTo>
                  <a:pt x="1252228" y="1693537"/>
                </a:lnTo>
                <a:lnTo>
                  <a:pt x="1293477" y="1673499"/>
                </a:lnTo>
                <a:lnTo>
                  <a:pt x="1333499" y="1651423"/>
                </a:lnTo>
                <a:lnTo>
                  <a:pt x="1372228" y="1627378"/>
                </a:lnTo>
                <a:lnTo>
                  <a:pt x="1409596" y="1601431"/>
                </a:lnTo>
                <a:lnTo>
                  <a:pt x="1445535" y="1573650"/>
                </a:lnTo>
                <a:lnTo>
                  <a:pt x="1479977" y="1544102"/>
                </a:lnTo>
                <a:lnTo>
                  <a:pt x="1512855" y="1512855"/>
                </a:lnTo>
                <a:lnTo>
                  <a:pt x="1544102" y="1479977"/>
                </a:lnTo>
                <a:lnTo>
                  <a:pt x="1573650" y="1445535"/>
                </a:lnTo>
                <a:lnTo>
                  <a:pt x="1601431" y="1409596"/>
                </a:lnTo>
                <a:lnTo>
                  <a:pt x="1627378" y="1372228"/>
                </a:lnTo>
                <a:lnTo>
                  <a:pt x="1651423" y="1333500"/>
                </a:lnTo>
                <a:lnTo>
                  <a:pt x="1673499" y="1293477"/>
                </a:lnTo>
                <a:lnTo>
                  <a:pt x="1693537" y="1252228"/>
                </a:lnTo>
                <a:lnTo>
                  <a:pt x="1711472" y="1209821"/>
                </a:lnTo>
                <a:lnTo>
                  <a:pt x="1727234" y="1166323"/>
                </a:lnTo>
                <a:lnTo>
                  <a:pt x="1740757" y="1121801"/>
                </a:lnTo>
                <a:lnTo>
                  <a:pt x="1751972" y="1076323"/>
                </a:lnTo>
                <a:lnTo>
                  <a:pt x="1760813" y="1029958"/>
                </a:lnTo>
                <a:lnTo>
                  <a:pt x="1767212" y="982771"/>
                </a:lnTo>
                <a:lnTo>
                  <a:pt x="1771100" y="934831"/>
                </a:lnTo>
                <a:lnTo>
                  <a:pt x="1772412" y="886206"/>
                </a:lnTo>
                <a:lnTo>
                  <a:pt x="1771100" y="837580"/>
                </a:lnTo>
                <a:lnTo>
                  <a:pt x="1767212" y="789640"/>
                </a:lnTo>
                <a:lnTo>
                  <a:pt x="1760813" y="742453"/>
                </a:lnTo>
                <a:lnTo>
                  <a:pt x="1751972" y="696088"/>
                </a:lnTo>
                <a:lnTo>
                  <a:pt x="1740757" y="650610"/>
                </a:lnTo>
                <a:lnTo>
                  <a:pt x="1727234" y="606088"/>
                </a:lnTo>
                <a:lnTo>
                  <a:pt x="1711472" y="562590"/>
                </a:lnTo>
                <a:lnTo>
                  <a:pt x="1693537" y="520183"/>
                </a:lnTo>
                <a:lnTo>
                  <a:pt x="1673499" y="478934"/>
                </a:lnTo>
                <a:lnTo>
                  <a:pt x="1651423" y="438911"/>
                </a:lnTo>
                <a:lnTo>
                  <a:pt x="1627378" y="400183"/>
                </a:lnTo>
                <a:lnTo>
                  <a:pt x="1601431" y="362815"/>
                </a:lnTo>
                <a:lnTo>
                  <a:pt x="1573650" y="326876"/>
                </a:lnTo>
                <a:lnTo>
                  <a:pt x="1544102" y="292434"/>
                </a:lnTo>
                <a:lnTo>
                  <a:pt x="1512855" y="259556"/>
                </a:lnTo>
                <a:lnTo>
                  <a:pt x="1479977" y="228309"/>
                </a:lnTo>
                <a:lnTo>
                  <a:pt x="1445535" y="198761"/>
                </a:lnTo>
                <a:lnTo>
                  <a:pt x="1409596" y="170980"/>
                </a:lnTo>
                <a:lnTo>
                  <a:pt x="1372228" y="145033"/>
                </a:lnTo>
                <a:lnTo>
                  <a:pt x="1333500" y="120988"/>
                </a:lnTo>
                <a:lnTo>
                  <a:pt x="1293477" y="98912"/>
                </a:lnTo>
                <a:lnTo>
                  <a:pt x="1252228" y="78874"/>
                </a:lnTo>
                <a:lnTo>
                  <a:pt x="1209821" y="60939"/>
                </a:lnTo>
                <a:lnTo>
                  <a:pt x="1166323" y="45177"/>
                </a:lnTo>
                <a:lnTo>
                  <a:pt x="1121801" y="31654"/>
                </a:lnTo>
                <a:lnTo>
                  <a:pt x="1076323" y="20439"/>
                </a:lnTo>
                <a:lnTo>
                  <a:pt x="1029958" y="11598"/>
                </a:lnTo>
                <a:lnTo>
                  <a:pt x="982771" y="5199"/>
                </a:lnTo>
                <a:lnTo>
                  <a:pt x="934831" y="1311"/>
                </a:lnTo>
                <a:lnTo>
                  <a:pt x="886206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441950" y="2876243"/>
            <a:ext cx="1212215" cy="88328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2400" spc="-5" dirty="0">
                <a:solidFill>
                  <a:srgbClr val="FFFFFF"/>
                </a:solidFill>
                <a:latin typeface="Garamond"/>
                <a:cs typeface="Garamond"/>
              </a:rPr>
              <a:t>Protein</a:t>
            </a:r>
            <a:endParaRPr sz="2400">
              <a:latin typeface="Garamond"/>
              <a:cs typeface="Garamond"/>
            </a:endParaRPr>
          </a:p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sz="2400" dirty="0">
                <a:solidFill>
                  <a:srgbClr val="FFFFFF"/>
                </a:solidFill>
                <a:latin typeface="Garamond"/>
                <a:cs typeface="Garamond"/>
              </a:rPr>
              <a:t>Functions</a:t>
            </a:r>
            <a:endParaRPr sz="2400">
              <a:latin typeface="Garamond"/>
              <a:cs typeface="Garamon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45479" y="1976627"/>
            <a:ext cx="601980" cy="376555"/>
          </a:xfrm>
          <a:custGeom>
            <a:avLst/>
            <a:gdLst/>
            <a:ahLst/>
            <a:cxnLst/>
            <a:rect l="l" t="t" r="r" b="b"/>
            <a:pathLst>
              <a:path w="601979" h="376555">
                <a:moveTo>
                  <a:pt x="481584" y="188213"/>
                </a:moveTo>
                <a:lnTo>
                  <a:pt x="120396" y="188213"/>
                </a:lnTo>
                <a:lnTo>
                  <a:pt x="120396" y="376427"/>
                </a:lnTo>
                <a:lnTo>
                  <a:pt x="481584" y="376427"/>
                </a:lnTo>
                <a:lnTo>
                  <a:pt x="481584" y="188213"/>
                </a:lnTo>
                <a:close/>
              </a:path>
              <a:path w="601979" h="376555">
                <a:moveTo>
                  <a:pt x="300990" y="0"/>
                </a:moveTo>
                <a:lnTo>
                  <a:pt x="0" y="188213"/>
                </a:lnTo>
                <a:lnTo>
                  <a:pt x="601980" y="188213"/>
                </a:lnTo>
                <a:lnTo>
                  <a:pt x="300990" y="0"/>
                </a:lnTo>
                <a:close/>
              </a:path>
            </a:pathLst>
          </a:custGeom>
          <a:solidFill>
            <a:srgbClr val="AAAB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60264" y="28955"/>
            <a:ext cx="1772920" cy="1771014"/>
          </a:xfrm>
          <a:custGeom>
            <a:avLst/>
            <a:gdLst/>
            <a:ahLst/>
            <a:cxnLst/>
            <a:rect l="l" t="t" r="r" b="b"/>
            <a:pathLst>
              <a:path w="1772920" h="1771014">
                <a:moveTo>
                  <a:pt x="886206" y="0"/>
                </a:moveTo>
                <a:lnTo>
                  <a:pt x="837580" y="1309"/>
                </a:lnTo>
                <a:lnTo>
                  <a:pt x="789640" y="5194"/>
                </a:lnTo>
                <a:lnTo>
                  <a:pt x="742453" y="11587"/>
                </a:lnTo>
                <a:lnTo>
                  <a:pt x="696088" y="20419"/>
                </a:lnTo>
                <a:lnTo>
                  <a:pt x="650610" y="31624"/>
                </a:lnTo>
                <a:lnTo>
                  <a:pt x="606088" y="45134"/>
                </a:lnTo>
                <a:lnTo>
                  <a:pt x="562590" y="60882"/>
                </a:lnTo>
                <a:lnTo>
                  <a:pt x="520183" y="78800"/>
                </a:lnTo>
                <a:lnTo>
                  <a:pt x="478934" y="98820"/>
                </a:lnTo>
                <a:lnTo>
                  <a:pt x="438911" y="120875"/>
                </a:lnTo>
                <a:lnTo>
                  <a:pt x="400183" y="144898"/>
                </a:lnTo>
                <a:lnTo>
                  <a:pt x="362815" y="170822"/>
                </a:lnTo>
                <a:lnTo>
                  <a:pt x="326876" y="198578"/>
                </a:lnTo>
                <a:lnTo>
                  <a:pt x="292434" y="228099"/>
                </a:lnTo>
                <a:lnTo>
                  <a:pt x="259556" y="259318"/>
                </a:lnTo>
                <a:lnTo>
                  <a:pt x="228309" y="292167"/>
                </a:lnTo>
                <a:lnTo>
                  <a:pt x="198761" y="326579"/>
                </a:lnTo>
                <a:lnTo>
                  <a:pt x="170980" y="362486"/>
                </a:lnTo>
                <a:lnTo>
                  <a:pt x="145033" y="399821"/>
                </a:lnTo>
                <a:lnTo>
                  <a:pt x="120988" y="438516"/>
                </a:lnTo>
                <a:lnTo>
                  <a:pt x="98912" y="478505"/>
                </a:lnTo>
                <a:lnTo>
                  <a:pt x="78874" y="519718"/>
                </a:lnTo>
                <a:lnTo>
                  <a:pt x="60939" y="562090"/>
                </a:lnTo>
                <a:lnTo>
                  <a:pt x="45177" y="605552"/>
                </a:lnTo>
                <a:lnTo>
                  <a:pt x="31654" y="650037"/>
                </a:lnTo>
                <a:lnTo>
                  <a:pt x="20439" y="695477"/>
                </a:lnTo>
                <a:lnTo>
                  <a:pt x="11598" y="741805"/>
                </a:lnTo>
                <a:lnTo>
                  <a:pt x="5199" y="788954"/>
                </a:lnTo>
                <a:lnTo>
                  <a:pt x="1311" y="836856"/>
                </a:lnTo>
                <a:lnTo>
                  <a:pt x="0" y="885444"/>
                </a:lnTo>
                <a:lnTo>
                  <a:pt x="1311" y="934031"/>
                </a:lnTo>
                <a:lnTo>
                  <a:pt x="5199" y="981933"/>
                </a:lnTo>
                <a:lnTo>
                  <a:pt x="11598" y="1029082"/>
                </a:lnTo>
                <a:lnTo>
                  <a:pt x="20439" y="1075410"/>
                </a:lnTo>
                <a:lnTo>
                  <a:pt x="31654" y="1120850"/>
                </a:lnTo>
                <a:lnTo>
                  <a:pt x="45177" y="1165335"/>
                </a:lnTo>
                <a:lnTo>
                  <a:pt x="60939" y="1208797"/>
                </a:lnTo>
                <a:lnTo>
                  <a:pt x="78874" y="1251169"/>
                </a:lnTo>
                <a:lnTo>
                  <a:pt x="98912" y="1292382"/>
                </a:lnTo>
                <a:lnTo>
                  <a:pt x="120988" y="1332371"/>
                </a:lnTo>
                <a:lnTo>
                  <a:pt x="145033" y="1371066"/>
                </a:lnTo>
                <a:lnTo>
                  <a:pt x="170980" y="1408401"/>
                </a:lnTo>
                <a:lnTo>
                  <a:pt x="198761" y="1444308"/>
                </a:lnTo>
                <a:lnTo>
                  <a:pt x="228309" y="1478720"/>
                </a:lnTo>
                <a:lnTo>
                  <a:pt x="259556" y="1511569"/>
                </a:lnTo>
                <a:lnTo>
                  <a:pt x="292434" y="1542788"/>
                </a:lnTo>
                <a:lnTo>
                  <a:pt x="326876" y="1572309"/>
                </a:lnTo>
                <a:lnTo>
                  <a:pt x="362815" y="1600065"/>
                </a:lnTo>
                <a:lnTo>
                  <a:pt x="400183" y="1625989"/>
                </a:lnTo>
                <a:lnTo>
                  <a:pt x="438912" y="1650012"/>
                </a:lnTo>
                <a:lnTo>
                  <a:pt x="478934" y="1672067"/>
                </a:lnTo>
                <a:lnTo>
                  <a:pt x="520183" y="1692087"/>
                </a:lnTo>
                <a:lnTo>
                  <a:pt x="562590" y="1710005"/>
                </a:lnTo>
                <a:lnTo>
                  <a:pt x="606088" y="1725753"/>
                </a:lnTo>
                <a:lnTo>
                  <a:pt x="650610" y="1739263"/>
                </a:lnTo>
                <a:lnTo>
                  <a:pt x="696088" y="1750468"/>
                </a:lnTo>
                <a:lnTo>
                  <a:pt x="742453" y="1759300"/>
                </a:lnTo>
                <a:lnTo>
                  <a:pt x="789640" y="1765693"/>
                </a:lnTo>
                <a:lnTo>
                  <a:pt x="837580" y="1769578"/>
                </a:lnTo>
                <a:lnTo>
                  <a:pt x="886206" y="1770888"/>
                </a:lnTo>
                <a:lnTo>
                  <a:pt x="934831" y="1769578"/>
                </a:lnTo>
                <a:lnTo>
                  <a:pt x="982771" y="1765693"/>
                </a:lnTo>
                <a:lnTo>
                  <a:pt x="1029958" y="1759300"/>
                </a:lnTo>
                <a:lnTo>
                  <a:pt x="1076323" y="1750468"/>
                </a:lnTo>
                <a:lnTo>
                  <a:pt x="1121801" y="1739263"/>
                </a:lnTo>
                <a:lnTo>
                  <a:pt x="1166323" y="1725753"/>
                </a:lnTo>
                <a:lnTo>
                  <a:pt x="1209821" y="1710005"/>
                </a:lnTo>
                <a:lnTo>
                  <a:pt x="1252228" y="1692087"/>
                </a:lnTo>
                <a:lnTo>
                  <a:pt x="1293477" y="1672067"/>
                </a:lnTo>
                <a:lnTo>
                  <a:pt x="1333499" y="1650012"/>
                </a:lnTo>
                <a:lnTo>
                  <a:pt x="1372228" y="1625989"/>
                </a:lnTo>
                <a:lnTo>
                  <a:pt x="1409596" y="1600065"/>
                </a:lnTo>
                <a:lnTo>
                  <a:pt x="1445535" y="1572309"/>
                </a:lnTo>
                <a:lnTo>
                  <a:pt x="1479977" y="1542788"/>
                </a:lnTo>
                <a:lnTo>
                  <a:pt x="1512855" y="1511569"/>
                </a:lnTo>
                <a:lnTo>
                  <a:pt x="1544102" y="1478720"/>
                </a:lnTo>
                <a:lnTo>
                  <a:pt x="1573650" y="1444308"/>
                </a:lnTo>
                <a:lnTo>
                  <a:pt x="1601431" y="1408401"/>
                </a:lnTo>
                <a:lnTo>
                  <a:pt x="1627378" y="1371066"/>
                </a:lnTo>
                <a:lnTo>
                  <a:pt x="1651423" y="1332371"/>
                </a:lnTo>
                <a:lnTo>
                  <a:pt x="1673499" y="1292382"/>
                </a:lnTo>
                <a:lnTo>
                  <a:pt x="1693537" y="1251169"/>
                </a:lnTo>
                <a:lnTo>
                  <a:pt x="1711472" y="1208797"/>
                </a:lnTo>
                <a:lnTo>
                  <a:pt x="1727234" y="1165335"/>
                </a:lnTo>
                <a:lnTo>
                  <a:pt x="1740757" y="1120850"/>
                </a:lnTo>
                <a:lnTo>
                  <a:pt x="1751972" y="1075410"/>
                </a:lnTo>
                <a:lnTo>
                  <a:pt x="1760813" y="1029082"/>
                </a:lnTo>
                <a:lnTo>
                  <a:pt x="1767212" y="981933"/>
                </a:lnTo>
                <a:lnTo>
                  <a:pt x="1771100" y="934031"/>
                </a:lnTo>
                <a:lnTo>
                  <a:pt x="1772412" y="885444"/>
                </a:lnTo>
                <a:lnTo>
                  <a:pt x="1771100" y="836856"/>
                </a:lnTo>
                <a:lnTo>
                  <a:pt x="1767212" y="788954"/>
                </a:lnTo>
                <a:lnTo>
                  <a:pt x="1760813" y="741805"/>
                </a:lnTo>
                <a:lnTo>
                  <a:pt x="1751972" y="695477"/>
                </a:lnTo>
                <a:lnTo>
                  <a:pt x="1740757" y="650037"/>
                </a:lnTo>
                <a:lnTo>
                  <a:pt x="1727234" y="605552"/>
                </a:lnTo>
                <a:lnTo>
                  <a:pt x="1711472" y="562090"/>
                </a:lnTo>
                <a:lnTo>
                  <a:pt x="1693537" y="519718"/>
                </a:lnTo>
                <a:lnTo>
                  <a:pt x="1673499" y="478505"/>
                </a:lnTo>
                <a:lnTo>
                  <a:pt x="1651423" y="438516"/>
                </a:lnTo>
                <a:lnTo>
                  <a:pt x="1627378" y="399821"/>
                </a:lnTo>
                <a:lnTo>
                  <a:pt x="1601431" y="362486"/>
                </a:lnTo>
                <a:lnTo>
                  <a:pt x="1573650" y="326579"/>
                </a:lnTo>
                <a:lnTo>
                  <a:pt x="1544102" y="292167"/>
                </a:lnTo>
                <a:lnTo>
                  <a:pt x="1512855" y="259318"/>
                </a:lnTo>
                <a:lnTo>
                  <a:pt x="1479977" y="228099"/>
                </a:lnTo>
                <a:lnTo>
                  <a:pt x="1445535" y="198578"/>
                </a:lnTo>
                <a:lnTo>
                  <a:pt x="1409596" y="170822"/>
                </a:lnTo>
                <a:lnTo>
                  <a:pt x="1372228" y="144898"/>
                </a:lnTo>
                <a:lnTo>
                  <a:pt x="1333500" y="120875"/>
                </a:lnTo>
                <a:lnTo>
                  <a:pt x="1293477" y="98820"/>
                </a:lnTo>
                <a:lnTo>
                  <a:pt x="1252228" y="78800"/>
                </a:lnTo>
                <a:lnTo>
                  <a:pt x="1209821" y="60882"/>
                </a:lnTo>
                <a:lnTo>
                  <a:pt x="1166323" y="45134"/>
                </a:lnTo>
                <a:lnTo>
                  <a:pt x="1121801" y="31624"/>
                </a:lnTo>
                <a:lnTo>
                  <a:pt x="1076323" y="20419"/>
                </a:lnTo>
                <a:lnTo>
                  <a:pt x="1029958" y="11587"/>
                </a:lnTo>
                <a:lnTo>
                  <a:pt x="982771" y="5194"/>
                </a:lnTo>
                <a:lnTo>
                  <a:pt x="934831" y="1309"/>
                </a:lnTo>
                <a:lnTo>
                  <a:pt x="886206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25770" y="672465"/>
            <a:ext cx="1043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</a:rPr>
              <a:t>Cat</a:t>
            </a:r>
            <a:r>
              <a:rPr sz="2400" spc="-15" dirty="0">
                <a:solidFill>
                  <a:srgbClr val="FFFFFF"/>
                </a:solidFill>
              </a:rPr>
              <a:t>a</a:t>
            </a:r>
            <a:r>
              <a:rPr sz="2400" dirty="0">
                <a:solidFill>
                  <a:srgbClr val="FFFFFF"/>
                </a:solidFill>
              </a:rPr>
              <a:t>lysis</a:t>
            </a:r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6858254" y="2519045"/>
            <a:ext cx="416559" cy="521970"/>
          </a:xfrm>
          <a:custGeom>
            <a:avLst/>
            <a:gdLst/>
            <a:ahLst/>
            <a:cxnLst/>
            <a:rect l="l" t="t" r="r" b="b"/>
            <a:pathLst>
              <a:path w="416559" h="521969">
                <a:moveTo>
                  <a:pt x="407391" y="417194"/>
                </a:moveTo>
                <a:lnTo>
                  <a:pt x="343535" y="417194"/>
                </a:lnTo>
                <a:lnTo>
                  <a:pt x="403732" y="521462"/>
                </a:lnTo>
                <a:lnTo>
                  <a:pt x="407391" y="417194"/>
                </a:lnTo>
                <a:close/>
              </a:path>
              <a:path w="416559" h="521969">
                <a:moveTo>
                  <a:pt x="102743" y="0"/>
                </a:moveTo>
                <a:lnTo>
                  <a:pt x="162941" y="104266"/>
                </a:lnTo>
                <a:lnTo>
                  <a:pt x="0" y="198374"/>
                </a:lnTo>
                <a:lnTo>
                  <a:pt x="180721" y="511301"/>
                </a:lnTo>
                <a:lnTo>
                  <a:pt x="343535" y="417194"/>
                </a:lnTo>
                <a:lnTo>
                  <a:pt x="407391" y="417194"/>
                </a:lnTo>
                <a:lnTo>
                  <a:pt x="416178" y="166750"/>
                </a:lnTo>
                <a:lnTo>
                  <a:pt x="102743" y="0"/>
                </a:lnTo>
                <a:close/>
              </a:path>
            </a:pathLst>
          </a:custGeom>
          <a:solidFill>
            <a:srgbClr val="AAAB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09104" y="1269491"/>
            <a:ext cx="1771014" cy="1771014"/>
          </a:xfrm>
          <a:custGeom>
            <a:avLst/>
            <a:gdLst/>
            <a:ahLst/>
            <a:cxnLst/>
            <a:rect l="l" t="t" r="r" b="b"/>
            <a:pathLst>
              <a:path w="1771015" h="1771014">
                <a:moveTo>
                  <a:pt x="885444" y="0"/>
                </a:moveTo>
                <a:lnTo>
                  <a:pt x="836856" y="1309"/>
                </a:lnTo>
                <a:lnTo>
                  <a:pt x="788954" y="5194"/>
                </a:lnTo>
                <a:lnTo>
                  <a:pt x="741805" y="11587"/>
                </a:lnTo>
                <a:lnTo>
                  <a:pt x="695477" y="20419"/>
                </a:lnTo>
                <a:lnTo>
                  <a:pt x="650037" y="31624"/>
                </a:lnTo>
                <a:lnTo>
                  <a:pt x="605552" y="45134"/>
                </a:lnTo>
                <a:lnTo>
                  <a:pt x="562090" y="60882"/>
                </a:lnTo>
                <a:lnTo>
                  <a:pt x="519718" y="78800"/>
                </a:lnTo>
                <a:lnTo>
                  <a:pt x="478505" y="98820"/>
                </a:lnTo>
                <a:lnTo>
                  <a:pt x="438516" y="120875"/>
                </a:lnTo>
                <a:lnTo>
                  <a:pt x="399821" y="144898"/>
                </a:lnTo>
                <a:lnTo>
                  <a:pt x="362486" y="170822"/>
                </a:lnTo>
                <a:lnTo>
                  <a:pt x="326579" y="198578"/>
                </a:lnTo>
                <a:lnTo>
                  <a:pt x="292167" y="228099"/>
                </a:lnTo>
                <a:lnTo>
                  <a:pt x="259318" y="259318"/>
                </a:lnTo>
                <a:lnTo>
                  <a:pt x="228099" y="292167"/>
                </a:lnTo>
                <a:lnTo>
                  <a:pt x="198578" y="326579"/>
                </a:lnTo>
                <a:lnTo>
                  <a:pt x="170822" y="362486"/>
                </a:lnTo>
                <a:lnTo>
                  <a:pt x="144898" y="399821"/>
                </a:lnTo>
                <a:lnTo>
                  <a:pt x="120875" y="438516"/>
                </a:lnTo>
                <a:lnTo>
                  <a:pt x="98820" y="478505"/>
                </a:lnTo>
                <a:lnTo>
                  <a:pt x="78800" y="519718"/>
                </a:lnTo>
                <a:lnTo>
                  <a:pt x="60882" y="562090"/>
                </a:lnTo>
                <a:lnTo>
                  <a:pt x="45134" y="605552"/>
                </a:lnTo>
                <a:lnTo>
                  <a:pt x="31624" y="650037"/>
                </a:lnTo>
                <a:lnTo>
                  <a:pt x="20419" y="695477"/>
                </a:lnTo>
                <a:lnTo>
                  <a:pt x="11587" y="741805"/>
                </a:lnTo>
                <a:lnTo>
                  <a:pt x="5194" y="788954"/>
                </a:lnTo>
                <a:lnTo>
                  <a:pt x="1309" y="836856"/>
                </a:lnTo>
                <a:lnTo>
                  <a:pt x="0" y="885444"/>
                </a:lnTo>
                <a:lnTo>
                  <a:pt x="1309" y="934031"/>
                </a:lnTo>
                <a:lnTo>
                  <a:pt x="5194" y="981933"/>
                </a:lnTo>
                <a:lnTo>
                  <a:pt x="11587" y="1029082"/>
                </a:lnTo>
                <a:lnTo>
                  <a:pt x="20419" y="1075410"/>
                </a:lnTo>
                <a:lnTo>
                  <a:pt x="31624" y="1120850"/>
                </a:lnTo>
                <a:lnTo>
                  <a:pt x="45134" y="1165335"/>
                </a:lnTo>
                <a:lnTo>
                  <a:pt x="60882" y="1208797"/>
                </a:lnTo>
                <a:lnTo>
                  <a:pt x="78800" y="1251169"/>
                </a:lnTo>
                <a:lnTo>
                  <a:pt x="98820" y="1292382"/>
                </a:lnTo>
                <a:lnTo>
                  <a:pt x="120875" y="1332371"/>
                </a:lnTo>
                <a:lnTo>
                  <a:pt x="144898" y="1371066"/>
                </a:lnTo>
                <a:lnTo>
                  <a:pt x="170822" y="1408401"/>
                </a:lnTo>
                <a:lnTo>
                  <a:pt x="198578" y="1444308"/>
                </a:lnTo>
                <a:lnTo>
                  <a:pt x="228099" y="1478720"/>
                </a:lnTo>
                <a:lnTo>
                  <a:pt x="259318" y="1511569"/>
                </a:lnTo>
                <a:lnTo>
                  <a:pt x="292167" y="1542788"/>
                </a:lnTo>
                <a:lnTo>
                  <a:pt x="326579" y="1572309"/>
                </a:lnTo>
                <a:lnTo>
                  <a:pt x="362486" y="1600065"/>
                </a:lnTo>
                <a:lnTo>
                  <a:pt x="399821" y="1625989"/>
                </a:lnTo>
                <a:lnTo>
                  <a:pt x="438516" y="1650012"/>
                </a:lnTo>
                <a:lnTo>
                  <a:pt x="478505" y="1672067"/>
                </a:lnTo>
                <a:lnTo>
                  <a:pt x="519718" y="1692087"/>
                </a:lnTo>
                <a:lnTo>
                  <a:pt x="562090" y="1710005"/>
                </a:lnTo>
                <a:lnTo>
                  <a:pt x="605552" y="1725753"/>
                </a:lnTo>
                <a:lnTo>
                  <a:pt x="650037" y="1739263"/>
                </a:lnTo>
                <a:lnTo>
                  <a:pt x="695477" y="1750468"/>
                </a:lnTo>
                <a:lnTo>
                  <a:pt x="741805" y="1759300"/>
                </a:lnTo>
                <a:lnTo>
                  <a:pt x="788954" y="1765693"/>
                </a:lnTo>
                <a:lnTo>
                  <a:pt x="836856" y="1769578"/>
                </a:lnTo>
                <a:lnTo>
                  <a:pt x="885444" y="1770888"/>
                </a:lnTo>
                <a:lnTo>
                  <a:pt x="934031" y="1769578"/>
                </a:lnTo>
                <a:lnTo>
                  <a:pt x="981933" y="1765693"/>
                </a:lnTo>
                <a:lnTo>
                  <a:pt x="1029082" y="1759300"/>
                </a:lnTo>
                <a:lnTo>
                  <a:pt x="1075410" y="1750468"/>
                </a:lnTo>
                <a:lnTo>
                  <a:pt x="1120850" y="1739263"/>
                </a:lnTo>
                <a:lnTo>
                  <a:pt x="1165335" y="1725753"/>
                </a:lnTo>
                <a:lnTo>
                  <a:pt x="1208797" y="1710005"/>
                </a:lnTo>
                <a:lnTo>
                  <a:pt x="1251169" y="1692087"/>
                </a:lnTo>
                <a:lnTo>
                  <a:pt x="1292382" y="1672067"/>
                </a:lnTo>
                <a:lnTo>
                  <a:pt x="1332371" y="1650012"/>
                </a:lnTo>
                <a:lnTo>
                  <a:pt x="1371066" y="1625989"/>
                </a:lnTo>
                <a:lnTo>
                  <a:pt x="1408401" y="1600065"/>
                </a:lnTo>
                <a:lnTo>
                  <a:pt x="1444308" y="1572309"/>
                </a:lnTo>
                <a:lnTo>
                  <a:pt x="1478720" y="1542788"/>
                </a:lnTo>
                <a:lnTo>
                  <a:pt x="1511569" y="1511569"/>
                </a:lnTo>
                <a:lnTo>
                  <a:pt x="1542788" y="1478720"/>
                </a:lnTo>
                <a:lnTo>
                  <a:pt x="1572309" y="1444308"/>
                </a:lnTo>
                <a:lnTo>
                  <a:pt x="1600065" y="1408401"/>
                </a:lnTo>
                <a:lnTo>
                  <a:pt x="1625989" y="1371066"/>
                </a:lnTo>
                <a:lnTo>
                  <a:pt x="1650012" y="1332371"/>
                </a:lnTo>
                <a:lnTo>
                  <a:pt x="1672067" y="1292382"/>
                </a:lnTo>
                <a:lnTo>
                  <a:pt x="1692087" y="1251169"/>
                </a:lnTo>
                <a:lnTo>
                  <a:pt x="1710005" y="1208797"/>
                </a:lnTo>
                <a:lnTo>
                  <a:pt x="1725753" y="1165335"/>
                </a:lnTo>
                <a:lnTo>
                  <a:pt x="1739263" y="1120850"/>
                </a:lnTo>
                <a:lnTo>
                  <a:pt x="1750468" y="1075410"/>
                </a:lnTo>
                <a:lnTo>
                  <a:pt x="1759300" y="1029082"/>
                </a:lnTo>
                <a:lnTo>
                  <a:pt x="1765693" y="981933"/>
                </a:lnTo>
                <a:lnTo>
                  <a:pt x="1769578" y="934031"/>
                </a:lnTo>
                <a:lnTo>
                  <a:pt x="1770888" y="885444"/>
                </a:lnTo>
                <a:lnTo>
                  <a:pt x="1769578" y="836856"/>
                </a:lnTo>
                <a:lnTo>
                  <a:pt x="1765693" y="788954"/>
                </a:lnTo>
                <a:lnTo>
                  <a:pt x="1759300" y="741805"/>
                </a:lnTo>
                <a:lnTo>
                  <a:pt x="1750468" y="695477"/>
                </a:lnTo>
                <a:lnTo>
                  <a:pt x="1739263" y="650037"/>
                </a:lnTo>
                <a:lnTo>
                  <a:pt x="1725753" y="605552"/>
                </a:lnTo>
                <a:lnTo>
                  <a:pt x="1710005" y="562090"/>
                </a:lnTo>
                <a:lnTo>
                  <a:pt x="1692087" y="519718"/>
                </a:lnTo>
                <a:lnTo>
                  <a:pt x="1672067" y="478505"/>
                </a:lnTo>
                <a:lnTo>
                  <a:pt x="1650012" y="438516"/>
                </a:lnTo>
                <a:lnTo>
                  <a:pt x="1625989" y="399821"/>
                </a:lnTo>
                <a:lnTo>
                  <a:pt x="1600065" y="362486"/>
                </a:lnTo>
                <a:lnTo>
                  <a:pt x="1572309" y="326579"/>
                </a:lnTo>
                <a:lnTo>
                  <a:pt x="1542788" y="292167"/>
                </a:lnTo>
                <a:lnTo>
                  <a:pt x="1511569" y="259318"/>
                </a:lnTo>
                <a:lnTo>
                  <a:pt x="1478720" y="228099"/>
                </a:lnTo>
                <a:lnTo>
                  <a:pt x="1444308" y="198578"/>
                </a:lnTo>
                <a:lnTo>
                  <a:pt x="1408401" y="170822"/>
                </a:lnTo>
                <a:lnTo>
                  <a:pt x="1371066" y="144898"/>
                </a:lnTo>
                <a:lnTo>
                  <a:pt x="1332371" y="120875"/>
                </a:lnTo>
                <a:lnTo>
                  <a:pt x="1292382" y="98820"/>
                </a:lnTo>
                <a:lnTo>
                  <a:pt x="1251169" y="78800"/>
                </a:lnTo>
                <a:lnTo>
                  <a:pt x="1208797" y="60882"/>
                </a:lnTo>
                <a:lnTo>
                  <a:pt x="1165335" y="45134"/>
                </a:lnTo>
                <a:lnTo>
                  <a:pt x="1120850" y="31624"/>
                </a:lnTo>
                <a:lnTo>
                  <a:pt x="1075410" y="20419"/>
                </a:lnTo>
                <a:lnTo>
                  <a:pt x="1029082" y="11587"/>
                </a:lnTo>
                <a:lnTo>
                  <a:pt x="981933" y="5194"/>
                </a:lnTo>
                <a:lnTo>
                  <a:pt x="934031" y="1309"/>
                </a:lnTo>
                <a:lnTo>
                  <a:pt x="885444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692643" y="1913001"/>
            <a:ext cx="10064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Garamond"/>
                <a:cs typeface="Garamond"/>
              </a:rPr>
              <a:t>Defense</a:t>
            </a:r>
            <a:endParaRPr sz="2400">
              <a:latin typeface="Garamond"/>
              <a:cs typeface="Garamon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58254" y="3748913"/>
            <a:ext cx="416559" cy="521970"/>
          </a:xfrm>
          <a:custGeom>
            <a:avLst/>
            <a:gdLst/>
            <a:ahLst/>
            <a:cxnLst/>
            <a:rect l="l" t="t" r="r" b="b"/>
            <a:pathLst>
              <a:path w="416559" h="521970">
                <a:moveTo>
                  <a:pt x="180721" y="10160"/>
                </a:moveTo>
                <a:lnTo>
                  <a:pt x="0" y="323088"/>
                </a:lnTo>
                <a:lnTo>
                  <a:pt x="162941" y="417194"/>
                </a:lnTo>
                <a:lnTo>
                  <a:pt x="102743" y="521462"/>
                </a:lnTo>
                <a:lnTo>
                  <a:pt x="416178" y="354711"/>
                </a:lnTo>
                <a:lnTo>
                  <a:pt x="407391" y="104267"/>
                </a:lnTo>
                <a:lnTo>
                  <a:pt x="343535" y="104267"/>
                </a:lnTo>
                <a:lnTo>
                  <a:pt x="180721" y="10160"/>
                </a:lnTo>
                <a:close/>
              </a:path>
              <a:path w="416559" h="521970">
                <a:moveTo>
                  <a:pt x="403732" y="0"/>
                </a:moveTo>
                <a:lnTo>
                  <a:pt x="343535" y="104267"/>
                </a:lnTo>
                <a:lnTo>
                  <a:pt x="407391" y="104267"/>
                </a:lnTo>
                <a:lnTo>
                  <a:pt x="403732" y="0"/>
                </a:lnTo>
                <a:close/>
              </a:path>
            </a:pathLst>
          </a:custGeom>
          <a:solidFill>
            <a:srgbClr val="AAAB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09104" y="3749040"/>
            <a:ext cx="1771014" cy="1771014"/>
          </a:xfrm>
          <a:custGeom>
            <a:avLst/>
            <a:gdLst/>
            <a:ahLst/>
            <a:cxnLst/>
            <a:rect l="l" t="t" r="r" b="b"/>
            <a:pathLst>
              <a:path w="1771015" h="1771014">
                <a:moveTo>
                  <a:pt x="885444" y="0"/>
                </a:moveTo>
                <a:lnTo>
                  <a:pt x="836856" y="1309"/>
                </a:lnTo>
                <a:lnTo>
                  <a:pt x="788954" y="5194"/>
                </a:lnTo>
                <a:lnTo>
                  <a:pt x="741805" y="11587"/>
                </a:lnTo>
                <a:lnTo>
                  <a:pt x="695477" y="20419"/>
                </a:lnTo>
                <a:lnTo>
                  <a:pt x="650037" y="31624"/>
                </a:lnTo>
                <a:lnTo>
                  <a:pt x="605552" y="45134"/>
                </a:lnTo>
                <a:lnTo>
                  <a:pt x="562090" y="60882"/>
                </a:lnTo>
                <a:lnTo>
                  <a:pt x="519718" y="78800"/>
                </a:lnTo>
                <a:lnTo>
                  <a:pt x="478505" y="98820"/>
                </a:lnTo>
                <a:lnTo>
                  <a:pt x="438516" y="120875"/>
                </a:lnTo>
                <a:lnTo>
                  <a:pt x="399821" y="144898"/>
                </a:lnTo>
                <a:lnTo>
                  <a:pt x="362486" y="170822"/>
                </a:lnTo>
                <a:lnTo>
                  <a:pt x="326579" y="198578"/>
                </a:lnTo>
                <a:lnTo>
                  <a:pt x="292167" y="228099"/>
                </a:lnTo>
                <a:lnTo>
                  <a:pt x="259318" y="259318"/>
                </a:lnTo>
                <a:lnTo>
                  <a:pt x="228099" y="292167"/>
                </a:lnTo>
                <a:lnTo>
                  <a:pt x="198578" y="326579"/>
                </a:lnTo>
                <a:lnTo>
                  <a:pt x="170822" y="362486"/>
                </a:lnTo>
                <a:lnTo>
                  <a:pt x="144898" y="399821"/>
                </a:lnTo>
                <a:lnTo>
                  <a:pt x="120875" y="438516"/>
                </a:lnTo>
                <a:lnTo>
                  <a:pt x="98820" y="478505"/>
                </a:lnTo>
                <a:lnTo>
                  <a:pt x="78800" y="519718"/>
                </a:lnTo>
                <a:lnTo>
                  <a:pt x="60882" y="562090"/>
                </a:lnTo>
                <a:lnTo>
                  <a:pt x="45134" y="605552"/>
                </a:lnTo>
                <a:lnTo>
                  <a:pt x="31624" y="650037"/>
                </a:lnTo>
                <a:lnTo>
                  <a:pt x="20419" y="695477"/>
                </a:lnTo>
                <a:lnTo>
                  <a:pt x="11587" y="741805"/>
                </a:lnTo>
                <a:lnTo>
                  <a:pt x="5194" y="788954"/>
                </a:lnTo>
                <a:lnTo>
                  <a:pt x="1309" y="836856"/>
                </a:lnTo>
                <a:lnTo>
                  <a:pt x="0" y="885444"/>
                </a:lnTo>
                <a:lnTo>
                  <a:pt x="1309" y="934031"/>
                </a:lnTo>
                <a:lnTo>
                  <a:pt x="5194" y="981933"/>
                </a:lnTo>
                <a:lnTo>
                  <a:pt x="11587" y="1029082"/>
                </a:lnTo>
                <a:lnTo>
                  <a:pt x="20419" y="1075410"/>
                </a:lnTo>
                <a:lnTo>
                  <a:pt x="31624" y="1120850"/>
                </a:lnTo>
                <a:lnTo>
                  <a:pt x="45134" y="1165335"/>
                </a:lnTo>
                <a:lnTo>
                  <a:pt x="60882" y="1208797"/>
                </a:lnTo>
                <a:lnTo>
                  <a:pt x="78800" y="1251169"/>
                </a:lnTo>
                <a:lnTo>
                  <a:pt x="98820" y="1292382"/>
                </a:lnTo>
                <a:lnTo>
                  <a:pt x="120875" y="1332371"/>
                </a:lnTo>
                <a:lnTo>
                  <a:pt x="144898" y="1371066"/>
                </a:lnTo>
                <a:lnTo>
                  <a:pt x="170822" y="1408401"/>
                </a:lnTo>
                <a:lnTo>
                  <a:pt x="198578" y="1444308"/>
                </a:lnTo>
                <a:lnTo>
                  <a:pt x="228099" y="1478720"/>
                </a:lnTo>
                <a:lnTo>
                  <a:pt x="259318" y="1511569"/>
                </a:lnTo>
                <a:lnTo>
                  <a:pt x="292167" y="1542788"/>
                </a:lnTo>
                <a:lnTo>
                  <a:pt x="326579" y="1572309"/>
                </a:lnTo>
                <a:lnTo>
                  <a:pt x="362486" y="1600065"/>
                </a:lnTo>
                <a:lnTo>
                  <a:pt x="399821" y="1625989"/>
                </a:lnTo>
                <a:lnTo>
                  <a:pt x="438516" y="1650012"/>
                </a:lnTo>
                <a:lnTo>
                  <a:pt x="478505" y="1672067"/>
                </a:lnTo>
                <a:lnTo>
                  <a:pt x="519718" y="1692087"/>
                </a:lnTo>
                <a:lnTo>
                  <a:pt x="562090" y="1710005"/>
                </a:lnTo>
                <a:lnTo>
                  <a:pt x="605552" y="1725753"/>
                </a:lnTo>
                <a:lnTo>
                  <a:pt x="650037" y="1739263"/>
                </a:lnTo>
                <a:lnTo>
                  <a:pt x="695477" y="1750468"/>
                </a:lnTo>
                <a:lnTo>
                  <a:pt x="741805" y="1759300"/>
                </a:lnTo>
                <a:lnTo>
                  <a:pt x="788954" y="1765693"/>
                </a:lnTo>
                <a:lnTo>
                  <a:pt x="836856" y="1769578"/>
                </a:lnTo>
                <a:lnTo>
                  <a:pt x="885444" y="1770888"/>
                </a:lnTo>
                <a:lnTo>
                  <a:pt x="934031" y="1769578"/>
                </a:lnTo>
                <a:lnTo>
                  <a:pt x="981933" y="1765693"/>
                </a:lnTo>
                <a:lnTo>
                  <a:pt x="1029082" y="1759300"/>
                </a:lnTo>
                <a:lnTo>
                  <a:pt x="1075410" y="1750468"/>
                </a:lnTo>
                <a:lnTo>
                  <a:pt x="1120850" y="1739263"/>
                </a:lnTo>
                <a:lnTo>
                  <a:pt x="1165335" y="1725753"/>
                </a:lnTo>
                <a:lnTo>
                  <a:pt x="1208797" y="1710005"/>
                </a:lnTo>
                <a:lnTo>
                  <a:pt x="1251169" y="1692087"/>
                </a:lnTo>
                <a:lnTo>
                  <a:pt x="1292382" y="1672067"/>
                </a:lnTo>
                <a:lnTo>
                  <a:pt x="1332371" y="1650012"/>
                </a:lnTo>
                <a:lnTo>
                  <a:pt x="1371066" y="1625989"/>
                </a:lnTo>
                <a:lnTo>
                  <a:pt x="1408401" y="1600065"/>
                </a:lnTo>
                <a:lnTo>
                  <a:pt x="1444308" y="1572309"/>
                </a:lnTo>
                <a:lnTo>
                  <a:pt x="1478720" y="1542788"/>
                </a:lnTo>
                <a:lnTo>
                  <a:pt x="1511569" y="1511569"/>
                </a:lnTo>
                <a:lnTo>
                  <a:pt x="1542788" y="1478720"/>
                </a:lnTo>
                <a:lnTo>
                  <a:pt x="1572309" y="1444308"/>
                </a:lnTo>
                <a:lnTo>
                  <a:pt x="1600065" y="1408401"/>
                </a:lnTo>
                <a:lnTo>
                  <a:pt x="1625989" y="1371066"/>
                </a:lnTo>
                <a:lnTo>
                  <a:pt x="1650012" y="1332371"/>
                </a:lnTo>
                <a:lnTo>
                  <a:pt x="1672067" y="1292382"/>
                </a:lnTo>
                <a:lnTo>
                  <a:pt x="1692087" y="1251169"/>
                </a:lnTo>
                <a:lnTo>
                  <a:pt x="1710005" y="1208797"/>
                </a:lnTo>
                <a:lnTo>
                  <a:pt x="1725753" y="1165335"/>
                </a:lnTo>
                <a:lnTo>
                  <a:pt x="1739263" y="1120850"/>
                </a:lnTo>
                <a:lnTo>
                  <a:pt x="1750468" y="1075410"/>
                </a:lnTo>
                <a:lnTo>
                  <a:pt x="1759300" y="1029082"/>
                </a:lnTo>
                <a:lnTo>
                  <a:pt x="1765693" y="981933"/>
                </a:lnTo>
                <a:lnTo>
                  <a:pt x="1769578" y="934031"/>
                </a:lnTo>
                <a:lnTo>
                  <a:pt x="1770888" y="885444"/>
                </a:lnTo>
                <a:lnTo>
                  <a:pt x="1769578" y="836856"/>
                </a:lnTo>
                <a:lnTo>
                  <a:pt x="1765693" y="788954"/>
                </a:lnTo>
                <a:lnTo>
                  <a:pt x="1759300" y="741805"/>
                </a:lnTo>
                <a:lnTo>
                  <a:pt x="1750468" y="695477"/>
                </a:lnTo>
                <a:lnTo>
                  <a:pt x="1739263" y="650037"/>
                </a:lnTo>
                <a:lnTo>
                  <a:pt x="1725753" y="605552"/>
                </a:lnTo>
                <a:lnTo>
                  <a:pt x="1710005" y="562090"/>
                </a:lnTo>
                <a:lnTo>
                  <a:pt x="1692087" y="519718"/>
                </a:lnTo>
                <a:lnTo>
                  <a:pt x="1672067" y="478505"/>
                </a:lnTo>
                <a:lnTo>
                  <a:pt x="1650012" y="438516"/>
                </a:lnTo>
                <a:lnTo>
                  <a:pt x="1625989" y="399821"/>
                </a:lnTo>
                <a:lnTo>
                  <a:pt x="1600065" y="362486"/>
                </a:lnTo>
                <a:lnTo>
                  <a:pt x="1572309" y="326579"/>
                </a:lnTo>
                <a:lnTo>
                  <a:pt x="1542788" y="292167"/>
                </a:lnTo>
                <a:lnTo>
                  <a:pt x="1511569" y="259318"/>
                </a:lnTo>
                <a:lnTo>
                  <a:pt x="1478720" y="228099"/>
                </a:lnTo>
                <a:lnTo>
                  <a:pt x="1444308" y="198578"/>
                </a:lnTo>
                <a:lnTo>
                  <a:pt x="1408401" y="170822"/>
                </a:lnTo>
                <a:lnTo>
                  <a:pt x="1371066" y="144898"/>
                </a:lnTo>
                <a:lnTo>
                  <a:pt x="1332371" y="120875"/>
                </a:lnTo>
                <a:lnTo>
                  <a:pt x="1292382" y="98820"/>
                </a:lnTo>
                <a:lnTo>
                  <a:pt x="1251169" y="78800"/>
                </a:lnTo>
                <a:lnTo>
                  <a:pt x="1208797" y="60882"/>
                </a:lnTo>
                <a:lnTo>
                  <a:pt x="1165335" y="45134"/>
                </a:lnTo>
                <a:lnTo>
                  <a:pt x="1120850" y="31624"/>
                </a:lnTo>
                <a:lnTo>
                  <a:pt x="1075410" y="20419"/>
                </a:lnTo>
                <a:lnTo>
                  <a:pt x="1029082" y="11587"/>
                </a:lnTo>
                <a:lnTo>
                  <a:pt x="981933" y="5194"/>
                </a:lnTo>
                <a:lnTo>
                  <a:pt x="934031" y="1309"/>
                </a:lnTo>
                <a:lnTo>
                  <a:pt x="885444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590535" y="4240148"/>
            <a:ext cx="1214120" cy="699135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561340" marR="5080" indent="-549275">
              <a:lnSpc>
                <a:spcPts val="2420"/>
              </a:lnSpc>
              <a:spcBef>
                <a:spcPts val="560"/>
              </a:spcBef>
            </a:pPr>
            <a:r>
              <a:rPr sz="2400" dirty="0">
                <a:solidFill>
                  <a:srgbClr val="FFFFFF"/>
                </a:solidFill>
                <a:latin typeface="Garamond"/>
                <a:cs typeface="Garamond"/>
              </a:rPr>
              <a:t>M</a:t>
            </a:r>
            <a:r>
              <a:rPr sz="2400" spc="-35" dirty="0">
                <a:solidFill>
                  <a:srgbClr val="FFFFFF"/>
                </a:solidFill>
                <a:latin typeface="Garamond"/>
                <a:cs typeface="Garamond"/>
              </a:rPr>
              <a:t>o</a:t>
            </a:r>
            <a:r>
              <a:rPr sz="2400" spc="-45" dirty="0">
                <a:solidFill>
                  <a:srgbClr val="FFFFFF"/>
                </a:solidFill>
                <a:latin typeface="Garamond"/>
                <a:cs typeface="Garamond"/>
              </a:rPr>
              <a:t>v</a:t>
            </a:r>
            <a:r>
              <a:rPr sz="2400" dirty="0">
                <a:solidFill>
                  <a:srgbClr val="FFFFFF"/>
                </a:solidFill>
                <a:latin typeface="Garamond"/>
                <a:cs typeface="Garamond"/>
              </a:rPr>
              <a:t>emen  t</a:t>
            </a:r>
            <a:endParaRPr sz="2400">
              <a:latin typeface="Garamond"/>
              <a:cs typeface="Garamond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745479" y="4436364"/>
            <a:ext cx="601980" cy="376555"/>
          </a:xfrm>
          <a:custGeom>
            <a:avLst/>
            <a:gdLst/>
            <a:ahLst/>
            <a:cxnLst/>
            <a:rect l="l" t="t" r="r" b="b"/>
            <a:pathLst>
              <a:path w="601979" h="376554">
                <a:moveTo>
                  <a:pt x="601980" y="188213"/>
                </a:moveTo>
                <a:lnTo>
                  <a:pt x="0" y="188213"/>
                </a:lnTo>
                <a:lnTo>
                  <a:pt x="300990" y="376428"/>
                </a:lnTo>
                <a:lnTo>
                  <a:pt x="601980" y="188213"/>
                </a:lnTo>
                <a:close/>
              </a:path>
              <a:path w="601979" h="376554">
                <a:moveTo>
                  <a:pt x="481584" y="0"/>
                </a:moveTo>
                <a:lnTo>
                  <a:pt x="120396" y="0"/>
                </a:lnTo>
                <a:lnTo>
                  <a:pt x="120396" y="188213"/>
                </a:lnTo>
                <a:lnTo>
                  <a:pt x="481584" y="188213"/>
                </a:lnTo>
                <a:lnTo>
                  <a:pt x="481584" y="0"/>
                </a:lnTo>
                <a:close/>
              </a:path>
            </a:pathLst>
          </a:custGeom>
          <a:solidFill>
            <a:srgbClr val="AAAB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60264" y="4989576"/>
            <a:ext cx="1772920" cy="1771014"/>
          </a:xfrm>
          <a:custGeom>
            <a:avLst/>
            <a:gdLst/>
            <a:ahLst/>
            <a:cxnLst/>
            <a:rect l="l" t="t" r="r" b="b"/>
            <a:pathLst>
              <a:path w="1772920" h="1771015">
                <a:moveTo>
                  <a:pt x="886206" y="0"/>
                </a:moveTo>
                <a:lnTo>
                  <a:pt x="837580" y="1309"/>
                </a:lnTo>
                <a:lnTo>
                  <a:pt x="789640" y="5194"/>
                </a:lnTo>
                <a:lnTo>
                  <a:pt x="742453" y="11587"/>
                </a:lnTo>
                <a:lnTo>
                  <a:pt x="696088" y="20419"/>
                </a:lnTo>
                <a:lnTo>
                  <a:pt x="650610" y="31624"/>
                </a:lnTo>
                <a:lnTo>
                  <a:pt x="606088" y="45134"/>
                </a:lnTo>
                <a:lnTo>
                  <a:pt x="562590" y="60882"/>
                </a:lnTo>
                <a:lnTo>
                  <a:pt x="520183" y="78800"/>
                </a:lnTo>
                <a:lnTo>
                  <a:pt x="478934" y="98820"/>
                </a:lnTo>
                <a:lnTo>
                  <a:pt x="438911" y="120875"/>
                </a:lnTo>
                <a:lnTo>
                  <a:pt x="400183" y="144898"/>
                </a:lnTo>
                <a:lnTo>
                  <a:pt x="362815" y="170822"/>
                </a:lnTo>
                <a:lnTo>
                  <a:pt x="326876" y="198578"/>
                </a:lnTo>
                <a:lnTo>
                  <a:pt x="292434" y="228099"/>
                </a:lnTo>
                <a:lnTo>
                  <a:pt x="259556" y="259318"/>
                </a:lnTo>
                <a:lnTo>
                  <a:pt x="228309" y="292167"/>
                </a:lnTo>
                <a:lnTo>
                  <a:pt x="198761" y="326579"/>
                </a:lnTo>
                <a:lnTo>
                  <a:pt x="170980" y="362486"/>
                </a:lnTo>
                <a:lnTo>
                  <a:pt x="145033" y="399821"/>
                </a:lnTo>
                <a:lnTo>
                  <a:pt x="120988" y="438516"/>
                </a:lnTo>
                <a:lnTo>
                  <a:pt x="98912" y="478505"/>
                </a:lnTo>
                <a:lnTo>
                  <a:pt x="78874" y="519718"/>
                </a:lnTo>
                <a:lnTo>
                  <a:pt x="60939" y="562090"/>
                </a:lnTo>
                <a:lnTo>
                  <a:pt x="45177" y="605552"/>
                </a:lnTo>
                <a:lnTo>
                  <a:pt x="31654" y="650037"/>
                </a:lnTo>
                <a:lnTo>
                  <a:pt x="20439" y="695477"/>
                </a:lnTo>
                <a:lnTo>
                  <a:pt x="11598" y="741805"/>
                </a:lnTo>
                <a:lnTo>
                  <a:pt x="5199" y="788954"/>
                </a:lnTo>
                <a:lnTo>
                  <a:pt x="1311" y="836856"/>
                </a:lnTo>
                <a:lnTo>
                  <a:pt x="0" y="885444"/>
                </a:lnTo>
                <a:lnTo>
                  <a:pt x="1311" y="934025"/>
                </a:lnTo>
                <a:lnTo>
                  <a:pt x="5199" y="981922"/>
                </a:lnTo>
                <a:lnTo>
                  <a:pt x="11598" y="1029066"/>
                </a:lnTo>
                <a:lnTo>
                  <a:pt x="20439" y="1075391"/>
                </a:lnTo>
                <a:lnTo>
                  <a:pt x="31654" y="1120828"/>
                </a:lnTo>
                <a:lnTo>
                  <a:pt x="45177" y="1165311"/>
                </a:lnTo>
                <a:lnTo>
                  <a:pt x="60939" y="1208771"/>
                </a:lnTo>
                <a:lnTo>
                  <a:pt x="78874" y="1251141"/>
                </a:lnTo>
                <a:lnTo>
                  <a:pt x="98912" y="1292354"/>
                </a:lnTo>
                <a:lnTo>
                  <a:pt x="120988" y="1332342"/>
                </a:lnTo>
                <a:lnTo>
                  <a:pt x="145033" y="1371038"/>
                </a:lnTo>
                <a:lnTo>
                  <a:pt x="170980" y="1408373"/>
                </a:lnTo>
                <a:lnTo>
                  <a:pt x="198761" y="1444281"/>
                </a:lnTo>
                <a:lnTo>
                  <a:pt x="228309" y="1478694"/>
                </a:lnTo>
                <a:lnTo>
                  <a:pt x="259556" y="1511545"/>
                </a:lnTo>
                <a:lnTo>
                  <a:pt x="292434" y="1542765"/>
                </a:lnTo>
                <a:lnTo>
                  <a:pt x="326876" y="1572288"/>
                </a:lnTo>
                <a:lnTo>
                  <a:pt x="362815" y="1600046"/>
                </a:lnTo>
                <a:lnTo>
                  <a:pt x="400183" y="1625972"/>
                </a:lnTo>
                <a:lnTo>
                  <a:pt x="438912" y="1649997"/>
                </a:lnTo>
                <a:lnTo>
                  <a:pt x="478934" y="1672054"/>
                </a:lnTo>
                <a:lnTo>
                  <a:pt x="520183" y="1692076"/>
                </a:lnTo>
                <a:lnTo>
                  <a:pt x="562590" y="1709996"/>
                </a:lnTo>
                <a:lnTo>
                  <a:pt x="606088" y="1725745"/>
                </a:lnTo>
                <a:lnTo>
                  <a:pt x="650610" y="1739257"/>
                </a:lnTo>
                <a:lnTo>
                  <a:pt x="696088" y="1750464"/>
                </a:lnTo>
                <a:lnTo>
                  <a:pt x="742453" y="1759297"/>
                </a:lnTo>
                <a:lnTo>
                  <a:pt x="789640" y="1765691"/>
                </a:lnTo>
                <a:lnTo>
                  <a:pt x="837580" y="1769576"/>
                </a:lnTo>
                <a:lnTo>
                  <a:pt x="886206" y="1770886"/>
                </a:lnTo>
                <a:lnTo>
                  <a:pt x="934831" y="1769576"/>
                </a:lnTo>
                <a:lnTo>
                  <a:pt x="982771" y="1765691"/>
                </a:lnTo>
                <a:lnTo>
                  <a:pt x="1029958" y="1759297"/>
                </a:lnTo>
                <a:lnTo>
                  <a:pt x="1076323" y="1750464"/>
                </a:lnTo>
                <a:lnTo>
                  <a:pt x="1121801" y="1739257"/>
                </a:lnTo>
                <a:lnTo>
                  <a:pt x="1166323" y="1725745"/>
                </a:lnTo>
                <a:lnTo>
                  <a:pt x="1209821" y="1709996"/>
                </a:lnTo>
                <a:lnTo>
                  <a:pt x="1252228" y="1692076"/>
                </a:lnTo>
                <a:lnTo>
                  <a:pt x="1293477" y="1672054"/>
                </a:lnTo>
                <a:lnTo>
                  <a:pt x="1333499" y="1649997"/>
                </a:lnTo>
                <a:lnTo>
                  <a:pt x="1372228" y="1625972"/>
                </a:lnTo>
                <a:lnTo>
                  <a:pt x="1409596" y="1600046"/>
                </a:lnTo>
                <a:lnTo>
                  <a:pt x="1445535" y="1572288"/>
                </a:lnTo>
                <a:lnTo>
                  <a:pt x="1479977" y="1542765"/>
                </a:lnTo>
                <a:lnTo>
                  <a:pt x="1512855" y="1511545"/>
                </a:lnTo>
                <a:lnTo>
                  <a:pt x="1544102" y="1478694"/>
                </a:lnTo>
                <a:lnTo>
                  <a:pt x="1573650" y="1444281"/>
                </a:lnTo>
                <a:lnTo>
                  <a:pt x="1601431" y="1408373"/>
                </a:lnTo>
                <a:lnTo>
                  <a:pt x="1627378" y="1371038"/>
                </a:lnTo>
                <a:lnTo>
                  <a:pt x="1651423" y="1332342"/>
                </a:lnTo>
                <a:lnTo>
                  <a:pt x="1673499" y="1292354"/>
                </a:lnTo>
                <a:lnTo>
                  <a:pt x="1693537" y="1251141"/>
                </a:lnTo>
                <a:lnTo>
                  <a:pt x="1711472" y="1208771"/>
                </a:lnTo>
                <a:lnTo>
                  <a:pt x="1727234" y="1165311"/>
                </a:lnTo>
                <a:lnTo>
                  <a:pt x="1740757" y="1120828"/>
                </a:lnTo>
                <a:lnTo>
                  <a:pt x="1751972" y="1075391"/>
                </a:lnTo>
                <a:lnTo>
                  <a:pt x="1760813" y="1029066"/>
                </a:lnTo>
                <a:lnTo>
                  <a:pt x="1767212" y="981922"/>
                </a:lnTo>
                <a:lnTo>
                  <a:pt x="1771100" y="934025"/>
                </a:lnTo>
                <a:lnTo>
                  <a:pt x="1772412" y="885444"/>
                </a:lnTo>
                <a:lnTo>
                  <a:pt x="1771100" y="836856"/>
                </a:lnTo>
                <a:lnTo>
                  <a:pt x="1767212" y="788954"/>
                </a:lnTo>
                <a:lnTo>
                  <a:pt x="1760813" y="741805"/>
                </a:lnTo>
                <a:lnTo>
                  <a:pt x="1751972" y="695477"/>
                </a:lnTo>
                <a:lnTo>
                  <a:pt x="1740757" y="650037"/>
                </a:lnTo>
                <a:lnTo>
                  <a:pt x="1727234" y="605552"/>
                </a:lnTo>
                <a:lnTo>
                  <a:pt x="1711472" y="562090"/>
                </a:lnTo>
                <a:lnTo>
                  <a:pt x="1693537" y="519718"/>
                </a:lnTo>
                <a:lnTo>
                  <a:pt x="1673499" y="478505"/>
                </a:lnTo>
                <a:lnTo>
                  <a:pt x="1651423" y="438516"/>
                </a:lnTo>
                <a:lnTo>
                  <a:pt x="1627378" y="399821"/>
                </a:lnTo>
                <a:lnTo>
                  <a:pt x="1601431" y="362486"/>
                </a:lnTo>
                <a:lnTo>
                  <a:pt x="1573650" y="326579"/>
                </a:lnTo>
                <a:lnTo>
                  <a:pt x="1544102" y="292167"/>
                </a:lnTo>
                <a:lnTo>
                  <a:pt x="1512855" y="259318"/>
                </a:lnTo>
                <a:lnTo>
                  <a:pt x="1479977" y="228099"/>
                </a:lnTo>
                <a:lnTo>
                  <a:pt x="1445535" y="198578"/>
                </a:lnTo>
                <a:lnTo>
                  <a:pt x="1409596" y="170822"/>
                </a:lnTo>
                <a:lnTo>
                  <a:pt x="1372228" y="144898"/>
                </a:lnTo>
                <a:lnTo>
                  <a:pt x="1333500" y="120875"/>
                </a:lnTo>
                <a:lnTo>
                  <a:pt x="1293477" y="98820"/>
                </a:lnTo>
                <a:lnTo>
                  <a:pt x="1252228" y="78800"/>
                </a:lnTo>
                <a:lnTo>
                  <a:pt x="1209821" y="60882"/>
                </a:lnTo>
                <a:lnTo>
                  <a:pt x="1166323" y="45134"/>
                </a:lnTo>
                <a:lnTo>
                  <a:pt x="1121801" y="31624"/>
                </a:lnTo>
                <a:lnTo>
                  <a:pt x="1076323" y="20419"/>
                </a:lnTo>
                <a:lnTo>
                  <a:pt x="1029958" y="11587"/>
                </a:lnTo>
                <a:lnTo>
                  <a:pt x="982771" y="5194"/>
                </a:lnTo>
                <a:lnTo>
                  <a:pt x="934831" y="1309"/>
                </a:lnTo>
                <a:lnTo>
                  <a:pt x="886206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501385" y="5635244"/>
            <a:ext cx="10896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Garamond"/>
                <a:cs typeface="Garamond"/>
              </a:rPr>
              <a:t>Signaling</a:t>
            </a:r>
            <a:endParaRPr sz="2400">
              <a:latin typeface="Garamond"/>
              <a:cs typeface="Garamond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818507" y="3748913"/>
            <a:ext cx="416559" cy="521970"/>
          </a:xfrm>
          <a:custGeom>
            <a:avLst/>
            <a:gdLst/>
            <a:ahLst/>
            <a:cxnLst/>
            <a:rect l="l" t="t" r="r" b="b"/>
            <a:pathLst>
              <a:path w="416560" h="521970">
                <a:moveTo>
                  <a:pt x="12445" y="0"/>
                </a:moveTo>
                <a:lnTo>
                  <a:pt x="0" y="354711"/>
                </a:lnTo>
                <a:lnTo>
                  <a:pt x="313435" y="521462"/>
                </a:lnTo>
                <a:lnTo>
                  <a:pt x="253237" y="417194"/>
                </a:lnTo>
                <a:lnTo>
                  <a:pt x="416178" y="323088"/>
                </a:lnTo>
                <a:lnTo>
                  <a:pt x="289806" y="104267"/>
                </a:lnTo>
                <a:lnTo>
                  <a:pt x="72643" y="104267"/>
                </a:lnTo>
                <a:lnTo>
                  <a:pt x="12445" y="0"/>
                </a:lnTo>
                <a:close/>
              </a:path>
              <a:path w="416560" h="521970">
                <a:moveTo>
                  <a:pt x="235457" y="10160"/>
                </a:moveTo>
                <a:lnTo>
                  <a:pt x="72643" y="104267"/>
                </a:lnTo>
                <a:lnTo>
                  <a:pt x="289806" y="104267"/>
                </a:lnTo>
                <a:lnTo>
                  <a:pt x="235457" y="10160"/>
                </a:lnTo>
                <a:close/>
              </a:path>
            </a:pathLst>
          </a:custGeom>
          <a:solidFill>
            <a:srgbClr val="AAAB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12948" y="3749040"/>
            <a:ext cx="1771014" cy="1771014"/>
          </a:xfrm>
          <a:custGeom>
            <a:avLst/>
            <a:gdLst/>
            <a:ahLst/>
            <a:cxnLst/>
            <a:rect l="l" t="t" r="r" b="b"/>
            <a:pathLst>
              <a:path w="1771014" h="1771014">
                <a:moveTo>
                  <a:pt x="885443" y="0"/>
                </a:moveTo>
                <a:lnTo>
                  <a:pt x="836856" y="1309"/>
                </a:lnTo>
                <a:lnTo>
                  <a:pt x="788954" y="5194"/>
                </a:lnTo>
                <a:lnTo>
                  <a:pt x="741805" y="11587"/>
                </a:lnTo>
                <a:lnTo>
                  <a:pt x="695477" y="20419"/>
                </a:lnTo>
                <a:lnTo>
                  <a:pt x="650037" y="31624"/>
                </a:lnTo>
                <a:lnTo>
                  <a:pt x="605552" y="45134"/>
                </a:lnTo>
                <a:lnTo>
                  <a:pt x="562090" y="60882"/>
                </a:lnTo>
                <a:lnTo>
                  <a:pt x="519718" y="78800"/>
                </a:lnTo>
                <a:lnTo>
                  <a:pt x="478505" y="98820"/>
                </a:lnTo>
                <a:lnTo>
                  <a:pt x="438516" y="120875"/>
                </a:lnTo>
                <a:lnTo>
                  <a:pt x="399821" y="144898"/>
                </a:lnTo>
                <a:lnTo>
                  <a:pt x="362486" y="170822"/>
                </a:lnTo>
                <a:lnTo>
                  <a:pt x="326579" y="198578"/>
                </a:lnTo>
                <a:lnTo>
                  <a:pt x="292167" y="228099"/>
                </a:lnTo>
                <a:lnTo>
                  <a:pt x="259318" y="259318"/>
                </a:lnTo>
                <a:lnTo>
                  <a:pt x="228099" y="292167"/>
                </a:lnTo>
                <a:lnTo>
                  <a:pt x="198578" y="326579"/>
                </a:lnTo>
                <a:lnTo>
                  <a:pt x="170822" y="362486"/>
                </a:lnTo>
                <a:lnTo>
                  <a:pt x="144898" y="399821"/>
                </a:lnTo>
                <a:lnTo>
                  <a:pt x="120875" y="438516"/>
                </a:lnTo>
                <a:lnTo>
                  <a:pt x="98820" y="478505"/>
                </a:lnTo>
                <a:lnTo>
                  <a:pt x="78800" y="519718"/>
                </a:lnTo>
                <a:lnTo>
                  <a:pt x="60882" y="562090"/>
                </a:lnTo>
                <a:lnTo>
                  <a:pt x="45134" y="605552"/>
                </a:lnTo>
                <a:lnTo>
                  <a:pt x="31624" y="650037"/>
                </a:lnTo>
                <a:lnTo>
                  <a:pt x="20419" y="695477"/>
                </a:lnTo>
                <a:lnTo>
                  <a:pt x="11587" y="741805"/>
                </a:lnTo>
                <a:lnTo>
                  <a:pt x="5194" y="788954"/>
                </a:lnTo>
                <a:lnTo>
                  <a:pt x="1309" y="836856"/>
                </a:lnTo>
                <a:lnTo>
                  <a:pt x="0" y="885444"/>
                </a:lnTo>
                <a:lnTo>
                  <a:pt x="1309" y="934031"/>
                </a:lnTo>
                <a:lnTo>
                  <a:pt x="5194" y="981933"/>
                </a:lnTo>
                <a:lnTo>
                  <a:pt x="11587" y="1029082"/>
                </a:lnTo>
                <a:lnTo>
                  <a:pt x="20419" y="1075410"/>
                </a:lnTo>
                <a:lnTo>
                  <a:pt x="31624" y="1120850"/>
                </a:lnTo>
                <a:lnTo>
                  <a:pt x="45134" y="1165335"/>
                </a:lnTo>
                <a:lnTo>
                  <a:pt x="60882" y="1208797"/>
                </a:lnTo>
                <a:lnTo>
                  <a:pt x="78800" y="1251169"/>
                </a:lnTo>
                <a:lnTo>
                  <a:pt x="98820" y="1292382"/>
                </a:lnTo>
                <a:lnTo>
                  <a:pt x="120875" y="1332371"/>
                </a:lnTo>
                <a:lnTo>
                  <a:pt x="144898" y="1371066"/>
                </a:lnTo>
                <a:lnTo>
                  <a:pt x="170822" y="1408401"/>
                </a:lnTo>
                <a:lnTo>
                  <a:pt x="198578" y="1444308"/>
                </a:lnTo>
                <a:lnTo>
                  <a:pt x="228099" y="1478720"/>
                </a:lnTo>
                <a:lnTo>
                  <a:pt x="259318" y="1511569"/>
                </a:lnTo>
                <a:lnTo>
                  <a:pt x="292167" y="1542788"/>
                </a:lnTo>
                <a:lnTo>
                  <a:pt x="326579" y="1572309"/>
                </a:lnTo>
                <a:lnTo>
                  <a:pt x="362486" y="1600065"/>
                </a:lnTo>
                <a:lnTo>
                  <a:pt x="399821" y="1625989"/>
                </a:lnTo>
                <a:lnTo>
                  <a:pt x="438516" y="1650012"/>
                </a:lnTo>
                <a:lnTo>
                  <a:pt x="478505" y="1672067"/>
                </a:lnTo>
                <a:lnTo>
                  <a:pt x="519718" y="1692087"/>
                </a:lnTo>
                <a:lnTo>
                  <a:pt x="562090" y="1710005"/>
                </a:lnTo>
                <a:lnTo>
                  <a:pt x="605552" y="1725753"/>
                </a:lnTo>
                <a:lnTo>
                  <a:pt x="650037" y="1739263"/>
                </a:lnTo>
                <a:lnTo>
                  <a:pt x="695477" y="1750468"/>
                </a:lnTo>
                <a:lnTo>
                  <a:pt x="741805" y="1759300"/>
                </a:lnTo>
                <a:lnTo>
                  <a:pt x="788954" y="1765693"/>
                </a:lnTo>
                <a:lnTo>
                  <a:pt x="836856" y="1769578"/>
                </a:lnTo>
                <a:lnTo>
                  <a:pt x="885443" y="1770888"/>
                </a:lnTo>
                <a:lnTo>
                  <a:pt x="934031" y="1769578"/>
                </a:lnTo>
                <a:lnTo>
                  <a:pt x="981933" y="1765693"/>
                </a:lnTo>
                <a:lnTo>
                  <a:pt x="1029082" y="1759300"/>
                </a:lnTo>
                <a:lnTo>
                  <a:pt x="1075410" y="1750468"/>
                </a:lnTo>
                <a:lnTo>
                  <a:pt x="1120850" y="1739263"/>
                </a:lnTo>
                <a:lnTo>
                  <a:pt x="1165335" y="1725753"/>
                </a:lnTo>
                <a:lnTo>
                  <a:pt x="1208797" y="1710005"/>
                </a:lnTo>
                <a:lnTo>
                  <a:pt x="1251169" y="1692087"/>
                </a:lnTo>
                <a:lnTo>
                  <a:pt x="1292382" y="1672067"/>
                </a:lnTo>
                <a:lnTo>
                  <a:pt x="1332371" y="1650012"/>
                </a:lnTo>
                <a:lnTo>
                  <a:pt x="1371066" y="1625989"/>
                </a:lnTo>
                <a:lnTo>
                  <a:pt x="1408401" y="1600065"/>
                </a:lnTo>
                <a:lnTo>
                  <a:pt x="1444308" y="1572309"/>
                </a:lnTo>
                <a:lnTo>
                  <a:pt x="1478720" y="1542788"/>
                </a:lnTo>
                <a:lnTo>
                  <a:pt x="1511569" y="1511569"/>
                </a:lnTo>
                <a:lnTo>
                  <a:pt x="1542788" y="1478720"/>
                </a:lnTo>
                <a:lnTo>
                  <a:pt x="1572309" y="1444308"/>
                </a:lnTo>
                <a:lnTo>
                  <a:pt x="1600065" y="1408401"/>
                </a:lnTo>
                <a:lnTo>
                  <a:pt x="1625989" y="1371066"/>
                </a:lnTo>
                <a:lnTo>
                  <a:pt x="1650012" y="1332371"/>
                </a:lnTo>
                <a:lnTo>
                  <a:pt x="1672067" y="1292382"/>
                </a:lnTo>
                <a:lnTo>
                  <a:pt x="1692087" y="1251169"/>
                </a:lnTo>
                <a:lnTo>
                  <a:pt x="1710005" y="1208797"/>
                </a:lnTo>
                <a:lnTo>
                  <a:pt x="1725753" y="1165335"/>
                </a:lnTo>
                <a:lnTo>
                  <a:pt x="1739263" y="1120850"/>
                </a:lnTo>
                <a:lnTo>
                  <a:pt x="1750468" y="1075410"/>
                </a:lnTo>
                <a:lnTo>
                  <a:pt x="1759300" y="1029082"/>
                </a:lnTo>
                <a:lnTo>
                  <a:pt x="1765693" y="981933"/>
                </a:lnTo>
                <a:lnTo>
                  <a:pt x="1769578" y="934031"/>
                </a:lnTo>
                <a:lnTo>
                  <a:pt x="1770888" y="885444"/>
                </a:lnTo>
                <a:lnTo>
                  <a:pt x="1769578" y="836856"/>
                </a:lnTo>
                <a:lnTo>
                  <a:pt x="1765693" y="788954"/>
                </a:lnTo>
                <a:lnTo>
                  <a:pt x="1759300" y="741805"/>
                </a:lnTo>
                <a:lnTo>
                  <a:pt x="1750468" y="695477"/>
                </a:lnTo>
                <a:lnTo>
                  <a:pt x="1739263" y="650037"/>
                </a:lnTo>
                <a:lnTo>
                  <a:pt x="1725753" y="605552"/>
                </a:lnTo>
                <a:lnTo>
                  <a:pt x="1710005" y="562090"/>
                </a:lnTo>
                <a:lnTo>
                  <a:pt x="1692087" y="519718"/>
                </a:lnTo>
                <a:lnTo>
                  <a:pt x="1672067" y="478505"/>
                </a:lnTo>
                <a:lnTo>
                  <a:pt x="1650012" y="438516"/>
                </a:lnTo>
                <a:lnTo>
                  <a:pt x="1625989" y="399821"/>
                </a:lnTo>
                <a:lnTo>
                  <a:pt x="1600065" y="362486"/>
                </a:lnTo>
                <a:lnTo>
                  <a:pt x="1572309" y="326579"/>
                </a:lnTo>
                <a:lnTo>
                  <a:pt x="1542788" y="292167"/>
                </a:lnTo>
                <a:lnTo>
                  <a:pt x="1511569" y="259318"/>
                </a:lnTo>
                <a:lnTo>
                  <a:pt x="1478720" y="228099"/>
                </a:lnTo>
                <a:lnTo>
                  <a:pt x="1444308" y="198578"/>
                </a:lnTo>
                <a:lnTo>
                  <a:pt x="1408401" y="170822"/>
                </a:lnTo>
                <a:lnTo>
                  <a:pt x="1371066" y="144898"/>
                </a:lnTo>
                <a:lnTo>
                  <a:pt x="1332371" y="120875"/>
                </a:lnTo>
                <a:lnTo>
                  <a:pt x="1292382" y="98820"/>
                </a:lnTo>
                <a:lnTo>
                  <a:pt x="1251169" y="78800"/>
                </a:lnTo>
                <a:lnTo>
                  <a:pt x="1208797" y="60882"/>
                </a:lnTo>
                <a:lnTo>
                  <a:pt x="1165335" y="45134"/>
                </a:lnTo>
                <a:lnTo>
                  <a:pt x="1120850" y="31624"/>
                </a:lnTo>
                <a:lnTo>
                  <a:pt x="1075410" y="20419"/>
                </a:lnTo>
                <a:lnTo>
                  <a:pt x="1029082" y="11587"/>
                </a:lnTo>
                <a:lnTo>
                  <a:pt x="981933" y="5194"/>
                </a:lnTo>
                <a:lnTo>
                  <a:pt x="934031" y="1309"/>
                </a:lnTo>
                <a:lnTo>
                  <a:pt x="885443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308350" y="4394454"/>
            <a:ext cx="11804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Garamond"/>
                <a:cs typeface="Garamond"/>
              </a:rPr>
              <a:t>St</a:t>
            </a:r>
            <a:r>
              <a:rPr sz="2400" spc="70" dirty="0">
                <a:solidFill>
                  <a:srgbClr val="FFFFFF"/>
                </a:solidFill>
                <a:latin typeface="Garamond"/>
                <a:cs typeface="Garamond"/>
              </a:rPr>
              <a:t>r</a:t>
            </a:r>
            <a:r>
              <a:rPr sz="2400" dirty="0">
                <a:solidFill>
                  <a:srgbClr val="FFFFFF"/>
                </a:solidFill>
                <a:latin typeface="Garamond"/>
                <a:cs typeface="Garamond"/>
              </a:rPr>
              <a:t>uc</a:t>
            </a:r>
            <a:r>
              <a:rPr sz="2400" spc="-10" dirty="0">
                <a:solidFill>
                  <a:srgbClr val="FFFFFF"/>
                </a:solidFill>
                <a:latin typeface="Garamond"/>
                <a:cs typeface="Garamond"/>
              </a:rPr>
              <a:t>t</a:t>
            </a:r>
            <a:r>
              <a:rPr sz="2400" dirty="0">
                <a:solidFill>
                  <a:srgbClr val="FFFFFF"/>
                </a:solidFill>
                <a:latin typeface="Garamond"/>
                <a:cs typeface="Garamond"/>
              </a:rPr>
              <a:t>ural</a:t>
            </a:r>
            <a:endParaRPr sz="2400">
              <a:latin typeface="Garamond"/>
              <a:cs typeface="Garamond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818507" y="2519045"/>
            <a:ext cx="416559" cy="521970"/>
          </a:xfrm>
          <a:custGeom>
            <a:avLst/>
            <a:gdLst/>
            <a:ahLst/>
            <a:cxnLst/>
            <a:rect l="l" t="t" r="r" b="b"/>
            <a:pathLst>
              <a:path w="416560" h="521969">
                <a:moveTo>
                  <a:pt x="313435" y="0"/>
                </a:moveTo>
                <a:lnTo>
                  <a:pt x="0" y="166750"/>
                </a:lnTo>
                <a:lnTo>
                  <a:pt x="12445" y="521462"/>
                </a:lnTo>
                <a:lnTo>
                  <a:pt x="72643" y="417194"/>
                </a:lnTo>
                <a:lnTo>
                  <a:pt x="289806" y="417194"/>
                </a:lnTo>
                <a:lnTo>
                  <a:pt x="416178" y="198374"/>
                </a:lnTo>
                <a:lnTo>
                  <a:pt x="253237" y="104266"/>
                </a:lnTo>
                <a:lnTo>
                  <a:pt x="313435" y="0"/>
                </a:lnTo>
                <a:close/>
              </a:path>
              <a:path w="416560" h="521969">
                <a:moveTo>
                  <a:pt x="289806" y="417194"/>
                </a:moveTo>
                <a:lnTo>
                  <a:pt x="72643" y="417194"/>
                </a:lnTo>
                <a:lnTo>
                  <a:pt x="235457" y="511301"/>
                </a:lnTo>
                <a:lnTo>
                  <a:pt x="289806" y="417194"/>
                </a:lnTo>
                <a:close/>
              </a:path>
            </a:pathLst>
          </a:custGeom>
          <a:solidFill>
            <a:srgbClr val="AAAB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012948" y="1269491"/>
            <a:ext cx="1771014" cy="1771014"/>
          </a:xfrm>
          <a:custGeom>
            <a:avLst/>
            <a:gdLst/>
            <a:ahLst/>
            <a:cxnLst/>
            <a:rect l="l" t="t" r="r" b="b"/>
            <a:pathLst>
              <a:path w="1771014" h="1771014">
                <a:moveTo>
                  <a:pt x="885443" y="0"/>
                </a:moveTo>
                <a:lnTo>
                  <a:pt x="836856" y="1309"/>
                </a:lnTo>
                <a:lnTo>
                  <a:pt x="788954" y="5194"/>
                </a:lnTo>
                <a:lnTo>
                  <a:pt x="741805" y="11587"/>
                </a:lnTo>
                <a:lnTo>
                  <a:pt x="695477" y="20419"/>
                </a:lnTo>
                <a:lnTo>
                  <a:pt x="650037" y="31624"/>
                </a:lnTo>
                <a:lnTo>
                  <a:pt x="605552" y="45134"/>
                </a:lnTo>
                <a:lnTo>
                  <a:pt x="562090" y="60882"/>
                </a:lnTo>
                <a:lnTo>
                  <a:pt x="519718" y="78800"/>
                </a:lnTo>
                <a:lnTo>
                  <a:pt x="478505" y="98820"/>
                </a:lnTo>
                <a:lnTo>
                  <a:pt x="438516" y="120875"/>
                </a:lnTo>
                <a:lnTo>
                  <a:pt x="399821" y="144898"/>
                </a:lnTo>
                <a:lnTo>
                  <a:pt x="362486" y="170822"/>
                </a:lnTo>
                <a:lnTo>
                  <a:pt x="326579" y="198578"/>
                </a:lnTo>
                <a:lnTo>
                  <a:pt x="292167" y="228099"/>
                </a:lnTo>
                <a:lnTo>
                  <a:pt x="259318" y="259318"/>
                </a:lnTo>
                <a:lnTo>
                  <a:pt x="228099" y="292167"/>
                </a:lnTo>
                <a:lnTo>
                  <a:pt x="198578" y="326579"/>
                </a:lnTo>
                <a:lnTo>
                  <a:pt x="170822" y="362486"/>
                </a:lnTo>
                <a:lnTo>
                  <a:pt x="144898" y="399821"/>
                </a:lnTo>
                <a:lnTo>
                  <a:pt x="120875" y="438516"/>
                </a:lnTo>
                <a:lnTo>
                  <a:pt x="98820" y="478505"/>
                </a:lnTo>
                <a:lnTo>
                  <a:pt x="78800" y="519718"/>
                </a:lnTo>
                <a:lnTo>
                  <a:pt x="60882" y="562090"/>
                </a:lnTo>
                <a:lnTo>
                  <a:pt x="45134" y="605552"/>
                </a:lnTo>
                <a:lnTo>
                  <a:pt x="31624" y="650037"/>
                </a:lnTo>
                <a:lnTo>
                  <a:pt x="20419" y="695477"/>
                </a:lnTo>
                <a:lnTo>
                  <a:pt x="11587" y="741805"/>
                </a:lnTo>
                <a:lnTo>
                  <a:pt x="5194" y="788954"/>
                </a:lnTo>
                <a:lnTo>
                  <a:pt x="1309" y="836856"/>
                </a:lnTo>
                <a:lnTo>
                  <a:pt x="0" y="885444"/>
                </a:lnTo>
                <a:lnTo>
                  <a:pt x="1309" y="934031"/>
                </a:lnTo>
                <a:lnTo>
                  <a:pt x="5194" y="981933"/>
                </a:lnTo>
                <a:lnTo>
                  <a:pt x="11587" y="1029082"/>
                </a:lnTo>
                <a:lnTo>
                  <a:pt x="20419" y="1075410"/>
                </a:lnTo>
                <a:lnTo>
                  <a:pt x="31624" y="1120850"/>
                </a:lnTo>
                <a:lnTo>
                  <a:pt x="45134" y="1165335"/>
                </a:lnTo>
                <a:lnTo>
                  <a:pt x="60882" y="1208797"/>
                </a:lnTo>
                <a:lnTo>
                  <a:pt x="78800" y="1251169"/>
                </a:lnTo>
                <a:lnTo>
                  <a:pt x="98820" y="1292382"/>
                </a:lnTo>
                <a:lnTo>
                  <a:pt x="120875" y="1332371"/>
                </a:lnTo>
                <a:lnTo>
                  <a:pt x="144898" y="1371066"/>
                </a:lnTo>
                <a:lnTo>
                  <a:pt x="170822" y="1408401"/>
                </a:lnTo>
                <a:lnTo>
                  <a:pt x="198578" y="1444308"/>
                </a:lnTo>
                <a:lnTo>
                  <a:pt x="228099" y="1478720"/>
                </a:lnTo>
                <a:lnTo>
                  <a:pt x="259318" y="1511569"/>
                </a:lnTo>
                <a:lnTo>
                  <a:pt x="292167" y="1542788"/>
                </a:lnTo>
                <a:lnTo>
                  <a:pt x="326579" y="1572309"/>
                </a:lnTo>
                <a:lnTo>
                  <a:pt x="362486" y="1600065"/>
                </a:lnTo>
                <a:lnTo>
                  <a:pt x="399821" y="1625989"/>
                </a:lnTo>
                <a:lnTo>
                  <a:pt x="438516" y="1650012"/>
                </a:lnTo>
                <a:lnTo>
                  <a:pt x="478505" y="1672067"/>
                </a:lnTo>
                <a:lnTo>
                  <a:pt x="519718" y="1692087"/>
                </a:lnTo>
                <a:lnTo>
                  <a:pt x="562090" y="1710005"/>
                </a:lnTo>
                <a:lnTo>
                  <a:pt x="605552" y="1725753"/>
                </a:lnTo>
                <a:lnTo>
                  <a:pt x="650037" y="1739263"/>
                </a:lnTo>
                <a:lnTo>
                  <a:pt x="695477" y="1750468"/>
                </a:lnTo>
                <a:lnTo>
                  <a:pt x="741805" y="1759300"/>
                </a:lnTo>
                <a:lnTo>
                  <a:pt x="788954" y="1765693"/>
                </a:lnTo>
                <a:lnTo>
                  <a:pt x="836856" y="1769578"/>
                </a:lnTo>
                <a:lnTo>
                  <a:pt x="885443" y="1770888"/>
                </a:lnTo>
                <a:lnTo>
                  <a:pt x="934031" y="1769578"/>
                </a:lnTo>
                <a:lnTo>
                  <a:pt x="981933" y="1765693"/>
                </a:lnTo>
                <a:lnTo>
                  <a:pt x="1029082" y="1759300"/>
                </a:lnTo>
                <a:lnTo>
                  <a:pt x="1075410" y="1750468"/>
                </a:lnTo>
                <a:lnTo>
                  <a:pt x="1120850" y="1739263"/>
                </a:lnTo>
                <a:lnTo>
                  <a:pt x="1165335" y="1725753"/>
                </a:lnTo>
                <a:lnTo>
                  <a:pt x="1208797" y="1710005"/>
                </a:lnTo>
                <a:lnTo>
                  <a:pt x="1251169" y="1692087"/>
                </a:lnTo>
                <a:lnTo>
                  <a:pt x="1292382" y="1672067"/>
                </a:lnTo>
                <a:lnTo>
                  <a:pt x="1332371" y="1650012"/>
                </a:lnTo>
                <a:lnTo>
                  <a:pt x="1371066" y="1625989"/>
                </a:lnTo>
                <a:lnTo>
                  <a:pt x="1408401" y="1600065"/>
                </a:lnTo>
                <a:lnTo>
                  <a:pt x="1444308" y="1572309"/>
                </a:lnTo>
                <a:lnTo>
                  <a:pt x="1478720" y="1542788"/>
                </a:lnTo>
                <a:lnTo>
                  <a:pt x="1511569" y="1511569"/>
                </a:lnTo>
                <a:lnTo>
                  <a:pt x="1542788" y="1478720"/>
                </a:lnTo>
                <a:lnTo>
                  <a:pt x="1572309" y="1444308"/>
                </a:lnTo>
                <a:lnTo>
                  <a:pt x="1600065" y="1408401"/>
                </a:lnTo>
                <a:lnTo>
                  <a:pt x="1625989" y="1371066"/>
                </a:lnTo>
                <a:lnTo>
                  <a:pt x="1650012" y="1332371"/>
                </a:lnTo>
                <a:lnTo>
                  <a:pt x="1672067" y="1292382"/>
                </a:lnTo>
                <a:lnTo>
                  <a:pt x="1692087" y="1251169"/>
                </a:lnTo>
                <a:lnTo>
                  <a:pt x="1710005" y="1208797"/>
                </a:lnTo>
                <a:lnTo>
                  <a:pt x="1725753" y="1165335"/>
                </a:lnTo>
                <a:lnTo>
                  <a:pt x="1739263" y="1120850"/>
                </a:lnTo>
                <a:lnTo>
                  <a:pt x="1750468" y="1075410"/>
                </a:lnTo>
                <a:lnTo>
                  <a:pt x="1759300" y="1029082"/>
                </a:lnTo>
                <a:lnTo>
                  <a:pt x="1765693" y="981933"/>
                </a:lnTo>
                <a:lnTo>
                  <a:pt x="1769578" y="934031"/>
                </a:lnTo>
                <a:lnTo>
                  <a:pt x="1770888" y="885444"/>
                </a:lnTo>
                <a:lnTo>
                  <a:pt x="1769578" y="836856"/>
                </a:lnTo>
                <a:lnTo>
                  <a:pt x="1765693" y="788954"/>
                </a:lnTo>
                <a:lnTo>
                  <a:pt x="1759300" y="741805"/>
                </a:lnTo>
                <a:lnTo>
                  <a:pt x="1750468" y="695477"/>
                </a:lnTo>
                <a:lnTo>
                  <a:pt x="1739263" y="650037"/>
                </a:lnTo>
                <a:lnTo>
                  <a:pt x="1725753" y="605552"/>
                </a:lnTo>
                <a:lnTo>
                  <a:pt x="1710005" y="562090"/>
                </a:lnTo>
                <a:lnTo>
                  <a:pt x="1692087" y="519718"/>
                </a:lnTo>
                <a:lnTo>
                  <a:pt x="1672067" y="478505"/>
                </a:lnTo>
                <a:lnTo>
                  <a:pt x="1650012" y="438516"/>
                </a:lnTo>
                <a:lnTo>
                  <a:pt x="1625989" y="399821"/>
                </a:lnTo>
                <a:lnTo>
                  <a:pt x="1600065" y="362486"/>
                </a:lnTo>
                <a:lnTo>
                  <a:pt x="1572309" y="326579"/>
                </a:lnTo>
                <a:lnTo>
                  <a:pt x="1542788" y="292167"/>
                </a:lnTo>
                <a:lnTo>
                  <a:pt x="1511569" y="259318"/>
                </a:lnTo>
                <a:lnTo>
                  <a:pt x="1478720" y="228099"/>
                </a:lnTo>
                <a:lnTo>
                  <a:pt x="1444308" y="198578"/>
                </a:lnTo>
                <a:lnTo>
                  <a:pt x="1408401" y="170822"/>
                </a:lnTo>
                <a:lnTo>
                  <a:pt x="1371066" y="144898"/>
                </a:lnTo>
                <a:lnTo>
                  <a:pt x="1332371" y="120875"/>
                </a:lnTo>
                <a:lnTo>
                  <a:pt x="1292382" y="98820"/>
                </a:lnTo>
                <a:lnTo>
                  <a:pt x="1251169" y="78800"/>
                </a:lnTo>
                <a:lnTo>
                  <a:pt x="1208797" y="60882"/>
                </a:lnTo>
                <a:lnTo>
                  <a:pt x="1165335" y="45134"/>
                </a:lnTo>
                <a:lnTo>
                  <a:pt x="1120850" y="31624"/>
                </a:lnTo>
                <a:lnTo>
                  <a:pt x="1075410" y="20419"/>
                </a:lnTo>
                <a:lnTo>
                  <a:pt x="1029082" y="11587"/>
                </a:lnTo>
                <a:lnTo>
                  <a:pt x="981933" y="5194"/>
                </a:lnTo>
                <a:lnTo>
                  <a:pt x="934031" y="1309"/>
                </a:lnTo>
                <a:lnTo>
                  <a:pt x="885443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299205" y="1913001"/>
            <a:ext cx="1197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Garamond"/>
                <a:cs typeface="Garamond"/>
              </a:rPr>
              <a:t>Transport</a:t>
            </a:r>
            <a:endParaRPr sz="24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05125" y="238455"/>
            <a:ext cx="61569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Protein Functions –</a:t>
            </a:r>
            <a:r>
              <a:rPr spc="-120" dirty="0"/>
              <a:t> </a:t>
            </a:r>
            <a:r>
              <a:rPr spc="-20" dirty="0"/>
              <a:t>Diverse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2802" y="1013612"/>
            <a:ext cx="10339705" cy="4116704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6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More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cell functions than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any other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type of</a:t>
            </a:r>
            <a:r>
              <a:rPr sz="2800" spc="35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molecules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Vital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for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Life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-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Life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began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with</a:t>
            </a:r>
            <a:r>
              <a:rPr sz="2800" spc="4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proteins</a:t>
            </a:r>
            <a:endParaRPr sz="2800">
              <a:latin typeface="Garamond"/>
              <a:cs typeface="Garamond"/>
            </a:endParaRPr>
          </a:p>
          <a:p>
            <a:pPr marL="241300" marR="556260" indent="-228600" algn="just">
              <a:lnSpc>
                <a:spcPct val="90000"/>
              </a:lnSpc>
              <a:spcBef>
                <a:spcPts val="100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Eg: </a:t>
            </a:r>
            <a:r>
              <a:rPr sz="2800" spc="-30" dirty="0">
                <a:solidFill>
                  <a:srgbClr val="001F5F"/>
                </a:solidFill>
                <a:latin typeface="Garamond"/>
                <a:cs typeface="Garamond"/>
              </a:rPr>
              <a:t>Red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blood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cell: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each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contains 300 million copies of </a:t>
            </a:r>
            <a:r>
              <a:rPr sz="2800" b="1" spc="-15" dirty="0">
                <a:solidFill>
                  <a:srgbClr val="001F5F"/>
                </a:solidFill>
                <a:latin typeface="Garamond"/>
                <a:cs typeface="Garamond"/>
              </a:rPr>
              <a:t>hemoglobin 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(carries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O</a:t>
            </a:r>
            <a:r>
              <a:rPr sz="2775" baseline="-21021" dirty="0">
                <a:solidFill>
                  <a:srgbClr val="001F5F"/>
                </a:solidFill>
                <a:latin typeface="Garamond"/>
                <a:cs typeface="Garamond"/>
              </a:rPr>
              <a:t>2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);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thousands of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carbonic </a:t>
            </a:r>
            <a:r>
              <a:rPr sz="2800" b="1" spc="-15" dirty="0">
                <a:solidFill>
                  <a:srgbClr val="001F5F"/>
                </a:solidFill>
                <a:latin typeface="Garamond"/>
                <a:cs typeface="Garamond"/>
              </a:rPr>
              <a:t>anhydrase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(CO</a:t>
            </a:r>
            <a:r>
              <a:rPr sz="2775" baseline="-21021" dirty="0">
                <a:solidFill>
                  <a:srgbClr val="001F5F"/>
                </a:solidFill>
                <a:latin typeface="Garamond"/>
                <a:cs typeface="Garamond"/>
              </a:rPr>
              <a:t>2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from tissues to  Lungs)</a:t>
            </a:r>
            <a:endParaRPr sz="2800">
              <a:latin typeface="Garamond"/>
              <a:cs typeface="Garamond"/>
            </a:endParaRPr>
          </a:p>
          <a:p>
            <a:pPr marL="241300" marR="5080" indent="-228600">
              <a:lnSpc>
                <a:spcPts val="3020"/>
              </a:lnSpc>
              <a:spcBef>
                <a:spcPts val="104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C00000"/>
                </a:solidFill>
                <a:latin typeface="Garamond"/>
                <a:cs typeface="Garamond"/>
              </a:rPr>
              <a:t>Catalysis: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Speed up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reactions;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 protein that functions as a catalyst is  called an </a:t>
            </a:r>
            <a:r>
              <a:rPr sz="2800" b="1" spc="-5" dirty="0">
                <a:solidFill>
                  <a:srgbClr val="C00000"/>
                </a:solidFill>
                <a:latin typeface="Garamond"/>
                <a:cs typeface="Garamond"/>
              </a:rPr>
              <a:t>enzyme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. Eg: Salivary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Amylase,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hemoglobin,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carbonic</a:t>
            </a:r>
            <a:r>
              <a:rPr sz="2800" spc="5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anhydrase</a:t>
            </a:r>
            <a:endParaRPr sz="2800">
              <a:latin typeface="Garamond"/>
              <a:cs typeface="Garamond"/>
            </a:endParaRPr>
          </a:p>
          <a:p>
            <a:pPr marL="241300" marR="307340" indent="-228600">
              <a:lnSpc>
                <a:spcPts val="3020"/>
              </a:lnSpc>
              <a:spcBef>
                <a:spcPts val="100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Catalytic function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most </a:t>
            </a:r>
            <a:r>
              <a:rPr sz="2800" b="1" spc="5" dirty="0">
                <a:solidFill>
                  <a:srgbClr val="001F5F"/>
                </a:solidFill>
                <a:latin typeface="Garamond"/>
                <a:cs typeface="Garamond"/>
              </a:rPr>
              <a:t>important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: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Most chemical reactions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that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make 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life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possible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depend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on enzymes</a:t>
            </a:r>
            <a:endParaRPr sz="28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2079" y="840358"/>
            <a:ext cx="6714490" cy="5949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340995" indent="-241300">
              <a:lnSpc>
                <a:spcPct val="109700"/>
              </a:lnSpc>
              <a:spcBef>
                <a:spcPts val="10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Enzymes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are most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effective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catalyst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on 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earth </a:t>
            </a:r>
            <a:r>
              <a:rPr sz="2800" spc="10" dirty="0">
                <a:solidFill>
                  <a:srgbClr val="DC5742"/>
                </a:solidFill>
                <a:latin typeface="Garamond"/>
                <a:cs typeface="Garamond"/>
              </a:rPr>
              <a:t> </a:t>
            </a:r>
            <a:r>
              <a:rPr sz="2800" spc="-15" dirty="0">
                <a:solidFill>
                  <a:srgbClr val="DC5742"/>
                </a:solidFill>
                <a:latin typeface="Garamond"/>
                <a:cs typeface="Garamond"/>
              </a:rPr>
              <a:t>Why </a:t>
            </a:r>
            <a:r>
              <a:rPr sz="2800" spc="-5" dirty="0">
                <a:solidFill>
                  <a:srgbClr val="DC5742"/>
                </a:solidFill>
                <a:latin typeface="Garamond"/>
                <a:cs typeface="Garamond"/>
              </a:rPr>
              <a:t>Are Enzymes Good</a:t>
            </a:r>
            <a:r>
              <a:rPr sz="2800" spc="35" dirty="0">
                <a:solidFill>
                  <a:srgbClr val="DC5742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DC5742"/>
                </a:solidFill>
                <a:latin typeface="Garamond"/>
                <a:cs typeface="Garamond"/>
              </a:rPr>
              <a:t>Catalysts?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Wingdings"/>
              <a:buChar char=""/>
              <a:tabLst>
                <a:tab pos="241300" algn="l"/>
                <a:tab pos="351599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Substrate:</a:t>
            </a:r>
            <a:r>
              <a:rPr sz="2800" spc="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C00000"/>
                </a:solidFill>
                <a:latin typeface="Garamond"/>
                <a:cs typeface="Garamond"/>
              </a:rPr>
              <a:t>Reactants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catalysed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reactions</a:t>
            </a:r>
            <a:endParaRPr sz="2800">
              <a:latin typeface="Garamond"/>
              <a:cs typeface="Garamond"/>
            </a:endParaRPr>
          </a:p>
          <a:p>
            <a:pPr marL="241300" marR="1424940" indent="-228600">
              <a:lnSpc>
                <a:spcPts val="2690"/>
              </a:lnSpc>
              <a:spcBef>
                <a:spcPts val="969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Enzymes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hold substrate in a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precise  orientation</a:t>
            </a:r>
            <a:endParaRPr sz="2800">
              <a:latin typeface="Garamond"/>
              <a:cs typeface="Garamond"/>
            </a:endParaRPr>
          </a:p>
          <a:p>
            <a:pPr marL="1929764">
              <a:lnSpc>
                <a:spcPct val="100000"/>
              </a:lnSpc>
              <a:spcBef>
                <a:spcPts val="345"/>
              </a:spcBef>
            </a:pPr>
            <a:r>
              <a:rPr sz="2800" spc="-20" dirty="0">
                <a:solidFill>
                  <a:srgbClr val="DC5742"/>
                </a:solidFill>
                <a:latin typeface="Garamond"/>
                <a:cs typeface="Garamond"/>
              </a:rPr>
              <a:t>How </a:t>
            </a:r>
            <a:r>
              <a:rPr sz="2800" spc="-5" dirty="0">
                <a:solidFill>
                  <a:srgbClr val="DC5742"/>
                </a:solidFill>
                <a:latin typeface="Garamond"/>
                <a:cs typeface="Garamond"/>
              </a:rPr>
              <a:t>enzymes</a:t>
            </a:r>
            <a:r>
              <a:rPr sz="2800" spc="10" dirty="0">
                <a:solidFill>
                  <a:srgbClr val="DC5742"/>
                </a:solidFill>
                <a:latin typeface="Garamond"/>
                <a:cs typeface="Garamond"/>
              </a:rPr>
              <a:t> </a:t>
            </a:r>
            <a:r>
              <a:rPr sz="2800" spc="-20" dirty="0">
                <a:solidFill>
                  <a:srgbClr val="DC5742"/>
                </a:solidFill>
                <a:latin typeface="Garamond"/>
                <a:cs typeface="Garamond"/>
              </a:rPr>
              <a:t>work?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34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Emil Fischer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(1894):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Lock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and 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Key</a:t>
            </a:r>
            <a:r>
              <a:rPr sz="2800" spc="4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Model</a:t>
            </a:r>
            <a:endParaRPr sz="2800">
              <a:latin typeface="Garamond"/>
              <a:cs typeface="Garamond"/>
            </a:endParaRPr>
          </a:p>
          <a:p>
            <a:pPr marL="241300" marR="81280" indent="-228600">
              <a:lnSpc>
                <a:spcPct val="80000"/>
              </a:lnSpc>
              <a:spcBef>
                <a:spcPts val="994"/>
              </a:spcBef>
              <a:buFont typeface="Wingdings"/>
              <a:buChar char=""/>
              <a:tabLst>
                <a:tab pos="241300" algn="l"/>
                <a:tab pos="5109210" algn="l"/>
              </a:tabLst>
            </a:pPr>
            <a:r>
              <a:rPr sz="2800" spc="-35" dirty="0">
                <a:solidFill>
                  <a:srgbClr val="001F5F"/>
                </a:solidFill>
                <a:latin typeface="Garamond"/>
                <a:cs typeface="Garamond"/>
              </a:rPr>
              <a:t>Enzyme’s </a:t>
            </a:r>
            <a:r>
              <a:rPr sz="2800" b="1" spc="-20" dirty="0">
                <a:solidFill>
                  <a:srgbClr val="C00000"/>
                </a:solidFill>
                <a:latin typeface="Garamond"/>
                <a:cs typeface="Garamond"/>
              </a:rPr>
              <a:t>Active </a:t>
            </a:r>
            <a:r>
              <a:rPr sz="2800" b="1" spc="-5" dirty="0">
                <a:solidFill>
                  <a:srgbClr val="C00000"/>
                </a:solidFill>
                <a:latin typeface="Garamond"/>
                <a:cs typeface="Garamond"/>
              </a:rPr>
              <a:t>Site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: the location where  substrate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binds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to an 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enzymes,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clefts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or  cavities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within the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overall</a:t>
            </a:r>
            <a:r>
              <a:rPr sz="2800" spc="4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shape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the</a:t>
            </a:r>
            <a:r>
              <a:rPr sz="2800" spc="-9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protein</a:t>
            </a:r>
            <a:endParaRPr sz="2800">
              <a:latin typeface="Garamond"/>
              <a:cs typeface="Garamond"/>
            </a:endParaRPr>
          </a:p>
          <a:p>
            <a:pPr marL="71755">
              <a:lnSpc>
                <a:spcPct val="100000"/>
              </a:lnSpc>
              <a:spcBef>
                <a:spcPts val="325"/>
              </a:spcBef>
            </a:pPr>
            <a:r>
              <a:rPr sz="2800" spc="-5" dirty="0">
                <a:solidFill>
                  <a:srgbClr val="DC5742"/>
                </a:solidFill>
                <a:latin typeface="Garamond"/>
                <a:cs typeface="Garamond"/>
              </a:rPr>
              <a:t>Did </a:t>
            </a:r>
            <a:r>
              <a:rPr sz="2800" spc="-10" dirty="0">
                <a:solidFill>
                  <a:srgbClr val="DC5742"/>
                </a:solidFill>
                <a:latin typeface="Garamond"/>
                <a:cs typeface="Garamond"/>
              </a:rPr>
              <a:t>Life </a:t>
            </a:r>
            <a:r>
              <a:rPr sz="2800" spc="-5" dirty="0">
                <a:solidFill>
                  <a:srgbClr val="DC5742"/>
                </a:solidFill>
                <a:latin typeface="Garamond"/>
                <a:cs typeface="Garamond"/>
              </a:rPr>
              <a:t>Arise from a Self-Replicating</a:t>
            </a:r>
            <a:r>
              <a:rPr sz="2800" dirty="0">
                <a:solidFill>
                  <a:srgbClr val="DC5742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DC5742"/>
                </a:solidFill>
                <a:latin typeface="Garamond"/>
                <a:cs typeface="Garamond"/>
              </a:rPr>
              <a:t>Enzyme?</a:t>
            </a:r>
            <a:endParaRPr sz="2800">
              <a:latin typeface="Garamond"/>
              <a:cs typeface="Garamond"/>
            </a:endParaRPr>
          </a:p>
          <a:p>
            <a:pPr marL="241300" marR="5080" indent="-228600">
              <a:lnSpc>
                <a:spcPct val="80000"/>
              </a:lnSpc>
              <a:spcBef>
                <a:spcPts val="101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Skeptical: </a:t>
            </a:r>
            <a:r>
              <a:rPr sz="2800" spc="-114" dirty="0">
                <a:solidFill>
                  <a:srgbClr val="001F5F"/>
                </a:solidFill>
                <a:latin typeface="Garamond"/>
                <a:cs typeface="Garamond"/>
              </a:rPr>
              <a:t>To 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achieve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the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attributes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life, 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proteins </a:t>
            </a:r>
            <a:r>
              <a:rPr sz="2800" spc="-25" dirty="0">
                <a:solidFill>
                  <a:srgbClr val="001F5F"/>
                </a:solidFill>
                <a:latin typeface="Garamond"/>
                <a:cs typeface="Garamond"/>
              </a:rPr>
              <a:t>would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need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to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possess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information,  </a:t>
            </a:r>
            <a:r>
              <a:rPr sz="2800" b="1" dirty="0">
                <a:solidFill>
                  <a:srgbClr val="001F5F"/>
                </a:solidFill>
                <a:latin typeface="Garamond"/>
                <a:cs typeface="Garamond"/>
              </a:rPr>
              <a:t>replicate,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and </a:t>
            </a:r>
            <a:r>
              <a:rPr sz="2800" b="1" spc="-25" dirty="0">
                <a:solidFill>
                  <a:srgbClr val="001F5F"/>
                </a:solidFill>
                <a:latin typeface="Garamond"/>
                <a:cs typeface="Garamond"/>
              </a:rPr>
              <a:t>evolve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(..cannot on their</a:t>
            </a:r>
            <a:r>
              <a:rPr sz="2800" spc="6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own..)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08785" y="124155"/>
            <a:ext cx="85471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Protein Functions – </a:t>
            </a:r>
            <a:r>
              <a:rPr spc="-20" dirty="0"/>
              <a:t>Diverse</a:t>
            </a:r>
            <a:r>
              <a:rPr spc="-100" dirty="0"/>
              <a:t> </a:t>
            </a:r>
            <a:r>
              <a:rPr spc="-5" dirty="0"/>
              <a:t>(Contd…)</a:t>
            </a:r>
          </a:p>
        </p:txBody>
      </p:sp>
      <p:sp>
        <p:nvSpPr>
          <p:cNvPr id="4" name="object 4"/>
          <p:cNvSpPr/>
          <p:nvPr/>
        </p:nvSpPr>
        <p:spPr>
          <a:xfrm>
            <a:off x="6827519" y="1325880"/>
            <a:ext cx="5356860" cy="518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8785" y="0"/>
            <a:ext cx="854710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Protein </a:t>
            </a:r>
            <a:r>
              <a:rPr dirty="0"/>
              <a:t>Functions – </a:t>
            </a:r>
            <a:r>
              <a:rPr spc="-20" dirty="0"/>
              <a:t>Diverse</a:t>
            </a:r>
            <a:r>
              <a:rPr spc="-50" dirty="0"/>
              <a:t> </a:t>
            </a:r>
            <a:r>
              <a:rPr spc="-5" dirty="0"/>
              <a:t>(Contd…)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8902" y="5709615"/>
            <a:ext cx="6772275" cy="105664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41300" marR="5080" indent="-228600">
              <a:lnSpc>
                <a:spcPct val="80000"/>
              </a:lnSpc>
              <a:spcBef>
                <a:spcPts val="725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spc="-15" dirty="0">
                <a:solidFill>
                  <a:srgbClr val="C00000"/>
                </a:solidFill>
                <a:latin typeface="Garamond"/>
                <a:cs typeface="Garamond"/>
              </a:rPr>
              <a:t>Transport</a:t>
            </a:r>
            <a:r>
              <a:rPr sz="2600" spc="-15" dirty="0">
                <a:solidFill>
                  <a:srgbClr val="001F5F"/>
                </a:solidFill>
                <a:latin typeface="Garamond"/>
                <a:cs typeface="Garamond"/>
              </a:rPr>
              <a:t>: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Enter or Exit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the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cells/ 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organ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system;  Eg: Membrane proteins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that control the passage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of 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specific molecules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and</a:t>
            </a:r>
            <a:r>
              <a:rPr sz="2600" spc="-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ions</a:t>
            </a:r>
            <a:endParaRPr sz="2600">
              <a:latin typeface="Garamond"/>
              <a:cs typeface="Garamon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943343" y="1234439"/>
            <a:ext cx="5248655" cy="43189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8902" y="763270"/>
            <a:ext cx="11271250" cy="514159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41300" marR="4821555" indent="-228600">
              <a:lnSpc>
                <a:spcPct val="80000"/>
              </a:lnSpc>
              <a:spcBef>
                <a:spcPts val="725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spc="-5" dirty="0">
                <a:solidFill>
                  <a:srgbClr val="C00000"/>
                </a:solidFill>
                <a:latin typeface="Garamond"/>
                <a:cs typeface="Garamond"/>
              </a:rPr>
              <a:t>Defense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: </a:t>
            </a:r>
            <a:r>
              <a:rPr sz="2600" spc="-10" dirty="0">
                <a:solidFill>
                  <a:srgbClr val="001F5F"/>
                </a:solidFill>
                <a:latin typeface="Garamond"/>
                <a:cs typeface="Garamond"/>
              </a:rPr>
              <a:t>Immune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system: Antibodies </a:t>
            </a:r>
            <a:r>
              <a:rPr sz="2600" spc="-15" dirty="0">
                <a:solidFill>
                  <a:srgbClr val="001F5F"/>
                </a:solidFill>
                <a:latin typeface="Garamond"/>
                <a:cs typeface="Garamond"/>
              </a:rPr>
              <a:t>attack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and  </a:t>
            </a:r>
            <a:r>
              <a:rPr sz="2600" spc="-10" dirty="0">
                <a:solidFill>
                  <a:srgbClr val="001F5F"/>
                </a:solidFill>
                <a:latin typeface="Garamond"/>
                <a:cs typeface="Garamond"/>
              </a:rPr>
              <a:t>destroys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disease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causing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bacterial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&amp;</a:t>
            </a:r>
            <a:r>
              <a:rPr sz="2600" spc="4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spc="10" dirty="0">
                <a:solidFill>
                  <a:srgbClr val="001F5F"/>
                </a:solidFill>
                <a:latin typeface="Garamond"/>
                <a:cs typeface="Garamond"/>
              </a:rPr>
              <a:t>viruses</a:t>
            </a:r>
            <a:endParaRPr sz="2600">
              <a:latin typeface="Garamond"/>
              <a:cs typeface="Garamond"/>
            </a:endParaRPr>
          </a:p>
          <a:p>
            <a:pPr marL="241300" indent="-228600">
              <a:lnSpc>
                <a:spcPts val="2810"/>
              </a:lnSpc>
              <a:spcBef>
                <a:spcPts val="375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spc="-15" dirty="0">
                <a:solidFill>
                  <a:srgbClr val="C00000"/>
                </a:solidFill>
                <a:latin typeface="Garamond"/>
                <a:cs typeface="Garamond"/>
              </a:rPr>
              <a:t>Movement</a:t>
            </a:r>
            <a:r>
              <a:rPr sz="2600" spc="-15" dirty="0">
                <a:solidFill>
                  <a:srgbClr val="001F5F"/>
                </a:solidFill>
                <a:latin typeface="Garamond"/>
                <a:cs typeface="Garamond"/>
              </a:rPr>
              <a:t>: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Motor protein and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contractile</a:t>
            </a:r>
            <a:r>
              <a:rPr sz="2600" spc="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proteins</a:t>
            </a:r>
            <a:endParaRPr sz="2600">
              <a:latin typeface="Garamond"/>
              <a:cs typeface="Garamond"/>
            </a:endParaRPr>
          </a:p>
          <a:p>
            <a:pPr marL="241300" marR="4653280">
              <a:lnSpc>
                <a:spcPct val="80000"/>
              </a:lnSpc>
              <a:spcBef>
                <a:spcPts val="310"/>
              </a:spcBef>
            </a:pP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-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Cell </a:t>
            </a:r>
            <a:r>
              <a:rPr sz="2600" spc="-10" dirty="0">
                <a:solidFill>
                  <a:srgbClr val="001F5F"/>
                </a:solidFill>
                <a:latin typeface="Garamond"/>
                <a:cs typeface="Garamond"/>
              </a:rPr>
              <a:t>movement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&amp;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Moving 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large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molecules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and  other types of </a:t>
            </a:r>
            <a:r>
              <a:rPr sz="2600" spc="10" dirty="0">
                <a:solidFill>
                  <a:srgbClr val="001F5F"/>
                </a:solidFill>
                <a:latin typeface="Garamond"/>
                <a:cs typeface="Garamond"/>
              </a:rPr>
              <a:t>cargo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inside the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cell. Eg: Actin and  </a:t>
            </a:r>
            <a:r>
              <a:rPr sz="2600" spc="-10" dirty="0">
                <a:solidFill>
                  <a:srgbClr val="001F5F"/>
                </a:solidFill>
                <a:latin typeface="Garamond"/>
                <a:cs typeface="Garamond"/>
              </a:rPr>
              <a:t>Myosin</a:t>
            </a:r>
            <a:endParaRPr sz="2600">
              <a:latin typeface="Garamond"/>
              <a:cs typeface="Garamond"/>
            </a:endParaRPr>
          </a:p>
          <a:p>
            <a:pPr marL="241300" marR="4488815" indent="-228600">
              <a:lnSpc>
                <a:spcPct val="80000"/>
              </a:lnSpc>
              <a:spcBef>
                <a:spcPts val="1010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dirty="0">
                <a:solidFill>
                  <a:srgbClr val="C00000"/>
                </a:solidFill>
                <a:latin typeface="Garamond"/>
                <a:cs typeface="Garamond"/>
              </a:rPr>
              <a:t>Signaling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: </a:t>
            </a:r>
            <a:r>
              <a:rPr sz="2600" spc="10" dirty="0">
                <a:solidFill>
                  <a:srgbClr val="001F5F"/>
                </a:solidFill>
                <a:latin typeface="Garamond"/>
                <a:cs typeface="Garamond"/>
              </a:rPr>
              <a:t>Carrying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and </a:t>
            </a:r>
            <a:r>
              <a:rPr sz="2600" spc="-10" dirty="0">
                <a:solidFill>
                  <a:srgbClr val="001F5F"/>
                </a:solidFill>
                <a:latin typeface="Garamond"/>
                <a:cs typeface="Garamond"/>
              </a:rPr>
              <a:t>receiving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signals from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cell 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to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cell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inside the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cells; </a:t>
            </a:r>
            <a:r>
              <a:rPr sz="2600" spc="-10" dirty="0">
                <a:solidFill>
                  <a:srgbClr val="001F5F"/>
                </a:solidFill>
                <a:latin typeface="Garamond"/>
                <a:cs typeface="Garamond"/>
              </a:rPr>
              <a:t>Reside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at cell membrane;  Eg: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Glucagon: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detects </a:t>
            </a:r>
            <a:r>
              <a:rPr sz="2600" spc="-10" dirty="0">
                <a:solidFill>
                  <a:srgbClr val="001F5F"/>
                </a:solidFill>
                <a:latin typeface="Garamond"/>
                <a:cs typeface="Garamond"/>
              </a:rPr>
              <a:t>low 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sugar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binds to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receptors  on </a:t>
            </a:r>
            <a:r>
              <a:rPr sz="2600" spc="-15" dirty="0">
                <a:solidFill>
                  <a:srgbClr val="001F5F"/>
                </a:solidFill>
                <a:latin typeface="Garamond"/>
                <a:cs typeface="Garamond"/>
              </a:rPr>
              <a:t>liver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cells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to </a:t>
            </a:r>
            <a:r>
              <a:rPr sz="2600" spc="15" dirty="0">
                <a:solidFill>
                  <a:srgbClr val="001F5F"/>
                </a:solidFill>
                <a:latin typeface="Garamond"/>
                <a:cs typeface="Garamond"/>
              </a:rPr>
              <a:t>trigger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release of 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sugar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into </a:t>
            </a:r>
            <a:r>
              <a:rPr sz="2600" spc="-15" dirty="0">
                <a:solidFill>
                  <a:srgbClr val="001F5F"/>
                </a:solidFill>
                <a:latin typeface="Garamond"/>
                <a:cs typeface="Garamond"/>
              </a:rPr>
              <a:t>your 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blood.</a:t>
            </a:r>
            <a:endParaRPr sz="2600">
              <a:latin typeface="Garamond"/>
              <a:cs typeface="Garamond"/>
            </a:endParaRPr>
          </a:p>
          <a:p>
            <a:pPr marL="241300" marR="4936490" indent="-228600">
              <a:lnSpc>
                <a:spcPct val="80000"/>
              </a:lnSpc>
              <a:spcBef>
                <a:spcPts val="994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spc="5" dirty="0">
                <a:solidFill>
                  <a:srgbClr val="C00000"/>
                </a:solidFill>
                <a:latin typeface="Garamond"/>
                <a:cs typeface="Garamond"/>
              </a:rPr>
              <a:t>Structure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: Structural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proteins </a:t>
            </a:r>
            <a:r>
              <a:rPr sz="2600" spc="-10" dirty="0">
                <a:solidFill>
                  <a:srgbClr val="001F5F"/>
                </a:solidFill>
                <a:latin typeface="Garamond"/>
                <a:cs typeface="Garamond"/>
              </a:rPr>
              <a:t>make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up body  components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and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internal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skeleton of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every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cell;  Eg: 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finger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nails and hair;</a:t>
            </a:r>
            <a:r>
              <a:rPr sz="2600" spc="-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hemoglobin</a:t>
            </a:r>
            <a:endParaRPr sz="2600">
              <a:latin typeface="Garamond"/>
              <a:cs typeface="Garamond"/>
            </a:endParaRPr>
          </a:p>
          <a:p>
            <a:pPr marR="5080" algn="r">
              <a:lnSpc>
                <a:spcPts val="1705"/>
              </a:lnSpc>
            </a:pPr>
            <a:r>
              <a:rPr sz="1800" spc="-5" dirty="0">
                <a:solidFill>
                  <a:srgbClr val="C00000"/>
                </a:solidFill>
                <a:latin typeface="Garamond"/>
                <a:cs typeface="Garamond"/>
              </a:rPr>
              <a:t>Signaling </a:t>
            </a:r>
            <a:r>
              <a:rPr sz="1800" dirty="0">
                <a:solidFill>
                  <a:srgbClr val="C00000"/>
                </a:solidFill>
                <a:latin typeface="Garamond"/>
                <a:cs typeface="Garamond"/>
              </a:rPr>
              <a:t>- </a:t>
            </a:r>
            <a:r>
              <a:rPr sz="1800" spc="-20" dirty="0">
                <a:solidFill>
                  <a:srgbClr val="C00000"/>
                </a:solidFill>
                <a:latin typeface="Garamond"/>
                <a:cs typeface="Garamond"/>
              </a:rPr>
              <a:t>Ref: </a:t>
            </a:r>
            <a:r>
              <a:rPr sz="1800" spc="-5" dirty="0">
                <a:solidFill>
                  <a:srgbClr val="C00000"/>
                </a:solidFill>
                <a:latin typeface="Garamond"/>
                <a:cs typeface="Garamond"/>
              </a:rPr>
              <a:t>Chiarini </a:t>
            </a:r>
            <a:r>
              <a:rPr sz="1800" i="1" dirty="0">
                <a:solidFill>
                  <a:srgbClr val="C00000"/>
                </a:solidFill>
                <a:latin typeface="Garamond"/>
                <a:cs typeface="Garamond"/>
              </a:rPr>
              <a:t>et </a:t>
            </a:r>
            <a:r>
              <a:rPr sz="1800" i="1" spc="-5" dirty="0">
                <a:solidFill>
                  <a:srgbClr val="C00000"/>
                </a:solidFill>
                <a:latin typeface="Garamond"/>
                <a:cs typeface="Garamond"/>
              </a:rPr>
              <a:t>al.,</a:t>
            </a:r>
            <a:r>
              <a:rPr sz="1800" i="1" spc="-15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Garamond"/>
                <a:cs typeface="Garamond"/>
              </a:rPr>
              <a:t>2015;</a:t>
            </a:r>
            <a:endParaRPr sz="1800">
              <a:latin typeface="Garamond"/>
              <a:cs typeface="Garamon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85303" y="5879693"/>
            <a:ext cx="3952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C00000"/>
                </a:solidFill>
                <a:latin typeface="Garamond"/>
                <a:cs typeface="Garamond"/>
              </a:rPr>
              <a:t>Trends </a:t>
            </a:r>
            <a:r>
              <a:rPr sz="1800" dirty="0">
                <a:solidFill>
                  <a:srgbClr val="C00000"/>
                </a:solidFill>
                <a:latin typeface="Garamond"/>
                <a:cs typeface="Garamond"/>
              </a:rPr>
              <a:t>Pharmacological </a:t>
            </a:r>
            <a:r>
              <a:rPr sz="1800" spc="-10" dirty="0">
                <a:solidFill>
                  <a:srgbClr val="C00000"/>
                </a:solidFill>
                <a:latin typeface="Garamond"/>
                <a:cs typeface="Garamond"/>
              </a:rPr>
              <a:t>Sciences, </a:t>
            </a:r>
            <a:r>
              <a:rPr sz="1800" spc="-40" dirty="0">
                <a:solidFill>
                  <a:srgbClr val="C00000"/>
                </a:solidFill>
                <a:latin typeface="Garamond"/>
                <a:cs typeface="Garamond"/>
              </a:rPr>
              <a:t>Vol </a:t>
            </a:r>
            <a:r>
              <a:rPr sz="1800" dirty="0">
                <a:solidFill>
                  <a:srgbClr val="C00000"/>
                </a:solidFill>
                <a:latin typeface="Garamond"/>
                <a:cs typeface="Garamond"/>
              </a:rPr>
              <a:t>36</a:t>
            </a:r>
            <a:r>
              <a:rPr sz="1800" spc="100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1800" dirty="0">
                <a:solidFill>
                  <a:srgbClr val="C00000"/>
                </a:solidFill>
                <a:latin typeface="Garamond"/>
                <a:cs typeface="Garamond"/>
              </a:rPr>
              <a:t>(2)</a:t>
            </a:r>
            <a:endParaRPr sz="18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60264" y="2508504"/>
            <a:ext cx="1772920" cy="1772920"/>
          </a:xfrm>
          <a:custGeom>
            <a:avLst/>
            <a:gdLst/>
            <a:ahLst/>
            <a:cxnLst/>
            <a:rect l="l" t="t" r="r" b="b"/>
            <a:pathLst>
              <a:path w="1772920" h="1772920">
                <a:moveTo>
                  <a:pt x="886206" y="0"/>
                </a:moveTo>
                <a:lnTo>
                  <a:pt x="837580" y="1311"/>
                </a:lnTo>
                <a:lnTo>
                  <a:pt x="789640" y="5199"/>
                </a:lnTo>
                <a:lnTo>
                  <a:pt x="742453" y="11598"/>
                </a:lnTo>
                <a:lnTo>
                  <a:pt x="696088" y="20439"/>
                </a:lnTo>
                <a:lnTo>
                  <a:pt x="650610" y="31654"/>
                </a:lnTo>
                <a:lnTo>
                  <a:pt x="606088" y="45177"/>
                </a:lnTo>
                <a:lnTo>
                  <a:pt x="562590" y="60939"/>
                </a:lnTo>
                <a:lnTo>
                  <a:pt x="520183" y="78874"/>
                </a:lnTo>
                <a:lnTo>
                  <a:pt x="478934" y="98912"/>
                </a:lnTo>
                <a:lnTo>
                  <a:pt x="438911" y="120988"/>
                </a:lnTo>
                <a:lnTo>
                  <a:pt x="400183" y="145033"/>
                </a:lnTo>
                <a:lnTo>
                  <a:pt x="362815" y="170980"/>
                </a:lnTo>
                <a:lnTo>
                  <a:pt x="326876" y="198761"/>
                </a:lnTo>
                <a:lnTo>
                  <a:pt x="292434" y="228309"/>
                </a:lnTo>
                <a:lnTo>
                  <a:pt x="259556" y="259556"/>
                </a:lnTo>
                <a:lnTo>
                  <a:pt x="228309" y="292434"/>
                </a:lnTo>
                <a:lnTo>
                  <a:pt x="198761" y="326876"/>
                </a:lnTo>
                <a:lnTo>
                  <a:pt x="170980" y="362815"/>
                </a:lnTo>
                <a:lnTo>
                  <a:pt x="145033" y="400183"/>
                </a:lnTo>
                <a:lnTo>
                  <a:pt x="120988" y="438911"/>
                </a:lnTo>
                <a:lnTo>
                  <a:pt x="98912" y="478934"/>
                </a:lnTo>
                <a:lnTo>
                  <a:pt x="78874" y="520183"/>
                </a:lnTo>
                <a:lnTo>
                  <a:pt x="60939" y="562590"/>
                </a:lnTo>
                <a:lnTo>
                  <a:pt x="45177" y="606088"/>
                </a:lnTo>
                <a:lnTo>
                  <a:pt x="31654" y="650610"/>
                </a:lnTo>
                <a:lnTo>
                  <a:pt x="20439" y="696088"/>
                </a:lnTo>
                <a:lnTo>
                  <a:pt x="11598" y="742453"/>
                </a:lnTo>
                <a:lnTo>
                  <a:pt x="5199" y="789640"/>
                </a:lnTo>
                <a:lnTo>
                  <a:pt x="1311" y="837580"/>
                </a:lnTo>
                <a:lnTo>
                  <a:pt x="0" y="886206"/>
                </a:lnTo>
                <a:lnTo>
                  <a:pt x="1311" y="934831"/>
                </a:lnTo>
                <a:lnTo>
                  <a:pt x="5199" y="982771"/>
                </a:lnTo>
                <a:lnTo>
                  <a:pt x="11598" y="1029958"/>
                </a:lnTo>
                <a:lnTo>
                  <a:pt x="20439" y="1076323"/>
                </a:lnTo>
                <a:lnTo>
                  <a:pt x="31654" y="1121801"/>
                </a:lnTo>
                <a:lnTo>
                  <a:pt x="45177" y="1166323"/>
                </a:lnTo>
                <a:lnTo>
                  <a:pt x="60939" y="1209821"/>
                </a:lnTo>
                <a:lnTo>
                  <a:pt x="78874" y="1252228"/>
                </a:lnTo>
                <a:lnTo>
                  <a:pt x="98912" y="1293477"/>
                </a:lnTo>
                <a:lnTo>
                  <a:pt x="120988" y="1333500"/>
                </a:lnTo>
                <a:lnTo>
                  <a:pt x="145033" y="1372228"/>
                </a:lnTo>
                <a:lnTo>
                  <a:pt x="170980" y="1409596"/>
                </a:lnTo>
                <a:lnTo>
                  <a:pt x="198761" y="1445535"/>
                </a:lnTo>
                <a:lnTo>
                  <a:pt x="228309" y="1479977"/>
                </a:lnTo>
                <a:lnTo>
                  <a:pt x="259556" y="1512855"/>
                </a:lnTo>
                <a:lnTo>
                  <a:pt x="292434" y="1544102"/>
                </a:lnTo>
                <a:lnTo>
                  <a:pt x="326876" y="1573650"/>
                </a:lnTo>
                <a:lnTo>
                  <a:pt x="362815" y="1601431"/>
                </a:lnTo>
                <a:lnTo>
                  <a:pt x="400183" y="1627378"/>
                </a:lnTo>
                <a:lnTo>
                  <a:pt x="438912" y="1651423"/>
                </a:lnTo>
                <a:lnTo>
                  <a:pt x="478934" y="1673499"/>
                </a:lnTo>
                <a:lnTo>
                  <a:pt x="520183" y="1693537"/>
                </a:lnTo>
                <a:lnTo>
                  <a:pt x="562590" y="1711472"/>
                </a:lnTo>
                <a:lnTo>
                  <a:pt x="606088" y="1727234"/>
                </a:lnTo>
                <a:lnTo>
                  <a:pt x="650610" y="1740757"/>
                </a:lnTo>
                <a:lnTo>
                  <a:pt x="696088" y="1751972"/>
                </a:lnTo>
                <a:lnTo>
                  <a:pt x="742453" y="1760813"/>
                </a:lnTo>
                <a:lnTo>
                  <a:pt x="789640" y="1767212"/>
                </a:lnTo>
                <a:lnTo>
                  <a:pt x="837580" y="1771100"/>
                </a:lnTo>
                <a:lnTo>
                  <a:pt x="886206" y="1772412"/>
                </a:lnTo>
                <a:lnTo>
                  <a:pt x="934831" y="1771100"/>
                </a:lnTo>
                <a:lnTo>
                  <a:pt x="982771" y="1767212"/>
                </a:lnTo>
                <a:lnTo>
                  <a:pt x="1029958" y="1760813"/>
                </a:lnTo>
                <a:lnTo>
                  <a:pt x="1076323" y="1751972"/>
                </a:lnTo>
                <a:lnTo>
                  <a:pt x="1121801" y="1740757"/>
                </a:lnTo>
                <a:lnTo>
                  <a:pt x="1166323" y="1727234"/>
                </a:lnTo>
                <a:lnTo>
                  <a:pt x="1209821" y="1711472"/>
                </a:lnTo>
                <a:lnTo>
                  <a:pt x="1252228" y="1693537"/>
                </a:lnTo>
                <a:lnTo>
                  <a:pt x="1293477" y="1673499"/>
                </a:lnTo>
                <a:lnTo>
                  <a:pt x="1333499" y="1651423"/>
                </a:lnTo>
                <a:lnTo>
                  <a:pt x="1372228" y="1627378"/>
                </a:lnTo>
                <a:lnTo>
                  <a:pt x="1409596" y="1601431"/>
                </a:lnTo>
                <a:lnTo>
                  <a:pt x="1445535" y="1573650"/>
                </a:lnTo>
                <a:lnTo>
                  <a:pt x="1479977" y="1544102"/>
                </a:lnTo>
                <a:lnTo>
                  <a:pt x="1512855" y="1512855"/>
                </a:lnTo>
                <a:lnTo>
                  <a:pt x="1544102" y="1479977"/>
                </a:lnTo>
                <a:lnTo>
                  <a:pt x="1573650" y="1445535"/>
                </a:lnTo>
                <a:lnTo>
                  <a:pt x="1601431" y="1409596"/>
                </a:lnTo>
                <a:lnTo>
                  <a:pt x="1627378" y="1372228"/>
                </a:lnTo>
                <a:lnTo>
                  <a:pt x="1651423" y="1333500"/>
                </a:lnTo>
                <a:lnTo>
                  <a:pt x="1673499" y="1293477"/>
                </a:lnTo>
                <a:lnTo>
                  <a:pt x="1693537" y="1252228"/>
                </a:lnTo>
                <a:lnTo>
                  <a:pt x="1711472" y="1209821"/>
                </a:lnTo>
                <a:lnTo>
                  <a:pt x="1727234" y="1166323"/>
                </a:lnTo>
                <a:lnTo>
                  <a:pt x="1740757" y="1121801"/>
                </a:lnTo>
                <a:lnTo>
                  <a:pt x="1751972" y="1076323"/>
                </a:lnTo>
                <a:lnTo>
                  <a:pt x="1760813" y="1029958"/>
                </a:lnTo>
                <a:lnTo>
                  <a:pt x="1767212" y="982771"/>
                </a:lnTo>
                <a:lnTo>
                  <a:pt x="1771100" y="934831"/>
                </a:lnTo>
                <a:lnTo>
                  <a:pt x="1772412" y="886206"/>
                </a:lnTo>
                <a:lnTo>
                  <a:pt x="1771100" y="837580"/>
                </a:lnTo>
                <a:lnTo>
                  <a:pt x="1767212" y="789640"/>
                </a:lnTo>
                <a:lnTo>
                  <a:pt x="1760813" y="742453"/>
                </a:lnTo>
                <a:lnTo>
                  <a:pt x="1751972" y="696088"/>
                </a:lnTo>
                <a:lnTo>
                  <a:pt x="1740757" y="650610"/>
                </a:lnTo>
                <a:lnTo>
                  <a:pt x="1727234" y="606088"/>
                </a:lnTo>
                <a:lnTo>
                  <a:pt x="1711472" y="562590"/>
                </a:lnTo>
                <a:lnTo>
                  <a:pt x="1693537" y="520183"/>
                </a:lnTo>
                <a:lnTo>
                  <a:pt x="1673499" y="478934"/>
                </a:lnTo>
                <a:lnTo>
                  <a:pt x="1651423" y="438911"/>
                </a:lnTo>
                <a:lnTo>
                  <a:pt x="1627378" y="400183"/>
                </a:lnTo>
                <a:lnTo>
                  <a:pt x="1601431" y="362815"/>
                </a:lnTo>
                <a:lnTo>
                  <a:pt x="1573650" y="326876"/>
                </a:lnTo>
                <a:lnTo>
                  <a:pt x="1544102" y="292434"/>
                </a:lnTo>
                <a:lnTo>
                  <a:pt x="1512855" y="259556"/>
                </a:lnTo>
                <a:lnTo>
                  <a:pt x="1479977" y="228309"/>
                </a:lnTo>
                <a:lnTo>
                  <a:pt x="1445535" y="198761"/>
                </a:lnTo>
                <a:lnTo>
                  <a:pt x="1409596" y="170980"/>
                </a:lnTo>
                <a:lnTo>
                  <a:pt x="1372228" y="145033"/>
                </a:lnTo>
                <a:lnTo>
                  <a:pt x="1333500" y="120988"/>
                </a:lnTo>
                <a:lnTo>
                  <a:pt x="1293477" y="98912"/>
                </a:lnTo>
                <a:lnTo>
                  <a:pt x="1252228" y="78874"/>
                </a:lnTo>
                <a:lnTo>
                  <a:pt x="1209821" y="60939"/>
                </a:lnTo>
                <a:lnTo>
                  <a:pt x="1166323" y="45177"/>
                </a:lnTo>
                <a:lnTo>
                  <a:pt x="1121801" y="31654"/>
                </a:lnTo>
                <a:lnTo>
                  <a:pt x="1076323" y="20439"/>
                </a:lnTo>
                <a:lnTo>
                  <a:pt x="1029958" y="11598"/>
                </a:lnTo>
                <a:lnTo>
                  <a:pt x="982771" y="5199"/>
                </a:lnTo>
                <a:lnTo>
                  <a:pt x="934831" y="1311"/>
                </a:lnTo>
                <a:lnTo>
                  <a:pt x="886206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441950" y="2876243"/>
            <a:ext cx="1212215" cy="88328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2400" spc="-5" dirty="0">
                <a:solidFill>
                  <a:srgbClr val="FFFFFF"/>
                </a:solidFill>
                <a:latin typeface="Garamond"/>
                <a:cs typeface="Garamond"/>
              </a:rPr>
              <a:t>Protein</a:t>
            </a:r>
            <a:endParaRPr sz="2400">
              <a:latin typeface="Garamond"/>
              <a:cs typeface="Garamond"/>
            </a:endParaRPr>
          </a:p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sz="2400" dirty="0">
                <a:solidFill>
                  <a:srgbClr val="FFFFFF"/>
                </a:solidFill>
                <a:latin typeface="Garamond"/>
                <a:cs typeface="Garamond"/>
              </a:rPr>
              <a:t>Functions</a:t>
            </a:r>
            <a:endParaRPr sz="2400">
              <a:latin typeface="Garamond"/>
              <a:cs typeface="Garamon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45479" y="1976627"/>
            <a:ext cx="601980" cy="376555"/>
          </a:xfrm>
          <a:custGeom>
            <a:avLst/>
            <a:gdLst/>
            <a:ahLst/>
            <a:cxnLst/>
            <a:rect l="l" t="t" r="r" b="b"/>
            <a:pathLst>
              <a:path w="601979" h="376555">
                <a:moveTo>
                  <a:pt x="481584" y="188213"/>
                </a:moveTo>
                <a:lnTo>
                  <a:pt x="120396" y="188213"/>
                </a:lnTo>
                <a:lnTo>
                  <a:pt x="120396" y="376427"/>
                </a:lnTo>
                <a:lnTo>
                  <a:pt x="481584" y="376427"/>
                </a:lnTo>
                <a:lnTo>
                  <a:pt x="481584" y="188213"/>
                </a:lnTo>
                <a:close/>
              </a:path>
              <a:path w="601979" h="376555">
                <a:moveTo>
                  <a:pt x="300990" y="0"/>
                </a:moveTo>
                <a:lnTo>
                  <a:pt x="0" y="188213"/>
                </a:lnTo>
                <a:lnTo>
                  <a:pt x="601980" y="188213"/>
                </a:lnTo>
                <a:lnTo>
                  <a:pt x="300990" y="0"/>
                </a:lnTo>
                <a:close/>
              </a:path>
            </a:pathLst>
          </a:custGeom>
          <a:solidFill>
            <a:srgbClr val="AAAB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60264" y="28955"/>
            <a:ext cx="1772920" cy="1771014"/>
          </a:xfrm>
          <a:custGeom>
            <a:avLst/>
            <a:gdLst/>
            <a:ahLst/>
            <a:cxnLst/>
            <a:rect l="l" t="t" r="r" b="b"/>
            <a:pathLst>
              <a:path w="1772920" h="1771014">
                <a:moveTo>
                  <a:pt x="886206" y="0"/>
                </a:moveTo>
                <a:lnTo>
                  <a:pt x="837580" y="1309"/>
                </a:lnTo>
                <a:lnTo>
                  <a:pt x="789640" y="5194"/>
                </a:lnTo>
                <a:lnTo>
                  <a:pt x="742453" y="11587"/>
                </a:lnTo>
                <a:lnTo>
                  <a:pt x="696088" y="20419"/>
                </a:lnTo>
                <a:lnTo>
                  <a:pt x="650610" y="31624"/>
                </a:lnTo>
                <a:lnTo>
                  <a:pt x="606088" y="45134"/>
                </a:lnTo>
                <a:lnTo>
                  <a:pt x="562590" y="60882"/>
                </a:lnTo>
                <a:lnTo>
                  <a:pt x="520183" y="78800"/>
                </a:lnTo>
                <a:lnTo>
                  <a:pt x="478934" y="98820"/>
                </a:lnTo>
                <a:lnTo>
                  <a:pt x="438911" y="120875"/>
                </a:lnTo>
                <a:lnTo>
                  <a:pt x="400183" y="144898"/>
                </a:lnTo>
                <a:lnTo>
                  <a:pt x="362815" y="170822"/>
                </a:lnTo>
                <a:lnTo>
                  <a:pt x="326876" y="198578"/>
                </a:lnTo>
                <a:lnTo>
                  <a:pt x="292434" y="228099"/>
                </a:lnTo>
                <a:lnTo>
                  <a:pt x="259556" y="259318"/>
                </a:lnTo>
                <a:lnTo>
                  <a:pt x="228309" y="292167"/>
                </a:lnTo>
                <a:lnTo>
                  <a:pt x="198761" y="326579"/>
                </a:lnTo>
                <a:lnTo>
                  <a:pt x="170980" y="362486"/>
                </a:lnTo>
                <a:lnTo>
                  <a:pt x="145033" y="399821"/>
                </a:lnTo>
                <a:lnTo>
                  <a:pt x="120988" y="438516"/>
                </a:lnTo>
                <a:lnTo>
                  <a:pt x="98912" y="478505"/>
                </a:lnTo>
                <a:lnTo>
                  <a:pt x="78874" y="519718"/>
                </a:lnTo>
                <a:lnTo>
                  <a:pt x="60939" y="562090"/>
                </a:lnTo>
                <a:lnTo>
                  <a:pt x="45177" y="605552"/>
                </a:lnTo>
                <a:lnTo>
                  <a:pt x="31654" y="650037"/>
                </a:lnTo>
                <a:lnTo>
                  <a:pt x="20439" y="695477"/>
                </a:lnTo>
                <a:lnTo>
                  <a:pt x="11598" y="741805"/>
                </a:lnTo>
                <a:lnTo>
                  <a:pt x="5199" y="788954"/>
                </a:lnTo>
                <a:lnTo>
                  <a:pt x="1311" y="836856"/>
                </a:lnTo>
                <a:lnTo>
                  <a:pt x="0" y="885444"/>
                </a:lnTo>
                <a:lnTo>
                  <a:pt x="1311" y="934031"/>
                </a:lnTo>
                <a:lnTo>
                  <a:pt x="5199" y="981933"/>
                </a:lnTo>
                <a:lnTo>
                  <a:pt x="11598" y="1029082"/>
                </a:lnTo>
                <a:lnTo>
                  <a:pt x="20439" y="1075410"/>
                </a:lnTo>
                <a:lnTo>
                  <a:pt x="31654" y="1120850"/>
                </a:lnTo>
                <a:lnTo>
                  <a:pt x="45177" y="1165335"/>
                </a:lnTo>
                <a:lnTo>
                  <a:pt x="60939" y="1208797"/>
                </a:lnTo>
                <a:lnTo>
                  <a:pt x="78874" y="1251169"/>
                </a:lnTo>
                <a:lnTo>
                  <a:pt x="98912" y="1292382"/>
                </a:lnTo>
                <a:lnTo>
                  <a:pt x="120988" y="1332371"/>
                </a:lnTo>
                <a:lnTo>
                  <a:pt x="145033" y="1371066"/>
                </a:lnTo>
                <a:lnTo>
                  <a:pt x="170980" y="1408401"/>
                </a:lnTo>
                <a:lnTo>
                  <a:pt x="198761" y="1444308"/>
                </a:lnTo>
                <a:lnTo>
                  <a:pt x="228309" y="1478720"/>
                </a:lnTo>
                <a:lnTo>
                  <a:pt x="259556" y="1511569"/>
                </a:lnTo>
                <a:lnTo>
                  <a:pt x="292434" y="1542788"/>
                </a:lnTo>
                <a:lnTo>
                  <a:pt x="326876" y="1572309"/>
                </a:lnTo>
                <a:lnTo>
                  <a:pt x="362815" y="1600065"/>
                </a:lnTo>
                <a:lnTo>
                  <a:pt x="400183" y="1625989"/>
                </a:lnTo>
                <a:lnTo>
                  <a:pt x="438912" y="1650012"/>
                </a:lnTo>
                <a:lnTo>
                  <a:pt x="478934" y="1672067"/>
                </a:lnTo>
                <a:lnTo>
                  <a:pt x="520183" y="1692087"/>
                </a:lnTo>
                <a:lnTo>
                  <a:pt x="562590" y="1710005"/>
                </a:lnTo>
                <a:lnTo>
                  <a:pt x="606088" y="1725753"/>
                </a:lnTo>
                <a:lnTo>
                  <a:pt x="650610" y="1739263"/>
                </a:lnTo>
                <a:lnTo>
                  <a:pt x="696088" y="1750468"/>
                </a:lnTo>
                <a:lnTo>
                  <a:pt x="742453" y="1759300"/>
                </a:lnTo>
                <a:lnTo>
                  <a:pt x="789640" y="1765693"/>
                </a:lnTo>
                <a:lnTo>
                  <a:pt x="837580" y="1769578"/>
                </a:lnTo>
                <a:lnTo>
                  <a:pt x="886206" y="1770888"/>
                </a:lnTo>
                <a:lnTo>
                  <a:pt x="934831" y="1769578"/>
                </a:lnTo>
                <a:lnTo>
                  <a:pt x="982771" y="1765693"/>
                </a:lnTo>
                <a:lnTo>
                  <a:pt x="1029958" y="1759300"/>
                </a:lnTo>
                <a:lnTo>
                  <a:pt x="1076323" y="1750468"/>
                </a:lnTo>
                <a:lnTo>
                  <a:pt x="1121801" y="1739263"/>
                </a:lnTo>
                <a:lnTo>
                  <a:pt x="1166323" y="1725753"/>
                </a:lnTo>
                <a:lnTo>
                  <a:pt x="1209821" y="1710005"/>
                </a:lnTo>
                <a:lnTo>
                  <a:pt x="1252228" y="1692087"/>
                </a:lnTo>
                <a:lnTo>
                  <a:pt x="1293477" y="1672067"/>
                </a:lnTo>
                <a:lnTo>
                  <a:pt x="1333499" y="1650012"/>
                </a:lnTo>
                <a:lnTo>
                  <a:pt x="1372228" y="1625989"/>
                </a:lnTo>
                <a:lnTo>
                  <a:pt x="1409596" y="1600065"/>
                </a:lnTo>
                <a:lnTo>
                  <a:pt x="1445535" y="1572309"/>
                </a:lnTo>
                <a:lnTo>
                  <a:pt x="1479977" y="1542788"/>
                </a:lnTo>
                <a:lnTo>
                  <a:pt x="1512855" y="1511569"/>
                </a:lnTo>
                <a:lnTo>
                  <a:pt x="1544102" y="1478720"/>
                </a:lnTo>
                <a:lnTo>
                  <a:pt x="1573650" y="1444308"/>
                </a:lnTo>
                <a:lnTo>
                  <a:pt x="1601431" y="1408401"/>
                </a:lnTo>
                <a:lnTo>
                  <a:pt x="1627378" y="1371066"/>
                </a:lnTo>
                <a:lnTo>
                  <a:pt x="1651423" y="1332371"/>
                </a:lnTo>
                <a:lnTo>
                  <a:pt x="1673499" y="1292382"/>
                </a:lnTo>
                <a:lnTo>
                  <a:pt x="1693537" y="1251169"/>
                </a:lnTo>
                <a:lnTo>
                  <a:pt x="1711472" y="1208797"/>
                </a:lnTo>
                <a:lnTo>
                  <a:pt x="1727234" y="1165335"/>
                </a:lnTo>
                <a:lnTo>
                  <a:pt x="1740757" y="1120850"/>
                </a:lnTo>
                <a:lnTo>
                  <a:pt x="1751972" y="1075410"/>
                </a:lnTo>
                <a:lnTo>
                  <a:pt x="1760813" y="1029082"/>
                </a:lnTo>
                <a:lnTo>
                  <a:pt x="1767212" y="981933"/>
                </a:lnTo>
                <a:lnTo>
                  <a:pt x="1771100" y="934031"/>
                </a:lnTo>
                <a:lnTo>
                  <a:pt x="1772412" y="885444"/>
                </a:lnTo>
                <a:lnTo>
                  <a:pt x="1771100" y="836856"/>
                </a:lnTo>
                <a:lnTo>
                  <a:pt x="1767212" y="788954"/>
                </a:lnTo>
                <a:lnTo>
                  <a:pt x="1760813" y="741805"/>
                </a:lnTo>
                <a:lnTo>
                  <a:pt x="1751972" y="695477"/>
                </a:lnTo>
                <a:lnTo>
                  <a:pt x="1740757" y="650037"/>
                </a:lnTo>
                <a:lnTo>
                  <a:pt x="1727234" y="605552"/>
                </a:lnTo>
                <a:lnTo>
                  <a:pt x="1711472" y="562090"/>
                </a:lnTo>
                <a:lnTo>
                  <a:pt x="1693537" y="519718"/>
                </a:lnTo>
                <a:lnTo>
                  <a:pt x="1673499" y="478505"/>
                </a:lnTo>
                <a:lnTo>
                  <a:pt x="1651423" y="438516"/>
                </a:lnTo>
                <a:lnTo>
                  <a:pt x="1627378" y="399821"/>
                </a:lnTo>
                <a:lnTo>
                  <a:pt x="1601431" y="362486"/>
                </a:lnTo>
                <a:lnTo>
                  <a:pt x="1573650" y="326579"/>
                </a:lnTo>
                <a:lnTo>
                  <a:pt x="1544102" y="292167"/>
                </a:lnTo>
                <a:lnTo>
                  <a:pt x="1512855" y="259318"/>
                </a:lnTo>
                <a:lnTo>
                  <a:pt x="1479977" y="228099"/>
                </a:lnTo>
                <a:lnTo>
                  <a:pt x="1445535" y="198578"/>
                </a:lnTo>
                <a:lnTo>
                  <a:pt x="1409596" y="170822"/>
                </a:lnTo>
                <a:lnTo>
                  <a:pt x="1372228" y="144898"/>
                </a:lnTo>
                <a:lnTo>
                  <a:pt x="1333500" y="120875"/>
                </a:lnTo>
                <a:lnTo>
                  <a:pt x="1293477" y="98820"/>
                </a:lnTo>
                <a:lnTo>
                  <a:pt x="1252228" y="78800"/>
                </a:lnTo>
                <a:lnTo>
                  <a:pt x="1209821" y="60882"/>
                </a:lnTo>
                <a:lnTo>
                  <a:pt x="1166323" y="45134"/>
                </a:lnTo>
                <a:lnTo>
                  <a:pt x="1121801" y="31624"/>
                </a:lnTo>
                <a:lnTo>
                  <a:pt x="1076323" y="20419"/>
                </a:lnTo>
                <a:lnTo>
                  <a:pt x="1029958" y="11587"/>
                </a:lnTo>
                <a:lnTo>
                  <a:pt x="982771" y="5194"/>
                </a:lnTo>
                <a:lnTo>
                  <a:pt x="934831" y="1309"/>
                </a:lnTo>
                <a:lnTo>
                  <a:pt x="886206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25770" y="672465"/>
            <a:ext cx="1043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</a:rPr>
              <a:t>Cat</a:t>
            </a:r>
            <a:r>
              <a:rPr sz="2400" spc="-15" dirty="0">
                <a:solidFill>
                  <a:srgbClr val="FFFFFF"/>
                </a:solidFill>
              </a:rPr>
              <a:t>a</a:t>
            </a:r>
            <a:r>
              <a:rPr sz="2400" dirty="0">
                <a:solidFill>
                  <a:srgbClr val="FFFFFF"/>
                </a:solidFill>
              </a:rPr>
              <a:t>lysis</a:t>
            </a:r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6858254" y="2519045"/>
            <a:ext cx="416559" cy="521970"/>
          </a:xfrm>
          <a:custGeom>
            <a:avLst/>
            <a:gdLst/>
            <a:ahLst/>
            <a:cxnLst/>
            <a:rect l="l" t="t" r="r" b="b"/>
            <a:pathLst>
              <a:path w="416559" h="521969">
                <a:moveTo>
                  <a:pt x="407391" y="417194"/>
                </a:moveTo>
                <a:lnTo>
                  <a:pt x="343535" y="417194"/>
                </a:lnTo>
                <a:lnTo>
                  <a:pt x="403732" y="521462"/>
                </a:lnTo>
                <a:lnTo>
                  <a:pt x="407391" y="417194"/>
                </a:lnTo>
                <a:close/>
              </a:path>
              <a:path w="416559" h="521969">
                <a:moveTo>
                  <a:pt x="102743" y="0"/>
                </a:moveTo>
                <a:lnTo>
                  <a:pt x="162941" y="104266"/>
                </a:lnTo>
                <a:lnTo>
                  <a:pt x="0" y="198374"/>
                </a:lnTo>
                <a:lnTo>
                  <a:pt x="180721" y="511301"/>
                </a:lnTo>
                <a:lnTo>
                  <a:pt x="343535" y="417194"/>
                </a:lnTo>
                <a:lnTo>
                  <a:pt x="407391" y="417194"/>
                </a:lnTo>
                <a:lnTo>
                  <a:pt x="416178" y="166750"/>
                </a:lnTo>
                <a:lnTo>
                  <a:pt x="102743" y="0"/>
                </a:lnTo>
                <a:close/>
              </a:path>
            </a:pathLst>
          </a:custGeom>
          <a:solidFill>
            <a:srgbClr val="AAAB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09104" y="1269491"/>
            <a:ext cx="1771014" cy="1771014"/>
          </a:xfrm>
          <a:custGeom>
            <a:avLst/>
            <a:gdLst/>
            <a:ahLst/>
            <a:cxnLst/>
            <a:rect l="l" t="t" r="r" b="b"/>
            <a:pathLst>
              <a:path w="1771015" h="1771014">
                <a:moveTo>
                  <a:pt x="885444" y="0"/>
                </a:moveTo>
                <a:lnTo>
                  <a:pt x="836856" y="1309"/>
                </a:lnTo>
                <a:lnTo>
                  <a:pt x="788954" y="5194"/>
                </a:lnTo>
                <a:lnTo>
                  <a:pt x="741805" y="11587"/>
                </a:lnTo>
                <a:lnTo>
                  <a:pt x="695477" y="20419"/>
                </a:lnTo>
                <a:lnTo>
                  <a:pt x="650037" y="31624"/>
                </a:lnTo>
                <a:lnTo>
                  <a:pt x="605552" y="45134"/>
                </a:lnTo>
                <a:lnTo>
                  <a:pt x="562090" y="60882"/>
                </a:lnTo>
                <a:lnTo>
                  <a:pt x="519718" y="78800"/>
                </a:lnTo>
                <a:lnTo>
                  <a:pt x="478505" y="98820"/>
                </a:lnTo>
                <a:lnTo>
                  <a:pt x="438516" y="120875"/>
                </a:lnTo>
                <a:lnTo>
                  <a:pt x="399821" y="144898"/>
                </a:lnTo>
                <a:lnTo>
                  <a:pt x="362486" y="170822"/>
                </a:lnTo>
                <a:lnTo>
                  <a:pt x="326579" y="198578"/>
                </a:lnTo>
                <a:lnTo>
                  <a:pt x="292167" y="228099"/>
                </a:lnTo>
                <a:lnTo>
                  <a:pt x="259318" y="259318"/>
                </a:lnTo>
                <a:lnTo>
                  <a:pt x="228099" y="292167"/>
                </a:lnTo>
                <a:lnTo>
                  <a:pt x="198578" y="326579"/>
                </a:lnTo>
                <a:lnTo>
                  <a:pt x="170822" y="362486"/>
                </a:lnTo>
                <a:lnTo>
                  <a:pt x="144898" y="399821"/>
                </a:lnTo>
                <a:lnTo>
                  <a:pt x="120875" y="438516"/>
                </a:lnTo>
                <a:lnTo>
                  <a:pt x="98820" y="478505"/>
                </a:lnTo>
                <a:lnTo>
                  <a:pt x="78800" y="519718"/>
                </a:lnTo>
                <a:lnTo>
                  <a:pt x="60882" y="562090"/>
                </a:lnTo>
                <a:lnTo>
                  <a:pt x="45134" y="605552"/>
                </a:lnTo>
                <a:lnTo>
                  <a:pt x="31624" y="650037"/>
                </a:lnTo>
                <a:lnTo>
                  <a:pt x="20419" y="695477"/>
                </a:lnTo>
                <a:lnTo>
                  <a:pt x="11587" y="741805"/>
                </a:lnTo>
                <a:lnTo>
                  <a:pt x="5194" y="788954"/>
                </a:lnTo>
                <a:lnTo>
                  <a:pt x="1309" y="836856"/>
                </a:lnTo>
                <a:lnTo>
                  <a:pt x="0" y="885444"/>
                </a:lnTo>
                <a:lnTo>
                  <a:pt x="1309" y="934031"/>
                </a:lnTo>
                <a:lnTo>
                  <a:pt x="5194" y="981933"/>
                </a:lnTo>
                <a:lnTo>
                  <a:pt x="11587" y="1029082"/>
                </a:lnTo>
                <a:lnTo>
                  <a:pt x="20419" y="1075410"/>
                </a:lnTo>
                <a:lnTo>
                  <a:pt x="31624" y="1120850"/>
                </a:lnTo>
                <a:lnTo>
                  <a:pt x="45134" y="1165335"/>
                </a:lnTo>
                <a:lnTo>
                  <a:pt x="60882" y="1208797"/>
                </a:lnTo>
                <a:lnTo>
                  <a:pt x="78800" y="1251169"/>
                </a:lnTo>
                <a:lnTo>
                  <a:pt x="98820" y="1292382"/>
                </a:lnTo>
                <a:lnTo>
                  <a:pt x="120875" y="1332371"/>
                </a:lnTo>
                <a:lnTo>
                  <a:pt x="144898" y="1371066"/>
                </a:lnTo>
                <a:lnTo>
                  <a:pt x="170822" y="1408401"/>
                </a:lnTo>
                <a:lnTo>
                  <a:pt x="198578" y="1444308"/>
                </a:lnTo>
                <a:lnTo>
                  <a:pt x="228099" y="1478720"/>
                </a:lnTo>
                <a:lnTo>
                  <a:pt x="259318" y="1511569"/>
                </a:lnTo>
                <a:lnTo>
                  <a:pt x="292167" y="1542788"/>
                </a:lnTo>
                <a:lnTo>
                  <a:pt x="326579" y="1572309"/>
                </a:lnTo>
                <a:lnTo>
                  <a:pt x="362486" y="1600065"/>
                </a:lnTo>
                <a:lnTo>
                  <a:pt x="399821" y="1625989"/>
                </a:lnTo>
                <a:lnTo>
                  <a:pt x="438516" y="1650012"/>
                </a:lnTo>
                <a:lnTo>
                  <a:pt x="478505" y="1672067"/>
                </a:lnTo>
                <a:lnTo>
                  <a:pt x="519718" y="1692087"/>
                </a:lnTo>
                <a:lnTo>
                  <a:pt x="562090" y="1710005"/>
                </a:lnTo>
                <a:lnTo>
                  <a:pt x="605552" y="1725753"/>
                </a:lnTo>
                <a:lnTo>
                  <a:pt x="650037" y="1739263"/>
                </a:lnTo>
                <a:lnTo>
                  <a:pt x="695477" y="1750468"/>
                </a:lnTo>
                <a:lnTo>
                  <a:pt x="741805" y="1759300"/>
                </a:lnTo>
                <a:lnTo>
                  <a:pt x="788954" y="1765693"/>
                </a:lnTo>
                <a:lnTo>
                  <a:pt x="836856" y="1769578"/>
                </a:lnTo>
                <a:lnTo>
                  <a:pt x="885444" y="1770888"/>
                </a:lnTo>
                <a:lnTo>
                  <a:pt x="934031" y="1769578"/>
                </a:lnTo>
                <a:lnTo>
                  <a:pt x="981933" y="1765693"/>
                </a:lnTo>
                <a:lnTo>
                  <a:pt x="1029082" y="1759300"/>
                </a:lnTo>
                <a:lnTo>
                  <a:pt x="1075410" y="1750468"/>
                </a:lnTo>
                <a:lnTo>
                  <a:pt x="1120850" y="1739263"/>
                </a:lnTo>
                <a:lnTo>
                  <a:pt x="1165335" y="1725753"/>
                </a:lnTo>
                <a:lnTo>
                  <a:pt x="1208797" y="1710005"/>
                </a:lnTo>
                <a:lnTo>
                  <a:pt x="1251169" y="1692087"/>
                </a:lnTo>
                <a:lnTo>
                  <a:pt x="1292382" y="1672067"/>
                </a:lnTo>
                <a:lnTo>
                  <a:pt x="1332371" y="1650012"/>
                </a:lnTo>
                <a:lnTo>
                  <a:pt x="1371066" y="1625989"/>
                </a:lnTo>
                <a:lnTo>
                  <a:pt x="1408401" y="1600065"/>
                </a:lnTo>
                <a:lnTo>
                  <a:pt x="1444308" y="1572309"/>
                </a:lnTo>
                <a:lnTo>
                  <a:pt x="1478720" y="1542788"/>
                </a:lnTo>
                <a:lnTo>
                  <a:pt x="1511569" y="1511569"/>
                </a:lnTo>
                <a:lnTo>
                  <a:pt x="1542788" y="1478720"/>
                </a:lnTo>
                <a:lnTo>
                  <a:pt x="1572309" y="1444308"/>
                </a:lnTo>
                <a:lnTo>
                  <a:pt x="1600065" y="1408401"/>
                </a:lnTo>
                <a:lnTo>
                  <a:pt x="1625989" y="1371066"/>
                </a:lnTo>
                <a:lnTo>
                  <a:pt x="1650012" y="1332371"/>
                </a:lnTo>
                <a:lnTo>
                  <a:pt x="1672067" y="1292382"/>
                </a:lnTo>
                <a:lnTo>
                  <a:pt x="1692087" y="1251169"/>
                </a:lnTo>
                <a:lnTo>
                  <a:pt x="1710005" y="1208797"/>
                </a:lnTo>
                <a:lnTo>
                  <a:pt x="1725753" y="1165335"/>
                </a:lnTo>
                <a:lnTo>
                  <a:pt x="1739263" y="1120850"/>
                </a:lnTo>
                <a:lnTo>
                  <a:pt x="1750468" y="1075410"/>
                </a:lnTo>
                <a:lnTo>
                  <a:pt x="1759300" y="1029082"/>
                </a:lnTo>
                <a:lnTo>
                  <a:pt x="1765693" y="981933"/>
                </a:lnTo>
                <a:lnTo>
                  <a:pt x="1769578" y="934031"/>
                </a:lnTo>
                <a:lnTo>
                  <a:pt x="1770888" y="885444"/>
                </a:lnTo>
                <a:lnTo>
                  <a:pt x="1769578" y="836856"/>
                </a:lnTo>
                <a:lnTo>
                  <a:pt x="1765693" y="788954"/>
                </a:lnTo>
                <a:lnTo>
                  <a:pt x="1759300" y="741805"/>
                </a:lnTo>
                <a:lnTo>
                  <a:pt x="1750468" y="695477"/>
                </a:lnTo>
                <a:lnTo>
                  <a:pt x="1739263" y="650037"/>
                </a:lnTo>
                <a:lnTo>
                  <a:pt x="1725753" y="605552"/>
                </a:lnTo>
                <a:lnTo>
                  <a:pt x="1710005" y="562090"/>
                </a:lnTo>
                <a:lnTo>
                  <a:pt x="1692087" y="519718"/>
                </a:lnTo>
                <a:lnTo>
                  <a:pt x="1672067" y="478505"/>
                </a:lnTo>
                <a:lnTo>
                  <a:pt x="1650012" y="438516"/>
                </a:lnTo>
                <a:lnTo>
                  <a:pt x="1625989" y="399821"/>
                </a:lnTo>
                <a:lnTo>
                  <a:pt x="1600065" y="362486"/>
                </a:lnTo>
                <a:lnTo>
                  <a:pt x="1572309" y="326579"/>
                </a:lnTo>
                <a:lnTo>
                  <a:pt x="1542788" y="292167"/>
                </a:lnTo>
                <a:lnTo>
                  <a:pt x="1511569" y="259318"/>
                </a:lnTo>
                <a:lnTo>
                  <a:pt x="1478720" y="228099"/>
                </a:lnTo>
                <a:lnTo>
                  <a:pt x="1444308" y="198578"/>
                </a:lnTo>
                <a:lnTo>
                  <a:pt x="1408401" y="170822"/>
                </a:lnTo>
                <a:lnTo>
                  <a:pt x="1371066" y="144898"/>
                </a:lnTo>
                <a:lnTo>
                  <a:pt x="1332371" y="120875"/>
                </a:lnTo>
                <a:lnTo>
                  <a:pt x="1292382" y="98820"/>
                </a:lnTo>
                <a:lnTo>
                  <a:pt x="1251169" y="78800"/>
                </a:lnTo>
                <a:lnTo>
                  <a:pt x="1208797" y="60882"/>
                </a:lnTo>
                <a:lnTo>
                  <a:pt x="1165335" y="45134"/>
                </a:lnTo>
                <a:lnTo>
                  <a:pt x="1120850" y="31624"/>
                </a:lnTo>
                <a:lnTo>
                  <a:pt x="1075410" y="20419"/>
                </a:lnTo>
                <a:lnTo>
                  <a:pt x="1029082" y="11587"/>
                </a:lnTo>
                <a:lnTo>
                  <a:pt x="981933" y="5194"/>
                </a:lnTo>
                <a:lnTo>
                  <a:pt x="934031" y="1309"/>
                </a:lnTo>
                <a:lnTo>
                  <a:pt x="885444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692643" y="1913001"/>
            <a:ext cx="10064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Garamond"/>
                <a:cs typeface="Garamond"/>
              </a:rPr>
              <a:t>Defense</a:t>
            </a:r>
            <a:endParaRPr sz="2400">
              <a:latin typeface="Garamond"/>
              <a:cs typeface="Garamon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58254" y="3748913"/>
            <a:ext cx="416559" cy="521970"/>
          </a:xfrm>
          <a:custGeom>
            <a:avLst/>
            <a:gdLst/>
            <a:ahLst/>
            <a:cxnLst/>
            <a:rect l="l" t="t" r="r" b="b"/>
            <a:pathLst>
              <a:path w="416559" h="521970">
                <a:moveTo>
                  <a:pt x="180721" y="10160"/>
                </a:moveTo>
                <a:lnTo>
                  <a:pt x="0" y="323088"/>
                </a:lnTo>
                <a:lnTo>
                  <a:pt x="162941" y="417194"/>
                </a:lnTo>
                <a:lnTo>
                  <a:pt x="102743" y="521462"/>
                </a:lnTo>
                <a:lnTo>
                  <a:pt x="416178" y="354711"/>
                </a:lnTo>
                <a:lnTo>
                  <a:pt x="407391" y="104267"/>
                </a:lnTo>
                <a:lnTo>
                  <a:pt x="343535" y="104267"/>
                </a:lnTo>
                <a:lnTo>
                  <a:pt x="180721" y="10160"/>
                </a:lnTo>
                <a:close/>
              </a:path>
              <a:path w="416559" h="521970">
                <a:moveTo>
                  <a:pt x="403732" y="0"/>
                </a:moveTo>
                <a:lnTo>
                  <a:pt x="343535" y="104267"/>
                </a:lnTo>
                <a:lnTo>
                  <a:pt x="407391" y="104267"/>
                </a:lnTo>
                <a:lnTo>
                  <a:pt x="403732" y="0"/>
                </a:lnTo>
                <a:close/>
              </a:path>
            </a:pathLst>
          </a:custGeom>
          <a:solidFill>
            <a:srgbClr val="AAAB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09104" y="3749040"/>
            <a:ext cx="1771014" cy="1771014"/>
          </a:xfrm>
          <a:custGeom>
            <a:avLst/>
            <a:gdLst/>
            <a:ahLst/>
            <a:cxnLst/>
            <a:rect l="l" t="t" r="r" b="b"/>
            <a:pathLst>
              <a:path w="1771015" h="1771014">
                <a:moveTo>
                  <a:pt x="885444" y="0"/>
                </a:moveTo>
                <a:lnTo>
                  <a:pt x="836856" y="1309"/>
                </a:lnTo>
                <a:lnTo>
                  <a:pt x="788954" y="5194"/>
                </a:lnTo>
                <a:lnTo>
                  <a:pt x="741805" y="11587"/>
                </a:lnTo>
                <a:lnTo>
                  <a:pt x="695477" y="20419"/>
                </a:lnTo>
                <a:lnTo>
                  <a:pt x="650037" y="31624"/>
                </a:lnTo>
                <a:lnTo>
                  <a:pt x="605552" y="45134"/>
                </a:lnTo>
                <a:lnTo>
                  <a:pt x="562090" y="60882"/>
                </a:lnTo>
                <a:lnTo>
                  <a:pt x="519718" y="78800"/>
                </a:lnTo>
                <a:lnTo>
                  <a:pt x="478505" y="98820"/>
                </a:lnTo>
                <a:lnTo>
                  <a:pt x="438516" y="120875"/>
                </a:lnTo>
                <a:lnTo>
                  <a:pt x="399821" y="144898"/>
                </a:lnTo>
                <a:lnTo>
                  <a:pt x="362486" y="170822"/>
                </a:lnTo>
                <a:lnTo>
                  <a:pt x="326579" y="198578"/>
                </a:lnTo>
                <a:lnTo>
                  <a:pt x="292167" y="228099"/>
                </a:lnTo>
                <a:lnTo>
                  <a:pt x="259318" y="259318"/>
                </a:lnTo>
                <a:lnTo>
                  <a:pt x="228099" y="292167"/>
                </a:lnTo>
                <a:lnTo>
                  <a:pt x="198578" y="326579"/>
                </a:lnTo>
                <a:lnTo>
                  <a:pt x="170822" y="362486"/>
                </a:lnTo>
                <a:lnTo>
                  <a:pt x="144898" y="399821"/>
                </a:lnTo>
                <a:lnTo>
                  <a:pt x="120875" y="438516"/>
                </a:lnTo>
                <a:lnTo>
                  <a:pt x="98820" y="478505"/>
                </a:lnTo>
                <a:lnTo>
                  <a:pt x="78800" y="519718"/>
                </a:lnTo>
                <a:lnTo>
                  <a:pt x="60882" y="562090"/>
                </a:lnTo>
                <a:lnTo>
                  <a:pt x="45134" y="605552"/>
                </a:lnTo>
                <a:lnTo>
                  <a:pt x="31624" y="650037"/>
                </a:lnTo>
                <a:lnTo>
                  <a:pt x="20419" y="695477"/>
                </a:lnTo>
                <a:lnTo>
                  <a:pt x="11587" y="741805"/>
                </a:lnTo>
                <a:lnTo>
                  <a:pt x="5194" y="788954"/>
                </a:lnTo>
                <a:lnTo>
                  <a:pt x="1309" y="836856"/>
                </a:lnTo>
                <a:lnTo>
                  <a:pt x="0" y="885444"/>
                </a:lnTo>
                <a:lnTo>
                  <a:pt x="1309" y="934031"/>
                </a:lnTo>
                <a:lnTo>
                  <a:pt x="5194" y="981933"/>
                </a:lnTo>
                <a:lnTo>
                  <a:pt x="11587" y="1029082"/>
                </a:lnTo>
                <a:lnTo>
                  <a:pt x="20419" y="1075410"/>
                </a:lnTo>
                <a:lnTo>
                  <a:pt x="31624" y="1120850"/>
                </a:lnTo>
                <a:lnTo>
                  <a:pt x="45134" y="1165335"/>
                </a:lnTo>
                <a:lnTo>
                  <a:pt x="60882" y="1208797"/>
                </a:lnTo>
                <a:lnTo>
                  <a:pt x="78800" y="1251169"/>
                </a:lnTo>
                <a:lnTo>
                  <a:pt x="98820" y="1292382"/>
                </a:lnTo>
                <a:lnTo>
                  <a:pt x="120875" y="1332371"/>
                </a:lnTo>
                <a:lnTo>
                  <a:pt x="144898" y="1371066"/>
                </a:lnTo>
                <a:lnTo>
                  <a:pt x="170822" y="1408401"/>
                </a:lnTo>
                <a:lnTo>
                  <a:pt x="198578" y="1444308"/>
                </a:lnTo>
                <a:lnTo>
                  <a:pt x="228099" y="1478720"/>
                </a:lnTo>
                <a:lnTo>
                  <a:pt x="259318" y="1511569"/>
                </a:lnTo>
                <a:lnTo>
                  <a:pt x="292167" y="1542788"/>
                </a:lnTo>
                <a:lnTo>
                  <a:pt x="326579" y="1572309"/>
                </a:lnTo>
                <a:lnTo>
                  <a:pt x="362486" y="1600065"/>
                </a:lnTo>
                <a:lnTo>
                  <a:pt x="399821" y="1625989"/>
                </a:lnTo>
                <a:lnTo>
                  <a:pt x="438516" y="1650012"/>
                </a:lnTo>
                <a:lnTo>
                  <a:pt x="478505" y="1672067"/>
                </a:lnTo>
                <a:lnTo>
                  <a:pt x="519718" y="1692087"/>
                </a:lnTo>
                <a:lnTo>
                  <a:pt x="562090" y="1710005"/>
                </a:lnTo>
                <a:lnTo>
                  <a:pt x="605552" y="1725753"/>
                </a:lnTo>
                <a:lnTo>
                  <a:pt x="650037" y="1739263"/>
                </a:lnTo>
                <a:lnTo>
                  <a:pt x="695477" y="1750468"/>
                </a:lnTo>
                <a:lnTo>
                  <a:pt x="741805" y="1759300"/>
                </a:lnTo>
                <a:lnTo>
                  <a:pt x="788954" y="1765693"/>
                </a:lnTo>
                <a:lnTo>
                  <a:pt x="836856" y="1769578"/>
                </a:lnTo>
                <a:lnTo>
                  <a:pt x="885444" y="1770888"/>
                </a:lnTo>
                <a:lnTo>
                  <a:pt x="934031" y="1769578"/>
                </a:lnTo>
                <a:lnTo>
                  <a:pt x="981933" y="1765693"/>
                </a:lnTo>
                <a:lnTo>
                  <a:pt x="1029082" y="1759300"/>
                </a:lnTo>
                <a:lnTo>
                  <a:pt x="1075410" y="1750468"/>
                </a:lnTo>
                <a:lnTo>
                  <a:pt x="1120850" y="1739263"/>
                </a:lnTo>
                <a:lnTo>
                  <a:pt x="1165335" y="1725753"/>
                </a:lnTo>
                <a:lnTo>
                  <a:pt x="1208797" y="1710005"/>
                </a:lnTo>
                <a:lnTo>
                  <a:pt x="1251169" y="1692087"/>
                </a:lnTo>
                <a:lnTo>
                  <a:pt x="1292382" y="1672067"/>
                </a:lnTo>
                <a:lnTo>
                  <a:pt x="1332371" y="1650012"/>
                </a:lnTo>
                <a:lnTo>
                  <a:pt x="1371066" y="1625989"/>
                </a:lnTo>
                <a:lnTo>
                  <a:pt x="1408401" y="1600065"/>
                </a:lnTo>
                <a:lnTo>
                  <a:pt x="1444308" y="1572309"/>
                </a:lnTo>
                <a:lnTo>
                  <a:pt x="1478720" y="1542788"/>
                </a:lnTo>
                <a:lnTo>
                  <a:pt x="1511569" y="1511569"/>
                </a:lnTo>
                <a:lnTo>
                  <a:pt x="1542788" y="1478720"/>
                </a:lnTo>
                <a:lnTo>
                  <a:pt x="1572309" y="1444308"/>
                </a:lnTo>
                <a:lnTo>
                  <a:pt x="1600065" y="1408401"/>
                </a:lnTo>
                <a:lnTo>
                  <a:pt x="1625989" y="1371066"/>
                </a:lnTo>
                <a:lnTo>
                  <a:pt x="1650012" y="1332371"/>
                </a:lnTo>
                <a:lnTo>
                  <a:pt x="1672067" y="1292382"/>
                </a:lnTo>
                <a:lnTo>
                  <a:pt x="1692087" y="1251169"/>
                </a:lnTo>
                <a:lnTo>
                  <a:pt x="1710005" y="1208797"/>
                </a:lnTo>
                <a:lnTo>
                  <a:pt x="1725753" y="1165335"/>
                </a:lnTo>
                <a:lnTo>
                  <a:pt x="1739263" y="1120850"/>
                </a:lnTo>
                <a:lnTo>
                  <a:pt x="1750468" y="1075410"/>
                </a:lnTo>
                <a:lnTo>
                  <a:pt x="1759300" y="1029082"/>
                </a:lnTo>
                <a:lnTo>
                  <a:pt x="1765693" y="981933"/>
                </a:lnTo>
                <a:lnTo>
                  <a:pt x="1769578" y="934031"/>
                </a:lnTo>
                <a:lnTo>
                  <a:pt x="1770888" y="885444"/>
                </a:lnTo>
                <a:lnTo>
                  <a:pt x="1769578" y="836856"/>
                </a:lnTo>
                <a:lnTo>
                  <a:pt x="1765693" y="788954"/>
                </a:lnTo>
                <a:lnTo>
                  <a:pt x="1759300" y="741805"/>
                </a:lnTo>
                <a:lnTo>
                  <a:pt x="1750468" y="695477"/>
                </a:lnTo>
                <a:lnTo>
                  <a:pt x="1739263" y="650037"/>
                </a:lnTo>
                <a:lnTo>
                  <a:pt x="1725753" y="605552"/>
                </a:lnTo>
                <a:lnTo>
                  <a:pt x="1710005" y="562090"/>
                </a:lnTo>
                <a:lnTo>
                  <a:pt x="1692087" y="519718"/>
                </a:lnTo>
                <a:lnTo>
                  <a:pt x="1672067" y="478505"/>
                </a:lnTo>
                <a:lnTo>
                  <a:pt x="1650012" y="438516"/>
                </a:lnTo>
                <a:lnTo>
                  <a:pt x="1625989" y="399821"/>
                </a:lnTo>
                <a:lnTo>
                  <a:pt x="1600065" y="362486"/>
                </a:lnTo>
                <a:lnTo>
                  <a:pt x="1572309" y="326579"/>
                </a:lnTo>
                <a:lnTo>
                  <a:pt x="1542788" y="292167"/>
                </a:lnTo>
                <a:lnTo>
                  <a:pt x="1511569" y="259318"/>
                </a:lnTo>
                <a:lnTo>
                  <a:pt x="1478720" y="228099"/>
                </a:lnTo>
                <a:lnTo>
                  <a:pt x="1444308" y="198578"/>
                </a:lnTo>
                <a:lnTo>
                  <a:pt x="1408401" y="170822"/>
                </a:lnTo>
                <a:lnTo>
                  <a:pt x="1371066" y="144898"/>
                </a:lnTo>
                <a:lnTo>
                  <a:pt x="1332371" y="120875"/>
                </a:lnTo>
                <a:lnTo>
                  <a:pt x="1292382" y="98820"/>
                </a:lnTo>
                <a:lnTo>
                  <a:pt x="1251169" y="78800"/>
                </a:lnTo>
                <a:lnTo>
                  <a:pt x="1208797" y="60882"/>
                </a:lnTo>
                <a:lnTo>
                  <a:pt x="1165335" y="45134"/>
                </a:lnTo>
                <a:lnTo>
                  <a:pt x="1120850" y="31624"/>
                </a:lnTo>
                <a:lnTo>
                  <a:pt x="1075410" y="20419"/>
                </a:lnTo>
                <a:lnTo>
                  <a:pt x="1029082" y="11587"/>
                </a:lnTo>
                <a:lnTo>
                  <a:pt x="981933" y="5194"/>
                </a:lnTo>
                <a:lnTo>
                  <a:pt x="934031" y="1309"/>
                </a:lnTo>
                <a:lnTo>
                  <a:pt x="885444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590535" y="4240148"/>
            <a:ext cx="1214120" cy="699135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561340" marR="5080" indent="-549275">
              <a:lnSpc>
                <a:spcPts val="2420"/>
              </a:lnSpc>
              <a:spcBef>
                <a:spcPts val="560"/>
              </a:spcBef>
            </a:pPr>
            <a:r>
              <a:rPr sz="2400" dirty="0">
                <a:solidFill>
                  <a:srgbClr val="FFFFFF"/>
                </a:solidFill>
                <a:latin typeface="Garamond"/>
                <a:cs typeface="Garamond"/>
              </a:rPr>
              <a:t>M</a:t>
            </a:r>
            <a:r>
              <a:rPr sz="2400" spc="-35" dirty="0">
                <a:solidFill>
                  <a:srgbClr val="FFFFFF"/>
                </a:solidFill>
                <a:latin typeface="Garamond"/>
                <a:cs typeface="Garamond"/>
              </a:rPr>
              <a:t>o</a:t>
            </a:r>
            <a:r>
              <a:rPr sz="2400" spc="-45" dirty="0">
                <a:solidFill>
                  <a:srgbClr val="FFFFFF"/>
                </a:solidFill>
                <a:latin typeface="Garamond"/>
                <a:cs typeface="Garamond"/>
              </a:rPr>
              <a:t>v</a:t>
            </a:r>
            <a:r>
              <a:rPr sz="2400" dirty="0">
                <a:solidFill>
                  <a:srgbClr val="FFFFFF"/>
                </a:solidFill>
                <a:latin typeface="Garamond"/>
                <a:cs typeface="Garamond"/>
              </a:rPr>
              <a:t>emen  t</a:t>
            </a:r>
            <a:endParaRPr sz="2400">
              <a:latin typeface="Garamond"/>
              <a:cs typeface="Garamond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745479" y="4436364"/>
            <a:ext cx="601980" cy="376555"/>
          </a:xfrm>
          <a:custGeom>
            <a:avLst/>
            <a:gdLst/>
            <a:ahLst/>
            <a:cxnLst/>
            <a:rect l="l" t="t" r="r" b="b"/>
            <a:pathLst>
              <a:path w="601979" h="376554">
                <a:moveTo>
                  <a:pt x="601980" y="188213"/>
                </a:moveTo>
                <a:lnTo>
                  <a:pt x="0" y="188213"/>
                </a:lnTo>
                <a:lnTo>
                  <a:pt x="300990" y="376428"/>
                </a:lnTo>
                <a:lnTo>
                  <a:pt x="601980" y="188213"/>
                </a:lnTo>
                <a:close/>
              </a:path>
              <a:path w="601979" h="376554">
                <a:moveTo>
                  <a:pt x="481584" y="0"/>
                </a:moveTo>
                <a:lnTo>
                  <a:pt x="120396" y="0"/>
                </a:lnTo>
                <a:lnTo>
                  <a:pt x="120396" y="188213"/>
                </a:lnTo>
                <a:lnTo>
                  <a:pt x="481584" y="188213"/>
                </a:lnTo>
                <a:lnTo>
                  <a:pt x="481584" y="0"/>
                </a:lnTo>
                <a:close/>
              </a:path>
            </a:pathLst>
          </a:custGeom>
          <a:solidFill>
            <a:srgbClr val="AAAB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60264" y="4989576"/>
            <a:ext cx="1772920" cy="1771014"/>
          </a:xfrm>
          <a:custGeom>
            <a:avLst/>
            <a:gdLst/>
            <a:ahLst/>
            <a:cxnLst/>
            <a:rect l="l" t="t" r="r" b="b"/>
            <a:pathLst>
              <a:path w="1772920" h="1771015">
                <a:moveTo>
                  <a:pt x="886206" y="0"/>
                </a:moveTo>
                <a:lnTo>
                  <a:pt x="837580" y="1309"/>
                </a:lnTo>
                <a:lnTo>
                  <a:pt x="789640" y="5194"/>
                </a:lnTo>
                <a:lnTo>
                  <a:pt x="742453" y="11587"/>
                </a:lnTo>
                <a:lnTo>
                  <a:pt x="696088" y="20419"/>
                </a:lnTo>
                <a:lnTo>
                  <a:pt x="650610" y="31624"/>
                </a:lnTo>
                <a:lnTo>
                  <a:pt x="606088" y="45134"/>
                </a:lnTo>
                <a:lnTo>
                  <a:pt x="562590" y="60882"/>
                </a:lnTo>
                <a:lnTo>
                  <a:pt x="520183" y="78800"/>
                </a:lnTo>
                <a:lnTo>
                  <a:pt x="478934" y="98820"/>
                </a:lnTo>
                <a:lnTo>
                  <a:pt x="438911" y="120875"/>
                </a:lnTo>
                <a:lnTo>
                  <a:pt x="400183" y="144898"/>
                </a:lnTo>
                <a:lnTo>
                  <a:pt x="362815" y="170822"/>
                </a:lnTo>
                <a:lnTo>
                  <a:pt x="326876" y="198578"/>
                </a:lnTo>
                <a:lnTo>
                  <a:pt x="292434" y="228099"/>
                </a:lnTo>
                <a:lnTo>
                  <a:pt x="259556" y="259318"/>
                </a:lnTo>
                <a:lnTo>
                  <a:pt x="228309" y="292167"/>
                </a:lnTo>
                <a:lnTo>
                  <a:pt x="198761" y="326579"/>
                </a:lnTo>
                <a:lnTo>
                  <a:pt x="170980" y="362486"/>
                </a:lnTo>
                <a:lnTo>
                  <a:pt x="145033" y="399821"/>
                </a:lnTo>
                <a:lnTo>
                  <a:pt x="120988" y="438516"/>
                </a:lnTo>
                <a:lnTo>
                  <a:pt x="98912" y="478505"/>
                </a:lnTo>
                <a:lnTo>
                  <a:pt x="78874" y="519718"/>
                </a:lnTo>
                <a:lnTo>
                  <a:pt x="60939" y="562090"/>
                </a:lnTo>
                <a:lnTo>
                  <a:pt x="45177" y="605552"/>
                </a:lnTo>
                <a:lnTo>
                  <a:pt x="31654" y="650037"/>
                </a:lnTo>
                <a:lnTo>
                  <a:pt x="20439" y="695477"/>
                </a:lnTo>
                <a:lnTo>
                  <a:pt x="11598" y="741805"/>
                </a:lnTo>
                <a:lnTo>
                  <a:pt x="5199" y="788954"/>
                </a:lnTo>
                <a:lnTo>
                  <a:pt x="1311" y="836856"/>
                </a:lnTo>
                <a:lnTo>
                  <a:pt x="0" y="885444"/>
                </a:lnTo>
                <a:lnTo>
                  <a:pt x="1311" y="934025"/>
                </a:lnTo>
                <a:lnTo>
                  <a:pt x="5199" y="981922"/>
                </a:lnTo>
                <a:lnTo>
                  <a:pt x="11598" y="1029066"/>
                </a:lnTo>
                <a:lnTo>
                  <a:pt x="20439" y="1075391"/>
                </a:lnTo>
                <a:lnTo>
                  <a:pt x="31654" y="1120828"/>
                </a:lnTo>
                <a:lnTo>
                  <a:pt x="45177" y="1165311"/>
                </a:lnTo>
                <a:lnTo>
                  <a:pt x="60939" y="1208771"/>
                </a:lnTo>
                <a:lnTo>
                  <a:pt x="78874" y="1251141"/>
                </a:lnTo>
                <a:lnTo>
                  <a:pt x="98912" y="1292354"/>
                </a:lnTo>
                <a:lnTo>
                  <a:pt x="120988" y="1332342"/>
                </a:lnTo>
                <a:lnTo>
                  <a:pt x="145033" y="1371038"/>
                </a:lnTo>
                <a:lnTo>
                  <a:pt x="170980" y="1408373"/>
                </a:lnTo>
                <a:lnTo>
                  <a:pt x="198761" y="1444281"/>
                </a:lnTo>
                <a:lnTo>
                  <a:pt x="228309" y="1478694"/>
                </a:lnTo>
                <a:lnTo>
                  <a:pt x="259556" y="1511545"/>
                </a:lnTo>
                <a:lnTo>
                  <a:pt x="292434" y="1542765"/>
                </a:lnTo>
                <a:lnTo>
                  <a:pt x="326876" y="1572288"/>
                </a:lnTo>
                <a:lnTo>
                  <a:pt x="362815" y="1600046"/>
                </a:lnTo>
                <a:lnTo>
                  <a:pt x="400183" y="1625972"/>
                </a:lnTo>
                <a:lnTo>
                  <a:pt x="438912" y="1649997"/>
                </a:lnTo>
                <a:lnTo>
                  <a:pt x="478934" y="1672054"/>
                </a:lnTo>
                <a:lnTo>
                  <a:pt x="520183" y="1692076"/>
                </a:lnTo>
                <a:lnTo>
                  <a:pt x="562590" y="1709996"/>
                </a:lnTo>
                <a:lnTo>
                  <a:pt x="606088" y="1725745"/>
                </a:lnTo>
                <a:lnTo>
                  <a:pt x="650610" y="1739257"/>
                </a:lnTo>
                <a:lnTo>
                  <a:pt x="696088" y="1750464"/>
                </a:lnTo>
                <a:lnTo>
                  <a:pt x="742453" y="1759297"/>
                </a:lnTo>
                <a:lnTo>
                  <a:pt x="789640" y="1765691"/>
                </a:lnTo>
                <a:lnTo>
                  <a:pt x="837580" y="1769576"/>
                </a:lnTo>
                <a:lnTo>
                  <a:pt x="886206" y="1770886"/>
                </a:lnTo>
                <a:lnTo>
                  <a:pt x="934831" y="1769576"/>
                </a:lnTo>
                <a:lnTo>
                  <a:pt x="982771" y="1765691"/>
                </a:lnTo>
                <a:lnTo>
                  <a:pt x="1029958" y="1759297"/>
                </a:lnTo>
                <a:lnTo>
                  <a:pt x="1076323" y="1750464"/>
                </a:lnTo>
                <a:lnTo>
                  <a:pt x="1121801" y="1739257"/>
                </a:lnTo>
                <a:lnTo>
                  <a:pt x="1166323" y="1725745"/>
                </a:lnTo>
                <a:lnTo>
                  <a:pt x="1209821" y="1709996"/>
                </a:lnTo>
                <a:lnTo>
                  <a:pt x="1252228" y="1692076"/>
                </a:lnTo>
                <a:lnTo>
                  <a:pt x="1293477" y="1672054"/>
                </a:lnTo>
                <a:lnTo>
                  <a:pt x="1333499" y="1649997"/>
                </a:lnTo>
                <a:lnTo>
                  <a:pt x="1372228" y="1625972"/>
                </a:lnTo>
                <a:lnTo>
                  <a:pt x="1409596" y="1600046"/>
                </a:lnTo>
                <a:lnTo>
                  <a:pt x="1445535" y="1572288"/>
                </a:lnTo>
                <a:lnTo>
                  <a:pt x="1479977" y="1542765"/>
                </a:lnTo>
                <a:lnTo>
                  <a:pt x="1512855" y="1511545"/>
                </a:lnTo>
                <a:lnTo>
                  <a:pt x="1544102" y="1478694"/>
                </a:lnTo>
                <a:lnTo>
                  <a:pt x="1573650" y="1444281"/>
                </a:lnTo>
                <a:lnTo>
                  <a:pt x="1601431" y="1408373"/>
                </a:lnTo>
                <a:lnTo>
                  <a:pt x="1627378" y="1371038"/>
                </a:lnTo>
                <a:lnTo>
                  <a:pt x="1651423" y="1332342"/>
                </a:lnTo>
                <a:lnTo>
                  <a:pt x="1673499" y="1292354"/>
                </a:lnTo>
                <a:lnTo>
                  <a:pt x="1693537" y="1251141"/>
                </a:lnTo>
                <a:lnTo>
                  <a:pt x="1711472" y="1208771"/>
                </a:lnTo>
                <a:lnTo>
                  <a:pt x="1727234" y="1165311"/>
                </a:lnTo>
                <a:lnTo>
                  <a:pt x="1740757" y="1120828"/>
                </a:lnTo>
                <a:lnTo>
                  <a:pt x="1751972" y="1075391"/>
                </a:lnTo>
                <a:lnTo>
                  <a:pt x="1760813" y="1029066"/>
                </a:lnTo>
                <a:lnTo>
                  <a:pt x="1767212" y="981922"/>
                </a:lnTo>
                <a:lnTo>
                  <a:pt x="1771100" y="934025"/>
                </a:lnTo>
                <a:lnTo>
                  <a:pt x="1772412" y="885444"/>
                </a:lnTo>
                <a:lnTo>
                  <a:pt x="1771100" y="836856"/>
                </a:lnTo>
                <a:lnTo>
                  <a:pt x="1767212" y="788954"/>
                </a:lnTo>
                <a:lnTo>
                  <a:pt x="1760813" y="741805"/>
                </a:lnTo>
                <a:lnTo>
                  <a:pt x="1751972" y="695477"/>
                </a:lnTo>
                <a:lnTo>
                  <a:pt x="1740757" y="650037"/>
                </a:lnTo>
                <a:lnTo>
                  <a:pt x="1727234" y="605552"/>
                </a:lnTo>
                <a:lnTo>
                  <a:pt x="1711472" y="562090"/>
                </a:lnTo>
                <a:lnTo>
                  <a:pt x="1693537" y="519718"/>
                </a:lnTo>
                <a:lnTo>
                  <a:pt x="1673499" y="478505"/>
                </a:lnTo>
                <a:lnTo>
                  <a:pt x="1651423" y="438516"/>
                </a:lnTo>
                <a:lnTo>
                  <a:pt x="1627378" y="399821"/>
                </a:lnTo>
                <a:lnTo>
                  <a:pt x="1601431" y="362486"/>
                </a:lnTo>
                <a:lnTo>
                  <a:pt x="1573650" y="326579"/>
                </a:lnTo>
                <a:lnTo>
                  <a:pt x="1544102" y="292167"/>
                </a:lnTo>
                <a:lnTo>
                  <a:pt x="1512855" y="259318"/>
                </a:lnTo>
                <a:lnTo>
                  <a:pt x="1479977" y="228099"/>
                </a:lnTo>
                <a:lnTo>
                  <a:pt x="1445535" y="198578"/>
                </a:lnTo>
                <a:lnTo>
                  <a:pt x="1409596" y="170822"/>
                </a:lnTo>
                <a:lnTo>
                  <a:pt x="1372228" y="144898"/>
                </a:lnTo>
                <a:lnTo>
                  <a:pt x="1333500" y="120875"/>
                </a:lnTo>
                <a:lnTo>
                  <a:pt x="1293477" y="98820"/>
                </a:lnTo>
                <a:lnTo>
                  <a:pt x="1252228" y="78800"/>
                </a:lnTo>
                <a:lnTo>
                  <a:pt x="1209821" y="60882"/>
                </a:lnTo>
                <a:lnTo>
                  <a:pt x="1166323" y="45134"/>
                </a:lnTo>
                <a:lnTo>
                  <a:pt x="1121801" y="31624"/>
                </a:lnTo>
                <a:lnTo>
                  <a:pt x="1076323" y="20419"/>
                </a:lnTo>
                <a:lnTo>
                  <a:pt x="1029958" y="11587"/>
                </a:lnTo>
                <a:lnTo>
                  <a:pt x="982771" y="5194"/>
                </a:lnTo>
                <a:lnTo>
                  <a:pt x="934831" y="1309"/>
                </a:lnTo>
                <a:lnTo>
                  <a:pt x="886206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501385" y="5635244"/>
            <a:ext cx="10896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Garamond"/>
                <a:cs typeface="Garamond"/>
              </a:rPr>
              <a:t>Signaling</a:t>
            </a:r>
            <a:endParaRPr sz="2400">
              <a:latin typeface="Garamond"/>
              <a:cs typeface="Garamond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818507" y="3748913"/>
            <a:ext cx="416559" cy="521970"/>
          </a:xfrm>
          <a:custGeom>
            <a:avLst/>
            <a:gdLst/>
            <a:ahLst/>
            <a:cxnLst/>
            <a:rect l="l" t="t" r="r" b="b"/>
            <a:pathLst>
              <a:path w="416560" h="521970">
                <a:moveTo>
                  <a:pt x="12445" y="0"/>
                </a:moveTo>
                <a:lnTo>
                  <a:pt x="0" y="354711"/>
                </a:lnTo>
                <a:lnTo>
                  <a:pt x="313435" y="521462"/>
                </a:lnTo>
                <a:lnTo>
                  <a:pt x="253237" y="417194"/>
                </a:lnTo>
                <a:lnTo>
                  <a:pt x="416178" y="323088"/>
                </a:lnTo>
                <a:lnTo>
                  <a:pt x="289806" y="104267"/>
                </a:lnTo>
                <a:lnTo>
                  <a:pt x="72643" y="104267"/>
                </a:lnTo>
                <a:lnTo>
                  <a:pt x="12445" y="0"/>
                </a:lnTo>
                <a:close/>
              </a:path>
              <a:path w="416560" h="521970">
                <a:moveTo>
                  <a:pt x="235457" y="10160"/>
                </a:moveTo>
                <a:lnTo>
                  <a:pt x="72643" y="104267"/>
                </a:lnTo>
                <a:lnTo>
                  <a:pt x="289806" y="104267"/>
                </a:lnTo>
                <a:lnTo>
                  <a:pt x="235457" y="10160"/>
                </a:lnTo>
                <a:close/>
              </a:path>
            </a:pathLst>
          </a:custGeom>
          <a:solidFill>
            <a:srgbClr val="AAAB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12948" y="3749040"/>
            <a:ext cx="1771014" cy="1771014"/>
          </a:xfrm>
          <a:custGeom>
            <a:avLst/>
            <a:gdLst/>
            <a:ahLst/>
            <a:cxnLst/>
            <a:rect l="l" t="t" r="r" b="b"/>
            <a:pathLst>
              <a:path w="1771014" h="1771014">
                <a:moveTo>
                  <a:pt x="885443" y="0"/>
                </a:moveTo>
                <a:lnTo>
                  <a:pt x="836856" y="1309"/>
                </a:lnTo>
                <a:lnTo>
                  <a:pt x="788954" y="5194"/>
                </a:lnTo>
                <a:lnTo>
                  <a:pt x="741805" y="11587"/>
                </a:lnTo>
                <a:lnTo>
                  <a:pt x="695477" y="20419"/>
                </a:lnTo>
                <a:lnTo>
                  <a:pt x="650037" y="31624"/>
                </a:lnTo>
                <a:lnTo>
                  <a:pt x="605552" y="45134"/>
                </a:lnTo>
                <a:lnTo>
                  <a:pt x="562090" y="60882"/>
                </a:lnTo>
                <a:lnTo>
                  <a:pt x="519718" y="78800"/>
                </a:lnTo>
                <a:lnTo>
                  <a:pt x="478505" y="98820"/>
                </a:lnTo>
                <a:lnTo>
                  <a:pt x="438516" y="120875"/>
                </a:lnTo>
                <a:lnTo>
                  <a:pt x="399821" y="144898"/>
                </a:lnTo>
                <a:lnTo>
                  <a:pt x="362486" y="170822"/>
                </a:lnTo>
                <a:lnTo>
                  <a:pt x="326579" y="198578"/>
                </a:lnTo>
                <a:lnTo>
                  <a:pt x="292167" y="228099"/>
                </a:lnTo>
                <a:lnTo>
                  <a:pt x="259318" y="259318"/>
                </a:lnTo>
                <a:lnTo>
                  <a:pt x="228099" y="292167"/>
                </a:lnTo>
                <a:lnTo>
                  <a:pt x="198578" y="326579"/>
                </a:lnTo>
                <a:lnTo>
                  <a:pt x="170822" y="362486"/>
                </a:lnTo>
                <a:lnTo>
                  <a:pt x="144898" y="399821"/>
                </a:lnTo>
                <a:lnTo>
                  <a:pt x="120875" y="438516"/>
                </a:lnTo>
                <a:lnTo>
                  <a:pt x="98820" y="478505"/>
                </a:lnTo>
                <a:lnTo>
                  <a:pt x="78800" y="519718"/>
                </a:lnTo>
                <a:lnTo>
                  <a:pt x="60882" y="562090"/>
                </a:lnTo>
                <a:lnTo>
                  <a:pt x="45134" y="605552"/>
                </a:lnTo>
                <a:lnTo>
                  <a:pt x="31624" y="650037"/>
                </a:lnTo>
                <a:lnTo>
                  <a:pt x="20419" y="695477"/>
                </a:lnTo>
                <a:lnTo>
                  <a:pt x="11587" y="741805"/>
                </a:lnTo>
                <a:lnTo>
                  <a:pt x="5194" y="788954"/>
                </a:lnTo>
                <a:lnTo>
                  <a:pt x="1309" y="836856"/>
                </a:lnTo>
                <a:lnTo>
                  <a:pt x="0" y="885444"/>
                </a:lnTo>
                <a:lnTo>
                  <a:pt x="1309" y="934031"/>
                </a:lnTo>
                <a:lnTo>
                  <a:pt x="5194" y="981933"/>
                </a:lnTo>
                <a:lnTo>
                  <a:pt x="11587" y="1029082"/>
                </a:lnTo>
                <a:lnTo>
                  <a:pt x="20419" y="1075410"/>
                </a:lnTo>
                <a:lnTo>
                  <a:pt x="31624" y="1120850"/>
                </a:lnTo>
                <a:lnTo>
                  <a:pt x="45134" y="1165335"/>
                </a:lnTo>
                <a:lnTo>
                  <a:pt x="60882" y="1208797"/>
                </a:lnTo>
                <a:lnTo>
                  <a:pt x="78800" y="1251169"/>
                </a:lnTo>
                <a:lnTo>
                  <a:pt x="98820" y="1292382"/>
                </a:lnTo>
                <a:lnTo>
                  <a:pt x="120875" y="1332371"/>
                </a:lnTo>
                <a:lnTo>
                  <a:pt x="144898" y="1371066"/>
                </a:lnTo>
                <a:lnTo>
                  <a:pt x="170822" y="1408401"/>
                </a:lnTo>
                <a:lnTo>
                  <a:pt x="198578" y="1444308"/>
                </a:lnTo>
                <a:lnTo>
                  <a:pt x="228099" y="1478720"/>
                </a:lnTo>
                <a:lnTo>
                  <a:pt x="259318" y="1511569"/>
                </a:lnTo>
                <a:lnTo>
                  <a:pt x="292167" y="1542788"/>
                </a:lnTo>
                <a:lnTo>
                  <a:pt x="326579" y="1572309"/>
                </a:lnTo>
                <a:lnTo>
                  <a:pt x="362486" y="1600065"/>
                </a:lnTo>
                <a:lnTo>
                  <a:pt x="399821" y="1625989"/>
                </a:lnTo>
                <a:lnTo>
                  <a:pt x="438516" y="1650012"/>
                </a:lnTo>
                <a:lnTo>
                  <a:pt x="478505" y="1672067"/>
                </a:lnTo>
                <a:lnTo>
                  <a:pt x="519718" y="1692087"/>
                </a:lnTo>
                <a:lnTo>
                  <a:pt x="562090" y="1710005"/>
                </a:lnTo>
                <a:lnTo>
                  <a:pt x="605552" y="1725753"/>
                </a:lnTo>
                <a:lnTo>
                  <a:pt x="650037" y="1739263"/>
                </a:lnTo>
                <a:lnTo>
                  <a:pt x="695477" y="1750468"/>
                </a:lnTo>
                <a:lnTo>
                  <a:pt x="741805" y="1759300"/>
                </a:lnTo>
                <a:lnTo>
                  <a:pt x="788954" y="1765693"/>
                </a:lnTo>
                <a:lnTo>
                  <a:pt x="836856" y="1769578"/>
                </a:lnTo>
                <a:lnTo>
                  <a:pt x="885443" y="1770888"/>
                </a:lnTo>
                <a:lnTo>
                  <a:pt x="934031" y="1769578"/>
                </a:lnTo>
                <a:lnTo>
                  <a:pt x="981933" y="1765693"/>
                </a:lnTo>
                <a:lnTo>
                  <a:pt x="1029082" y="1759300"/>
                </a:lnTo>
                <a:lnTo>
                  <a:pt x="1075410" y="1750468"/>
                </a:lnTo>
                <a:lnTo>
                  <a:pt x="1120850" y="1739263"/>
                </a:lnTo>
                <a:lnTo>
                  <a:pt x="1165335" y="1725753"/>
                </a:lnTo>
                <a:lnTo>
                  <a:pt x="1208797" y="1710005"/>
                </a:lnTo>
                <a:lnTo>
                  <a:pt x="1251169" y="1692087"/>
                </a:lnTo>
                <a:lnTo>
                  <a:pt x="1292382" y="1672067"/>
                </a:lnTo>
                <a:lnTo>
                  <a:pt x="1332371" y="1650012"/>
                </a:lnTo>
                <a:lnTo>
                  <a:pt x="1371066" y="1625989"/>
                </a:lnTo>
                <a:lnTo>
                  <a:pt x="1408401" y="1600065"/>
                </a:lnTo>
                <a:lnTo>
                  <a:pt x="1444308" y="1572309"/>
                </a:lnTo>
                <a:lnTo>
                  <a:pt x="1478720" y="1542788"/>
                </a:lnTo>
                <a:lnTo>
                  <a:pt x="1511569" y="1511569"/>
                </a:lnTo>
                <a:lnTo>
                  <a:pt x="1542788" y="1478720"/>
                </a:lnTo>
                <a:lnTo>
                  <a:pt x="1572309" y="1444308"/>
                </a:lnTo>
                <a:lnTo>
                  <a:pt x="1600065" y="1408401"/>
                </a:lnTo>
                <a:lnTo>
                  <a:pt x="1625989" y="1371066"/>
                </a:lnTo>
                <a:lnTo>
                  <a:pt x="1650012" y="1332371"/>
                </a:lnTo>
                <a:lnTo>
                  <a:pt x="1672067" y="1292382"/>
                </a:lnTo>
                <a:lnTo>
                  <a:pt x="1692087" y="1251169"/>
                </a:lnTo>
                <a:lnTo>
                  <a:pt x="1710005" y="1208797"/>
                </a:lnTo>
                <a:lnTo>
                  <a:pt x="1725753" y="1165335"/>
                </a:lnTo>
                <a:lnTo>
                  <a:pt x="1739263" y="1120850"/>
                </a:lnTo>
                <a:lnTo>
                  <a:pt x="1750468" y="1075410"/>
                </a:lnTo>
                <a:lnTo>
                  <a:pt x="1759300" y="1029082"/>
                </a:lnTo>
                <a:lnTo>
                  <a:pt x="1765693" y="981933"/>
                </a:lnTo>
                <a:lnTo>
                  <a:pt x="1769578" y="934031"/>
                </a:lnTo>
                <a:lnTo>
                  <a:pt x="1770888" y="885444"/>
                </a:lnTo>
                <a:lnTo>
                  <a:pt x="1769578" y="836856"/>
                </a:lnTo>
                <a:lnTo>
                  <a:pt x="1765693" y="788954"/>
                </a:lnTo>
                <a:lnTo>
                  <a:pt x="1759300" y="741805"/>
                </a:lnTo>
                <a:lnTo>
                  <a:pt x="1750468" y="695477"/>
                </a:lnTo>
                <a:lnTo>
                  <a:pt x="1739263" y="650037"/>
                </a:lnTo>
                <a:lnTo>
                  <a:pt x="1725753" y="605552"/>
                </a:lnTo>
                <a:lnTo>
                  <a:pt x="1710005" y="562090"/>
                </a:lnTo>
                <a:lnTo>
                  <a:pt x="1692087" y="519718"/>
                </a:lnTo>
                <a:lnTo>
                  <a:pt x="1672067" y="478505"/>
                </a:lnTo>
                <a:lnTo>
                  <a:pt x="1650012" y="438516"/>
                </a:lnTo>
                <a:lnTo>
                  <a:pt x="1625989" y="399821"/>
                </a:lnTo>
                <a:lnTo>
                  <a:pt x="1600065" y="362486"/>
                </a:lnTo>
                <a:lnTo>
                  <a:pt x="1572309" y="326579"/>
                </a:lnTo>
                <a:lnTo>
                  <a:pt x="1542788" y="292167"/>
                </a:lnTo>
                <a:lnTo>
                  <a:pt x="1511569" y="259318"/>
                </a:lnTo>
                <a:lnTo>
                  <a:pt x="1478720" y="228099"/>
                </a:lnTo>
                <a:lnTo>
                  <a:pt x="1444308" y="198578"/>
                </a:lnTo>
                <a:lnTo>
                  <a:pt x="1408401" y="170822"/>
                </a:lnTo>
                <a:lnTo>
                  <a:pt x="1371066" y="144898"/>
                </a:lnTo>
                <a:lnTo>
                  <a:pt x="1332371" y="120875"/>
                </a:lnTo>
                <a:lnTo>
                  <a:pt x="1292382" y="98820"/>
                </a:lnTo>
                <a:lnTo>
                  <a:pt x="1251169" y="78800"/>
                </a:lnTo>
                <a:lnTo>
                  <a:pt x="1208797" y="60882"/>
                </a:lnTo>
                <a:lnTo>
                  <a:pt x="1165335" y="45134"/>
                </a:lnTo>
                <a:lnTo>
                  <a:pt x="1120850" y="31624"/>
                </a:lnTo>
                <a:lnTo>
                  <a:pt x="1075410" y="20419"/>
                </a:lnTo>
                <a:lnTo>
                  <a:pt x="1029082" y="11587"/>
                </a:lnTo>
                <a:lnTo>
                  <a:pt x="981933" y="5194"/>
                </a:lnTo>
                <a:lnTo>
                  <a:pt x="934031" y="1309"/>
                </a:lnTo>
                <a:lnTo>
                  <a:pt x="885443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308350" y="4394454"/>
            <a:ext cx="11804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Garamond"/>
                <a:cs typeface="Garamond"/>
              </a:rPr>
              <a:t>St</a:t>
            </a:r>
            <a:r>
              <a:rPr sz="2400" spc="70" dirty="0">
                <a:solidFill>
                  <a:srgbClr val="FFFFFF"/>
                </a:solidFill>
                <a:latin typeface="Garamond"/>
                <a:cs typeface="Garamond"/>
              </a:rPr>
              <a:t>r</a:t>
            </a:r>
            <a:r>
              <a:rPr sz="2400" dirty="0">
                <a:solidFill>
                  <a:srgbClr val="FFFFFF"/>
                </a:solidFill>
                <a:latin typeface="Garamond"/>
                <a:cs typeface="Garamond"/>
              </a:rPr>
              <a:t>uc</a:t>
            </a:r>
            <a:r>
              <a:rPr sz="2400" spc="-10" dirty="0">
                <a:solidFill>
                  <a:srgbClr val="FFFFFF"/>
                </a:solidFill>
                <a:latin typeface="Garamond"/>
                <a:cs typeface="Garamond"/>
              </a:rPr>
              <a:t>t</a:t>
            </a:r>
            <a:r>
              <a:rPr sz="2400" dirty="0">
                <a:solidFill>
                  <a:srgbClr val="FFFFFF"/>
                </a:solidFill>
                <a:latin typeface="Garamond"/>
                <a:cs typeface="Garamond"/>
              </a:rPr>
              <a:t>ural</a:t>
            </a:r>
            <a:endParaRPr sz="2400">
              <a:latin typeface="Garamond"/>
              <a:cs typeface="Garamond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818507" y="2519045"/>
            <a:ext cx="416559" cy="521970"/>
          </a:xfrm>
          <a:custGeom>
            <a:avLst/>
            <a:gdLst/>
            <a:ahLst/>
            <a:cxnLst/>
            <a:rect l="l" t="t" r="r" b="b"/>
            <a:pathLst>
              <a:path w="416560" h="521969">
                <a:moveTo>
                  <a:pt x="313435" y="0"/>
                </a:moveTo>
                <a:lnTo>
                  <a:pt x="0" y="166750"/>
                </a:lnTo>
                <a:lnTo>
                  <a:pt x="12445" y="521462"/>
                </a:lnTo>
                <a:lnTo>
                  <a:pt x="72643" y="417194"/>
                </a:lnTo>
                <a:lnTo>
                  <a:pt x="289806" y="417194"/>
                </a:lnTo>
                <a:lnTo>
                  <a:pt x="416178" y="198374"/>
                </a:lnTo>
                <a:lnTo>
                  <a:pt x="253237" y="104266"/>
                </a:lnTo>
                <a:lnTo>
                  <a:pt x="313435" y="0"/>
                </a:lnTo>
                <a:close/>
              </a:path>
              <a:path w="416560" h="521969">
                <a:moveTo>
                  <a:pt x="289806" y="417194"/>
                </a:moveTo>
                <a:lnTo>
                  <a:pt x="72643" y="417194"/>
                </a:lnTo>
                <a:lnTo>
                  <a:pt x="235457" y="511301"/>
                </a:lnTo>
                <a:lnTo>
                  <a:pt x="289806" y="417194"/>
                </a:lnTo>
                <a:close/>
              </a:path>
            </a:pathLst>
          </a:custGeom>
          <a:solidFill>
            <a:srgbClr val="AAAB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012948" y="1269491"/>
            <a:ext cx="1771014" cy="1771014"/>
          </a:xfrm>
          <a:custGeom>
            <a:avLst/>
            <a:gdLst/>
            <a:ahLst/>
            <a:cxnLst/>
            <a:rect l="l" t="t" r="r" b="b"/>
            <a:pathLst>
              <a:path w="1771014" h="1771014">
                <a:moveTo>
                  <a:pt x="885443" y="0"/>
                </a:moveTo>
                <a:lnTo>
                  <a:pt x="836856" y="1309"/>
                </a:lnTo>
                <a:lnTo>
                  <a:pt x="788954" y="5194"/>
                </a:lnTo>
                <a:lnTo>
                  <a:pt x="741805" y="11587"/>
                </a:lnTo>
                <a:lnTo>
                  <a:pt x="695477" y="20419"/>
                </a:lnTo>
                <a:lnTo>
                  <a:pt x="650037" y="31624"/>
                </a:lnTo>
                <a:lnTo>
                  <a:pt x="605552" y="45134"/>
                </a:lnTo>
                <a:lnTo>
                  <a:pt x="562090" y="60882"/>
                </a:lnTo>
                <a:lnTo>
                  <a:pt x="519718" y="78800"/>
                </a:lnTo>
                <a:lnTo>
                  <a:pt x="478505" y="98820"/>
                </a:lnTo>
                <a:lnTo>
                  <a:pt x="438516" y="120875"/>
                </a:lnTo>
                <a:lnTo>
                  <a:pt x="399821" y="144898"/>
                </a:lnTo>
                <a:lnTo>
                  <a:pt x="362486" y="170822"/>
                </a:lnTo>
                <a:lnTo>
                  <a:pt x="326579" y="198578"/>
                </a:lnTo>
                <a:lnTo>
                  <a:pt x="292167" y="228099"/>
                </a:lnTo>
                <a:lnTo>
                  <a:pt x="259318" y="259318"/>
                </a:lnTo>
                <a:lnTo>
                  <a:pt x="228099" y="292167"/>
                </a:lnTo>
                <a:lnTo>
                  <a:pt x="198578" y="326579"/>
                </a:lnTo>
                <a:lnTo>
                  <a:pt x="170822" y="362486"/>
                </a:lnTo>
                <a:lnTo>
                  <a:pt x="144898" y="399821"/>
                </a:lnTo>
                <a:lnTo>
                  <a:pt x="120875" y="438516"/>
                </a:lnTo>
                <a:lnTo>
                  <a:pt x="98820" y="478505"/>
                </a:lnTo>
                <a:lnTo>
                  <a:pt x="78800" y="519718"/>
                </a:lnTo>
                <a:lnTo>
                  <a:pt x="60882" y="562090"/>
                </a:lnTo>
                <a:lnTo>
                  <a:pt x="45134" y="605552"/>
                </a:lnTo>
                <a:lnTo>
                  <a:pt x="31624" y="650037"/>
                </a:lnTo>
                <a:lnTo>
                  <a:pt x="20419" y="695477"/>
                </a:lnTo>
                <a:lnTo>
                  <a:pt x="11587" y="741805"/>
                </a:lnTo>
                <a:lnTo>
                  <a:pt x="5194" y="788954"/>
                </a:lnTo>
                <a:lnTo>
                  <a:pt x="1309" y="836856"/>
                </a:lnTo>
                <a:lnTo>
                  <a:pt x="0" y="885444"/>
                </a:lnTo>
                <a:lnTo>
                  <a:pt x="1309" y="934031"/>
                </a:lnTo>
                <a:lnTo>
                  <a:pt x="5194" y="981933"/>
                </a:lnTo>
                <a:lnTo>
                  <a:pt x="11587" y="1029082"/>
                </a:lnTo>
                <a:lnTo>
                  <a:pt x="20419" y="1075410"/>
                </a:lnTo>
                <a:lnTo>
                  <a:pt x="31624" y="1120850"/>
                </a:lnTo>
                <a:lnTo>
                  <a:pt x="45134" y="1165335"/>
                </a:lnTo>
                <a:lnTo>
                  <a:pt x="60882" y="1208797"/>
                </a:lnTo>
                <a:lnTo>
                  <a:pt x="78800" y="1251169"/>
                </a:lnTo>
                <a:lnTo>
                  <a:pt x="98820" y="1292382"/>
                </a:lnTo>
                <a:lnTo>
                  <a:pt x="120875" y="1332371"/>
                </a:lnTo>
                <a:lnTo>
                  <a:pt x="144898" y="1371066"/>
                </a:lnTo>
                <a:lnTo>
                  <a:pt x="170822" y="1408401"/>
                </a:lnTo>
                <a:lnTo>
                  <a:pt x="198578" y="1444308"/>
                </a:lnTo>
                <a:lnTo>
                  <a:pt x="228099" y="1478720"/>
                </a:lnTo>
                <a:lnTo>
                  <a:pt x="259318" y="1511569"/>
                </a:lnTo>
                <a:lnTo>
                  <a:pt x="292167" y="1542788"/>
                </a:lnTo>
                <a:lnTo>
                  <a:pt x="326579" y="1572309"/>
                </a:lnTo>
                <a:lnTo>
                  <a:pt x="362486" y="1600065"/>
                </a:lnTo>
                <a:lnTo>
                  <a:pt x="399821" y="1625989"/>
                </a:lnTo>
                <a:lnTo>
                  <a:pt x="438516" y="1650012"/>
                </a:lnTo>
                <a:lnTo>
                  <a:pt x="478505" y="1672067"/>
                </a:lnTo>
                <a:lnTo>
                  <a:pt x="519718" y="1692087"/>
                </a:lnTo>
                <a:lnTo>
                  <a:pt x="562090" y="1710005"/>
                </a:lnTo>
                <a:lnTo>
                  <a:pt x="605552" y="1725753"/>
                </a:lnTo>
                <a:lnTo>
                  <a:pt x="650037" y="1739263"/>
                </a:lnTo>
                <a:lnTo>
                  <a:pt x="695477" y="1750468"/>
                </a:lnTo>
                <a:lnTo>
                  <a:pt x="741805" y="1759300"/>
                </a:lnTo>
                <a:lnTo>
                  <a:pt x="788954" y="1765693"/>
                </a:lnTo>
                <a:lnTo>
                  <a:pt x="836856" y="1769578"/>
                </a:lnTo>
                <a:lnTo>
                  <a:pt x="885443" y="1770888"/>
                </a:lnTo>
                <a:lnTo>
                  <a:pt x="934031" y="1769578"/>
                </a:lnTo>
                <a:lnTo>
                  <a:pt x="981933" y="1765693"/>
                </a:lnTo>
                <a:lnTo>
                  <a:pt x="1029082" y="1759300"/>
                </a:lnTo>
                <a:lnTo>
                  <a:pt x="1075410" y="1750468"/>
                </a:lnTo>
                <a:lnTo>
                  <a:pt x="1120850" y="1739263"/>
                </a:lnTo>
                <a:lnTo>
                  <a:pt x="1165335" y="1725753"/>
                </a:lnTo>
                <a:lnTo>
                  <a:pt x="1208797" y="1710005"/>
                </a:lnTo>
                <a:lnTo>
                  <a:pt x="1251169" y="1692087"/>
                </a:lnTo>
                <a:lnTo>
                  <a:pt x="1292382" y="1672067"/>
                </a:lnTo>
                <a:lnTo>
                  <a:pt x="1332371" y="1650012"/>
                </a:lnTo>
                <a:lnTo>
                  <a:pt x="1371066" y="1625989"/>
                </a:lnTo>
                <a:lnTo>
                  <a:pt x="1408401" y="1600065"/>
                </a:lnTo>
                <a:lnTo>
                  <a:pt x="1444308" y="1572309"/>
                </a:lnTo>
                <a:lnTo>
                  <a:pt x="1478720" y="1542788"/>
                </a:lnTo>
                <a:lnTo>
                  <a:pt x="1511569" y="1511569"/>
                </a:lnTo>
                <a:lnTo>
                  <a:pt x="1542788" y="1478720"/>
                </a:lnTo>
                <a:lnTo>
                  <a:pt x="1572309" y="1444308"/>
                </a:lnTo>
                <a:lnTo>
                  <a:pt x="1600065" y="1408401"/>
                </a:lnTo>
                <a:lnTo>
                  <a:pt x="1625989" y="1371066"/>
                </a:lnTo>
                <a:lnTo>
                  <a:pt x="1650012" y="1332371"/>
                </a:lnTo>
                <a:lnTo>
                  <a:pt x="1672067" y="1292382"/>
                </a:lnTo>
                <a:lnTo>
                  <a:pt x="1692087" y="1251169"/>
                </a:lnTo>
                <a:lnTo>
                  <a:pt x="1710005" y="1208797"/>
                </a:lnTo>
                <a:lnTo>
                  <a:pt x="1725753" y="1165335"/>
                </a:lnTo>
                <a:lnTo>
                  <a:pt x="1739263" y="1120850"/>
                </a:lnTo>
                <a:lnTo>
                  <a:pt x="1750468" y="1075410"/>
                </a:lnTo>
                <a:lnTo>
                  <a:pt x="1759300" y="1029082"/>
                </a:lnTo>
                <a:lnTo>
                  <a:pt x="1765693" y="981933"/>
                </a:lnTo>
                <a:lnTo>
                  <a:pt x="1769578" y="934031"/>
                </a:lnTo>
                <a:lnTo>
                  <a:pt x="1770888" y="885444"/>
                </a:lnTo>
                <a:lnTo>
                  <a:pt x="1769578" y="836856"/>
                </a:lnTo>
                <a:lnTo>
                  <a:pt x="1765693" y="788954"/>
                </a:lnTo>
                <a:lnTo>
                  <a:pt x="1759300" y="741805"/>
                </a:lnTo>
                <a:lnTo>
                  <a:pt x="1750468" y="695477"/>
                </a:lnTo>
                <a:lnTo>
                  <a:pt x="1739263" y="650037"/>
                </a:lnTo>
                <a:lnTo>
                  <a:pt x="1725753" y="605552"/>
                </a:lnTo>
                <a:lnTo>
                  <a:pt x="1710005" y="562090"/>
                </a:lnTo>
                <a:lnTo>
                  <a:pt x="1692087" y="519718"/>
                </a:lnTo>
                <a:lnTo>
                  <a:pt x="1672067" y="478505"/>
                </a:lnTo>
                <a:lnTo>
                  <a:pt x="1650012" y="438516"/>
                </a:lnTo>
                <a:lnTo>
                  <a:pt x="1625989" y="399821"/>
                </a:lnTo>
                <a:lnTo>
                  <a:pt x="1600065" y="362486"/>
                </a:lnTo>
                <a:lnTo>
                  <a:pt x="1572309" y="326579"/>
                </a:lnTo>
                <a:lnTo>
                  <a:pt x="1542788" y="292167"/>
                </a:lnTo>
                <a:lnTo>
                  <a:pt x="1511569" y="259318"/>
                </a:lnTo>
                <a:lnTo>
                  <a:pt x="1478720" y="228099"/>
                </a:lnTo>
                <a:lnTo>
                  <a:pt x="1444308" y="198578"/>
                </a:lnTo>
                <a:lnTo>
                  <a:pt x="1408401" y="170822"/>
                </a:lnTo>
                <a:lnTo>
                  <a:pt x="1371066" y="144898"/>
                </a:lnTo>
                <a:lnTo>
                  <a:pt x="1332371" y="120875"/>
                </a:lnTo>
                <a:lnTo>
                  <a:pt x="1292382" y="98820"/>
                </a:lnTo>
                <a:lnTo>
                  <a:pt x="1251169" y="78800"/>
                </a:lnTo>
                <a:lnTo>
                  <a:pt x="1208797" y="60882"/>
                </a:lnTo>
                <a:lnTo>
                  <a:pt x="1165335" y="45134"/>
                </a:lnTo>
                <a:lnTo>
                  <a:pt x="1120850" y="31624"/>
                </a:lnTo>
                <a:lnTo>
                  <a:pt x="1075410" y="20419"/>
                </a:lnTo>
                <a:lnTo>
                  <a:pt x="1029082" y="11587"/>
                </a:lnTo>
                <a:lnTo>
                  <a:pt x="981933" y="5194"/>
                </a:lnTo>
                <a:lnTo>
                  <a:pt x="934031" y="1309"/>
                </a:lnTo>
                <a:lnTo>
                  <a:pt x="885443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299205" y="1913001"/>
            <a:ext cx="1197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Garamond"/>
                <a:cs typeface="Garamond"/>
              </a:rPr>
              <a:t>Transport</a:t>
            </a:r>
            <a:endParaRPr sz="24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2620" y="136017"/>
            <a:ext cx="650240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Nucleic </a:t>
            </a:r>
            <a:r>
              <a:rPr spc="-5" dirty="0"/>
              <a:t>acids and </a:t>
            </a:r>
            <a:r>
              <a:rPr dirty="0"/>
              <a:t>RNA</a:t>
            </a:r>
            <a:r>
              <a:rPr spc="-70" dirty="0"/>
              <a:t> </a:t>
            </a:r>
            <a:r>
              <a:rPr spc="-25" dirty="0"/>
              <a:t>world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62762" y="1002868"/>
            <a:ext cx="10581005" cy="5244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ts val="2810"/>
              </a:lnSpc>
              <a:spcBef>
                <a:spcPts val="105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Life 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began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when </a:t>
            </a:r>
            <a:r>
              <a:rPr sz="2600" spc="-10" dirty="0">
                <a:solidFill>
                  <a:srgbClr val="001F5F"/>
                </a:solidFill>
                <a:latin typeface="Garamond"/>
                <a:cs typeface="Garamond"/>
              </a:rPr>
              <a:t>chemical evolution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led to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production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of a molecule that</a:t>
            </a:r>
            <a:r>
              <a:rPr sz="2600" spc="-27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could</a:t>
            </a:r>
            <a:endParaRPr sz="2600">
              <a:latin typeface="Garamond"/>
              <a:cs typeface="Garamond"/>
            </a:endParaRPr>
          </a:p>
          <a:p>
            <a:pPr marL="241300">
              <a:lnSpc>
                <a:spcPts val="2810"/>
              </a:lnSpc>
            </a:pPr>
            <a:r>
              <a:rPr sz="2600" b="1" dirty="0">
                <a:solidFill>
                  <a:srgbClr val="001F5F"/>
                </a:solidFill>
                <a:latin typeface="Garamond"/>
                <a:cs typeface="Garamond"/>
              </a:rPr>
              <a:t>promote </a:t>
            </a:r>
            <a:r>
              <a:rPr sz="2600" b="1" spc="-5" dirty="0">
                <a:solidFill>
                  <a:srgbClr val="001F5F"/>
                </a:solidFill>
                <a:latin typeface="Garamond"/>
                <a:cs typeface="Garamond"/>
              </a:rPr>
              <a:t>its </a:t>
            </a:r>
            <a:r>
              <a:rPr sz="2600" b="1" spc="-10" dirty="0">
                <a:solidFill>
                  <a:srgbClr val="001F5F"/>
                </a:solidFill>
                <a:latin typeface="Garamond"/>
                <a:cs typeface="Garamond"/>
              </a:rPr>
              <a:t>own</a:t>
            </a:r>
            <a:r>
              <a:rPr sz="2600" b="1" spc="-3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b="1" dirty="0">
                <a:solidFill>
                  <a:srgbClr val="001F5F"/>
                </a:solidFill>
                <a:latin typeface="Garamond"/>
                <a:cs typeface="Garamond"/>
              </a:rPr>
              <a:t>replication</a:t>
            </a:r>
            <a:endParaRPr sz="2600">
              <a:latin typeface="Garamond"/>
              <a:cs typeface="Garamond"/>
            </a:endParaRPr>
          </a:p>
          <a:p>
            <a:pPr marL="241300" marR="250825" indent="-228600">
              <a:lnSpc>
                <a:spcPct val="80000"/>
              </a:lnSpc>
              <a:spcBef>
                <a:spcPts val="994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Cells </a:t>
            </a:r>
            <a:r>
              <a:rPr sz="2600" b="1" spc="5" dirty="0">
                <a:solidFill>
                  <a:srgbClr val="001F5F"/>
                </a:solidFill>
                <a:latin typeface="Garamond"/>
                <a:cs typeface="Garamond"/>
              </a:rPr>
              <a:t>stores </a:t>
            </a:r>
            <a:r>
              <a:rPr sz="2600" b="1" dirty="0">
                <a:solidFill>
                  <a:srgbClr val="001F5F"/>
                </a:solidFill>
                <a:latin typeface="Garamond"/>
                <a:cs typeface="Garamond"/>
              </a:rPr>
              <a:t>genetic </a:t>
            </a:r>
            <a:r>
              <a:rPr sz="2600" b="1" spc="10" dirty="0">
                <a:solidFill>
                  <a:srgbClr val="001F5F"/>
                </a:solidFill>
                <a:latin typeface="Garamond"/>
                <a:cs typeface="Garamond"/>
              </a:rPr>
              <a:t>information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– </a:t>
            </a:r>
            <a:r>
              <a:rPr sz="2600" b="1" spc="-10" dirty="0">
                <a:solidFill>
                  <a:srgbClr val="C00000"/>
                </a:solidFill>
                <a:latin typeface="Garamond"/>
                <a:cs typeface="Garamond"/>
              </a:rPr>
              <a:t>deoxy </a:t>
            </a:r>
            <a:r>
              <a:rPr sz="2600" b="1" spc="-5" dirty="0">
                <a:solidFill>
                  <a:srgbClr val="C00000"/>
                </a:solidFill>
                <a:latin typeface="Garamond"/>
                <a:cs typeface="Garamond"/>
              </a:rPr>
              <a:t>ribonucleic </a:t>
            </a:r>
            <a:r>
              <a:rPr sz="2600" b="1" dirty="0">
                <a:solidFill>
                  <a:srgbClr val="C00000"/>
                </a:solidFill>
                <a:latin typeface="Garamond"/>
                <a:cs typeface="Garamond"/>
              </a:rPr>
              <a:t>acid </a:t>
            </a:r>
            <a:r>
              <a:rPr sz="2600" b="1" spc="-5" dirty="0">
                <a:solidFill>
                  <a:srgbClr val="C00000"/>
                </a:solidFill>
                <a:latin typeface="Garamond"/>
                <a:cs typeface="Garamond"/>
              </a:rPr>
              <a:t>(DNA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);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DNA is  replicated using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proteins</a:t>
            </a:r>
            <a:endParaRPr sz="2600">
              <a:latin typeface="Garamond"/>
              <a:cs typeface="Garamond"/>
            </a:endParaRPr>
          </a:p>
          <a:p>
            <a:pPr marL="241300" indent="-228600">
              <a:lnSpc>
                <a:spcPts val="2810"/>
              </a:lnSpc>
              <a:spcBef>
                <a:spcPts val="385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b="1" spc="-20" dirty="0">
                <a:solidFill>
                  <a:srgbClr val="001F5F"/>
                </a:solidFill>
                <a:latin typeface="Garamond"/>
                <a:cs typeface="Garamond"/>
              </a:rPr>
              <a:t>RNA </a:t>
            </a:r>
            <a:r>
              <a:rPr sz="2600" b="1" spc="5" dirty="0">
                <a:solidFill>
                  <a:srgbClr val="001F5F"/>
                </a:solidFill>
                <a:latin typeface="Garamond"/>
                <a:cs typeface="Garamond"/>
              </a:rPr>
              <a:t>world </a:t>
            </a:r>
            <a:r>
              <a:rPr sz="2600" b="1" spc="-5" dirty="0">
                <a:solidFill>
                  <a:srgbClr val="001F5F"/>
                </a:solidFill>
                <a:latin typeface="Garamond"/>
                <a:cs typeface="Garamond"/>
              </a:rPr>
              <a:t>hypothesis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proposes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that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there </a:t>
            </a:r>
            <a:r>
              <a:rPr sz="2600" spc="-15" dirty="0">
                <a:solidFill>
                  <a:srgbClr val="001F5F"/>
                </a:solidFill>
                <a:latin typeface="Garamond"/>
                <a:cs typeface="Garamond"/>
              </a:rPr>
              <a:t>was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a stage in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the</a:t>
            </a:r>
            <a:endParaRPr sz="2600">
              <a:latin typeface="Garamond"/>
              <a:cs typeface="Garamond"/>
            </a:endParaRPr>
          </a:p>
          <a:p>
            <a:pPr marL="241300" marR="987425">
              <a:lnSpc>
                <a:spcPct val="80000"/>
              </a:lnSpc>
              <a:spcBef>
                <a:spcPts val="315"/>
              </a:spcBef>
            </a:pPr>
            <a:r>
              <a:rPr sz="2600" spc="-10" dirty="0">
                <a:solidFill>
                  <a:srgbClr val="001F5F"/>
                </a:solidFill>
                <a:latin typeface="Garamond"/>
                <a:cs typeface="Garamond"/>
              </a:rPr>
              <a:t>evolution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of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life when </a:t>
            </a:r>
            <a:r>
              <a:rPr sz="2600" b="1" spc="-5" dirty="0">
                <a:solidFill>
                  <a:srgbClr val="001F5F"/>
                </a:solidFill>
                <a:latin typeface="Garamond"/>
                <a:cs typeface="Garamond"/>
              </a:rPr>
              <a:t>ribonucleic </a:t>
            </a:r>
            <a:r>
              <a:rPr sz="2600" b="1" dirty="0">
                <a:solidFill>
                  <a:srgbClr val="001F5F"/>
                </a:solidFill>
                <a:latin typeface="Garamond"/>
                <a:cs typeface="Garamond"/>
              </a:rPr>
              <a:t>acid </a:t>
            </a:r>
            <a:r>
              <a:rPr sz="2600" spc="-15" dirty="0">
                <a:solidFill>
                  <a:srgbClr val="001F5F"/>
                </a:solidFill>
                <a:latin typeface="Garamond"/>
                <a:cs typeface="Garamond"/>
              </a:rPr>
              <a:t>(</a:t>
            </a:r>
            <a:r>
              <a:rPr sz="2600" b="1" spc="-15" dirty="0">
                <a:solidFill>
                  <a:srgbClr val="001F5F"/>
                </a:solidFill>
                <a:latin typeface="Garamond"/>
                <a:cs typeface="Garamond"/>
              </a:rPr>
              <a:t>RNA</a:t>
            </a:r>
            <a:r>
              <a:rPr sz="2600" spc="-15" dirty="0">
                <a:solidFill>
                  <a:srgbClr val="001F5F"/>
                </a:solidFill>
                <a:latin typeface="Garamond"/>
                <a:cs typeface="Garamond"/>
              </a:rPr>
              <a:t>)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both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stored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the </a:t>
            </a:r>
            <a:r>
              <a:rPr sz="2600" b="1" dirty="0">
                <a:solidFill>
                  <a:srgbClr val="C00000"/>
                </a:solidFill>
                <a:latin typeface="Garamond"/>
                <a:cs typeface="Garamond"/>
              </a:rPr>
              <a:t>genetic  </a:t>
            </a:r>
            <a:r>
              <a:rPr sz="2600" b="1" spc="10" dirty="0">
                <a:solidFill>
                  <a:srgbClr val="C00000"/>
                </a:solidFill>
                <a:latin typeface="Garamond"/>
                <a:cs typeface="Garamond"/>
              </a:rPr>
              <a:t>information </a:t>
            </a:r>
            <a:r>
              <a:rPr sz="2600" b="1" dirty="0">
                <a:solidFill>
                  <a:srgbClr val="C00000"/>
                </a:solidFill>
                <a:latin typeface="Garamond"/>
                <a:cs typeface="Garamond"/>
              </a:rPr>
              <a:t>and </a:t>
            </a:r>
            <a:r>
              <a:rPr sz="2600" b="1" spc="-5" dirty="0">
                <a:solidFill>
                  <a:srgbClr val="C00000"/>
                </a:solidFill>
                <a:latin typeface="Garamond"/>
                <a:cs typeface="Garamond"/>
              </a:rPr>
              <a:t>catalyzed its </a:t>
            </a:r>
            <a:r>
              <a:rPr sz="2600" b="1" spc="-10" dirty="0">
                <a:solidFill>
                  <a:srgbClr val="C00000"/>
                </a:solidFill>
                <a:latin typeface="Garamond"/>
                <a:cs typeface="Garamond"/>
              </a:rPr>
              <a:t>own</a:t>
            </a:r>
            <a:r>
              <a:rPr sz="2600" b="1" spc="-20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2600" b="1" dirty="0">
                <a:solidFill>
                  <a:srgbClr val="C00000"/>
                </a:solidFill>
                <a:latin typeface="Garamond"/>
                <a:cs typeface="Garamond"/>
              </a:rPr>
              <a:t>replication</a:t>
            </a:r>
            <a:endParaRPr sz="26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370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Evidence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spc="-15" dirty="0">
                <a:solidFill>
                  <a:srgbClr val="001F5F"/>
                </a:solidFill>
                <a:latin typeface="Garamond"/>
                <a:cs typeface="Garamond"/>
              </a:rPr>
              <a:t>available</a:t>
            </a:r>
            <a:endParaRPr sz="26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370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Nature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of the first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“living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molecule”: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subject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of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many investigations and</a:t>
            </a:r>
            <a:r>
              <a:rPr sz="2600" spc="3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debates</a:t>
            </a:r>
            <a:endParaRPr sz="26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390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spc="-10" dirty="0">
                <a:solidFill>
                  <a:srgbClr val="001F5F"/>
                </a:solidFill>
                <a:latin typeface="Garamond"/>
                <a:cs typeface="Garamond"/>
              </a:rPr>
              <a:t>Evolving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molecules: Before</a:t>
            </a:r>
            <a:r>
              <a:rPr sz="2600" spc="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RNA?</a:t>
            </a:r>
            <a:endParaRPr sz="26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370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b="1" spc="-15" dirty="0">
                <a:solidFill>
                  <a:srgbClr val="001F5F"/>
                </a:solidFill>
                <a:latin typeface="Garamond"/>
                <a:cs typeface="Garamond"/>
              </a:rPr>
              <a:t>RNA: </a:t>
            </a:r>
            <a:r>
              <a:rPr sz="2600" b="1" spc="5" dirty="0">
                <a:solidFill>
                  <a:srgbClr val="001F5F"/>
                </a:solidFill>
                <a:latin typeface="Garamond"/>
                <a:cs typeface="Garamond"/>
              </a:rPr>
              <a:t>Before </a:t>
            </a:r>
            <a:r>
              <a:rPr sz="2600" b="1" spc="-15" dirty="0">
                <a:solidFill>
                  <a:srgbClr val="001F5F"/>
                </a:solidFill>
                <a:latin typeface="Garamond"/>
                <a:cs typeface="Garamond"/>
              </a:rPr>
              <a:t>DNA </a:t>
            </a:r>
            <a:r>
              <a:rPr sz="2600" b="1" dirty="0">
                <a:solidFill>
                  <a:srgbClr val="001F5F"/>
                </a:solidFill>
                <a:latin typeface="Garamond"/>
                <a:cs typeface="Garamond"/>
              </a:rPr>
              <a:t>and</a:t>
            </a:r>
            <a:r>
              <a:rPr sz="2600" b="1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b="1" dirty="0">
                <a:solidFill>
                  <a:srgbClr val="001F5F"/>
                </a:solidFill>
                <a:latin typeface="Garamond"/>
                <a:cs typeface="Garamond"/>
              </a:rPr>
              <a:t>Proteins?</a:t>
            </a:r>
            <a:endParaRPr sz="26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370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Chance 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errors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in copying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process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=&gt; </a:t>
            </a:r>
            <a:r>
              <a:rPr sz="2600" spc="-25" dirty="0">
                <a:solidFill>
                  <a:srgbClr val="001F5F"/>
                </a:solidFill>
                <a:latin typeface="Garamond"/>
                <a:cs typeface="Garamond"/>
              </a:rPr>
              <a:t>Variants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=&gt;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Natural</a:t>
            </a:r>
            <a:r>
              <a:rPr sz="2600" spc="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selection</a:t>
            </a:r>
            <a:endParaRPr sz="26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390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Biological </a:t>
            </a:r>
            <a:r>
              <a:rPr sz="2600" spc="-10" dirty="0">
                <a:solidFill>
                  <a:srgbClr val="001F5F"/>
                </a:solidFill>
                <a:latin typeface="Garamond"/>
                <a:cs typeface="Garamond"/>
              </a:rPr>
              <a:t>evolution </a:t>
            </a:r>
            <a:r>
              <a:rPr sz="2600" spc="-20" dirty="0">
                <a:solidFill>
                  <a:srgbClr val="001F5F"/>
                </a:solidFill>
                <a:latin typeface="Garamond"/>
                <a:cs typeface="Garamond"/>
              </a:rPr>
              <a:t>by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natural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selection</a:t>
            </a:r>
            <a:r>
              <a:rPr sz="2600" spc="4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began?</a:t>
            </a:r>
            <a:endParaRPr sz="2600">
              <a:latin typeface="Garamond"/>
              <a:cs typeface="Garamon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183390" y="5020212"/>
            <a:ext cx="1958669" cy="18161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6882" y="54051"/>
            <a:ext cx="56997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0" dirty="0"/>
              <a:t>What </a:t>
            </a:r>
            <a:r>
              <a:rPr spc="-5" dirty="0"/>
              <a:t>are </a:t>
            </a:r>
            <a:r>
              <a:rPr b="1" dirty="0">
                <a:latin typeface="Garamond"/>
                <a:cs typeface="Garamond"/>
              </a:rPr>
              <a:t>Nucleic</a:t>
            </a:r>
            <a:r>
              <a:rPr b="1" spc="-70" dirty="0">
                <a:latin typeface="Garamond"/>
                <a:cs typeface="Garamond"/>
              </a:rPr>
              <a:t> </a:t>
            </a:r>
            <a:r>
              <a:rPr b="1" spc="-5" dirty="0">
                <a:latin typeface="Garamond"/>
                <a:cs typeface="Garamond"/>
              </a:rPr>
              <a:t>Acids?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340" y="696699"/>
            <a:ext cx="11607165" cy="991869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80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spc="-20" dirty="0">
                <a:solidFill>
                  <a:srgbClr val="001F5F"/>
                </a:solidFill>
                <a:latin typeface="Garamond"/>
                <a:cs typeface="Garamond"/>
              </a:rPr>
              <a:t>Polymers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of</a:t>
            </a:r>
            <a:r>
              <a:rPr sz="2600" spc="35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b="1" dirty="0">
                <a:solidFill>
                  <a:srgbClr val="001F5F"/>
                </a:solidFill>
                <a:latin typeface="Garamond"/>
                <a:cs typeface="Garamond"/>
              </a:rPr>
              <a:t>Nucleotide</a:t>
            </a:r>
            <a:endParaRPr sz="26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85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Components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of </a:t>
            </a:r>
            <a:r>
              <a:rPr sz="2600" b="1" dirty="0">
                <a:solidFill>
                  <a:srgbClr val="001F5F"/>
                </a:solidFill>
                <a:latin typeface="Garamond"/>
                <a:cs typeface="Garamond"/>
              </a:rPr>
              <a:t>Nucleotide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: a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phosphate </a:t>
            </a:r>
            <a:r>
              <a:rPr sz="2600" spc="-15" dirty="0">
                <a:solidFill>
                  <a:srgbClr val="001F5F"/>
                </a:solidFill>
                <a:latin typeface="Garamond"/>
                <a:cs typeface="Garamond"/>
              </a:rPr>
              <a:t>group,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a </a:t>
            </a:r>
            <a:r>
              <a:rPr sz="2600" spc="-20" dirty="0">
                <a:solidFill>
                  <a:srgbClr val="001F5F"/>
                </a:solidFill>
                <a:latin typeface="Garamond"/>
                <a:cs typeface="Garamond"/>
              </a:rPr>
              <a:t>five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carbon </a:t>
            </a:r>
            <a:r>
              <a:rPr sz="2600" spc="-10" dirty="0">
                <a:solidFill>
                  <a:srgbClr val="001F5F"/>
                </a:solidFill>
                <a:latin typeface="Garamond"/>
                <a:cs typeface="Garamond"/>
              </a:rPr>
              <a:t>sugar,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a nitrogenous</a:t>
            </a:r>
            <a:r>
              <a:rPr sz="2600" spc="-22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base</a:t>
            </a:r>
            <a:endParaRPr sz="2600">
              <a:latin typeface="Garamond"/>
              <a:cs typeface="Garamon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71600" y="1769114"/>
            <a:ext cx="10003536" cy="5053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61509" y="50419"/>
            <a:ext cx="290639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latin typeface="Garamond"/>
                <a:cs typeface="Garamond"/>
              </a:rPr>
              <a:t>Nucleotides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4642" y="1019632"/>
            <a:ext cx="11482070" cy="5514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3025"/>
              </a:lnSpc>
              <a:spcBef>
                <a:spcPts val="9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Sugar: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central component; 5 carbons – labelled with ’ (prime) symbols to</a:t>
            </a:r>
            <a:r>
              <a:rPr sz="2800" spc="8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provide</a:t>
            </a:r>
            <a:endParaRPr sz="2800">
              <a:latin typeface="Garamond"/>
              <a:cs typeface="Garamond"/>
            </a:endParaRPr>
          </a:p>
          <a:p>
            <a:pPr marL="241300">
              <a:lnSpc>
                <a:spcPts val="3025"/>
              </a:lnSpc>
              <a:tabLst>
                <a:tab pos="1793239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frame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reference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ts val="3329"/>
              </a:lnSpc>
              <a:spcBef>
                <a:spcPts val="325"/>
              </a:spcBef>
              <a:buFont typeface="Wingdings"/>
              <a:buChar char=""/>
              <a:tabLst>
                <a:tab pos="241300" algn="l"/>
                <a:tab pos="6628130" algn="l"/>
              </a:tabLst>
            </a:pP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Nitrogenous </a:t>
            </a:r>
            <a:r>
              <a:rPr sz="2800" b="1" spc="-10" dirty="0">
                <a:solidFill>
                  <a:srgbClr val="001F5F"/>
                </a:solidFill>
                <a:latin typeface="Garamond"/>
                <a:cs typeface="Garamond"/>
              </a:rPr>
              <a:t>Base: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attached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to 1’</a:t>
            </a:r>
            <a:r>
              <a:rPr sz="2800" spc="7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Carbon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sugar;</a:t>
            </a:r>
            <a:endParaRPr sz="2800">
              <a:latin typeface="Garamond"/>
              <a:cs typeface="Garamond"/>
            </a:endParaRPr>
          </a:p>
          <a:p>
            <a:pPr marL="698500" lvl="1" indent="-228600">
              <a:lnSpc>
                <a:spcPts val="2815"/>
              </a:lnSpc>
              <a:buFont typeface="Wingdings"/>
              <a:buChar char=""/>
              <a:tabLst>
                <a:tab pos="698500" algn="l"/>
              </a:tabLst>
            </a:pP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Purines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(A,</a:t>
            </a:r>
            <a:r>
              <a:rPr sz="2400" spc="-10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G)</a:t>
            </a:r>
            <a:endParaRPr sz="2400">
              <a:latin typeface="Garamond"/>
              <a:cs typeface="Garamond"/>
            </a:endParaRPr>
          </a:p>
          <a:p>
            <a:pPr marL="698500" lvl="1" indent="-228600">
              <a:lnSpc>
                <a:spcPts val="2805"/>
              </a:lnSpc>
              <a:buFont typeface="Wingdings"/>
              <a:buChar char=""/>
              <a:tabLst>
                <a:tab pos="698500" algn="l"/>
              </a:tabLst>
            </a:pP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Pyrimidines </a:t>
            </a:r>
            <a:r>
              <a:rPr sz="2400" spc="-25" dirty="0">
                <a:solidFill>
                  <a:srgbClr val="FF4040"/>
                </a:solidFill>
                <a:latin typeface="Garamond"/>
                <a:cs typeface="Garamond"/>
              </a:rPr>
              <a:t>(C, </a:t>
            </a:r>
            <a:r>
              <a:rPr sz="2400" spc="-114" dirty="0">
                <a:solidFill>
                  <a:srgbClr val="FF4040"/>
                </a:solidFill>
                <a:latin typeface="Garamond"/>
                <a:cs typeface="Garamond"/>
              </a:rPr>
              <a:t>U,</a:t>
            </a:r>
            <a:r>
              <a:rPr sz="2400" spc="5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T)</a:t>
            </a:r>
            <a:endParaRPr sz="2400">
              <a:latin typeface="Garamond"/>
              <a:cs typeface="Garamond"/>
            </a:endParaRPr>
          </a:p>
          <a:p>
            <a:pPr marL="698500" lvl="1" indent="-228600">
              <a:lnSpc>
                <a:spcPts val="2840"/>
              </a:lnSpc>
              <a:buFont typeface="Wingdings"/>
              <a:buChar char=""/>
              <a:tabLst>
                <a:tab pos="698500" algn="l"/>
              </a:tabLst>
            </a:pP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Purines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are </a:t>
            </a:r>
            <a:r>
              <a:rPr sz="2400" spc="5" dirty="0">
                <a:solidFill>
                  <a:srgbClr val="FF4040"/>
                </a:solidFill>
                <a:latin typeface="Garamond"/>
                <a:cs typeface="Garamond"/>
              </a:rPr>
              <a:t>larger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than pyrimidines </a:t>
            </a: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due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to their </a:t>
            </a:r>
            <a:r>
              <a:rPr sz="2400" spc="-25" dirty="0">
                <a:solidFill>
                  <a:srgbClr val="FF4040"/>
                </a:solidFill>
                <a:latin typeface="Garamond"/>
                <a:cs typeface="Garamond"/>
              </a:rPr>
              <a:t>two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ring </a:t>
            </a:r>
            <a:r>
              <a:rPr sz="2400" spc="5" dirty="0">
                <a:solidFill>
                  <a:srgbClr val="FF4040"/>
                </a:solidFill>
                <a:latin typeface="Garamond"/>
                <a:cs typeface="Garamond"/>
              </a:rPr>
              <a:t>structure </a:t>
            </a:r>
            <a:r>
              <a:rPr sz="2400" spc="10" dirty="0">
                <a:solidFill>
                  <a:srgbClr val="FF4040"/>
                </a:solidFill>
                <a:latin typeface="Garamond"/>
                <a:cs typeface="Garamond"/>
              </a:rPr>
              <a:t>formed </a:t>
            </a: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from 9 carbons</a:t>
            </a:r>
            <a:endParaRPr sz="24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320"/>
              </a:spcBef>
              <a:buFont typeface="Wingdings"/>
              <a:buChar char=""/>
              <a:tabLst>
                <a:tab pos="241300" algn="l"/>
                <a:tab pos="7015480" algn="l"/>
              </a:tabLst>
            </a:pP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Phosphate </a:t>
            </a:r>
            <a:r>
              <a:rPr sz="2800" b="1" spc="5" dirty="0">
                <a:solidFill>
                  <a:srgbClr val="001F5F"/>
                </a:solidFill>
                <a:latin typeface="Garamond"/>
                <a:cs typeface="Garamond"/>
              </a:rPr>
              <a:t>group: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attached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to the 5’</a:t>
            </a:r>
            <a:r>
              <a:rPr sz="2800" spc="8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Carbon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sugar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325"/>
              </a:spcBef>
              <a:buFont typeface="Wingdings"/>
              <a:buChar char=""/>
              <a:tabLst>
                <a:tab pos="241300" algn="l"/>
                <a:tab pos="2223135" algn="l"/>
              </a:tabLst>
            </a:pPr>
            <a:r>
              <a:rPr sz="2800" b="1" spc="-65" dirty="0">
                <a:solidFill>
                  <a:srgbClr val="001F5F"/>
                </a:solidFill>
                <a:latin typeface="Garamond"/>
                <a:cs typeface="Garamond"/>
              </a:rPr>
              <a:t>Two</a:t>
            </a:r>
            <a:r>
              <a:rPr sz="2800" b="1" spc="3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types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Nucleotides:</a:t>
            </a:r>
            <a:endParaRPr sz="2800">
              <a:latin typeface="Garamond"/>
              <a:cs typeface="Garamond"/>
            </a:endParaRPr>
          </a:p>
          <a:p>
            <a:pPr marL="1226185" indent="-299720">
              <a:lnSpc>
                <a:spcPct val="100000"/>
              </a:lnSpc>
              <a:spcBef>
                <a:spcPts val="525"/>
              </a:spcBef>
              <a:buAutoNum type="arabicPeriod"/>
              <a:tabLst>
                <a:tab pos="1226820" algn="l"/>
              </a:tabLst>
            </a:pPr>
            <a:r>
              <a:rPr sz="2600" b="1" spc="-5" dirty="0">
                <a:solidFill>
                  <a:srgbClr val="001F5F"/>
                </a:solidFill>
                <a:latin typeface="Garamond"/>
                <a:cs typeface="Garamond"/>
              </a:rPr>
              <a:t>Ribonucleotides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are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the monomers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of ribonucleic acid</a:t>
            </a:r>
            <a:r>
              <a:rPr sz="2600" spc="-33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(RNA)</a:t>
            </a:r>
            <a:endParaRPr sz="2600">
              <a:latin typeface="Garamond"/>
              <a:cs typeface="Garamond"/>
            </a:endParaRPr>
          </a:p>
          <a:p>
            <a:pPr marL="1250950" indent="-324485">
              <a:lnSpc>
                <a:spcPct val="100000"/>
              </a:lnSpc>
              <a:spcBef>
                <a:spcPts val="434"/>
              </a:spcBef>
              <a:buAutoNum type="arabicPeriod"/>
              <a:tabLst>
                <a:tab pos="1251585" algn="l"/>
              </a:tabLst>
            </a:pPr>
            <a:r>
              <a:rPr sz="2600" b="1" spc="-5" dirty="0">
                <a:solidFill>
                  <a:srgbClr val="001F5F"/>
                </a:solidFill>
                <a:latin typeface="Garamond"/>
                <a:cs typeface="Garamond"/>
              </a:rPr>
              <a:t>deoxyribonucleotides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are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the monomers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of deoxyribonucleic acid</a:t>
            </a:r>
            <a:r>
              <a:rPr sz="2600" spc="-29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(DNA)</a:t>
            </a:r>
            <a:endParaRPr sz="26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370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What is the </a:t>
            </a:r>
            <a:r>
              <a:rPr sz="2600" b="1" spc="5" dirty="0">
                <a:solidFill>
                  <a:srgbClr val="001F5F"/>
                </a:solidFill>
                <a:latin typeface="Garamond"/>
                <a:cs typeface="Garamond"/>
              </a:rPr>
              <a:t>difference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?</a:t>
            </a:r>
            <a:endParaRPr sz="2600">
              <a:latin typeface="Garamond"/>
              <a:cs typeface="Garamond"/>
            </a:endParaRPr>
          </a:p>
          <a:p>
            <a:pPr marL="926465">
              <a:lnSpc>
                <a:spcPct val="100000"/>
              </a:lnSpc>
              <a:spcBef>
                <a:spcPts val="375"/>
              </a:spcBef>
            </a:pP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RNA: Ribose 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Sugar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- 2’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Carbon has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a 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OH group </a:t>
            </a:r>
            <a:r>
              <a:rPr sz="2600" spc="-10" dirty="0">
                <a:solidFill>
                  <a:srgbClr val="001F5F"/>
                </a:solidFill>
                <a:latin typeface="Garamond"/>
                <a:cs typeface="Garamond"/>
              </a:rPr>
              <a:t>attached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to it;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Use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Pyrimidine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U</a:t>
            </a:r>
            <a:endParaRPr sz="2600">
              <a:latin typeface="Garamond"/>
              <a:cs typeface="Garamond"/>
            </a:endParaRPr>
          </a:p>
          <a:p>
            <a:pPr marL="926465">
              <a:lnSpc>
                <a:spcPct val="100000"/>
              </a:lnSpc>
              <a:spcBef>
                <a:spcPts val="385"/>
              </a:spcBef>
            </a:pP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DNA: </a:t>
            </a:r>
            <a:r>
              <a:rPr sz="2600" spc="-10" dirty="0">
                <a:solidFill>
                  <a:srgbClr val="001F5F"/>
                </a:solidFill>
                <a:latin typeface="Garamond"/>
                <a:cs typeface="Garamond"/>
              </a:rPr>
              <a:t>deoxy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Ribose 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Sugar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- 2’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Carbon has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a H </a:t>
            </a:r>
            <a:r>
              <a:rPr sz="2600" spc="-10" dirty="0">
                <a:solidFill>
                  <a:srgbClr val="001F5F"/>
                </a:solidFill>
                <a:latin typeface="Garamond"/>
                <a:cs typeface="Garamond"/>
              </a:rPr>
              <a:t>attached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to it;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Use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Pyrimidine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T</a:t>
            </a:r>
            <a:endParaRPr sz="26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3574" y="281762"/>
            <a:ext cx="10197465" cy="11836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3525520" marR="5080" indent="-3513454">
              <a:lnSpc>
                <a:spcPts val="4320"/>
              </a:lnSpc>
              <a:spcBef>
                <a:spcPts val="640"/>
              </a:spcBef>
              <a:tabLst>
                <a:tab pos="4140835" algn="l"/>
              </a:tabLst>
            </a:pPr>
            <a:r>
              <a:rPr sz="4000" spc="-5" dirty="0"/>
              <a:t>Could </a:t>
            </a:r>
            <a:r>
              <a:rPr sz="4000" spc="-10" dirty="0"/>
              <a:t>Chemical </a:t>
            </a:r>
            <a:r>
              <a:rPr sz="4000" spc="-15" dirty="0"/>
              <a:t>Evolution </a:t>
            </a:r>
            <a:r>
              <a:rPr sz="4000" spc="-20" dirty="0"/>
              <a:t>Result </a:t>
            </a:r>
            <a:r>
              <a:rPr sz="4000" spc="-5" dirty="0"/>
              <a:t>in the </a:t>
            </a:r>
            <a:r>
              <a:rPr sz="4000" spc="-10" dirty="0"/>
              <a:t>Production  </a:t>
            </a:r>
            <a:r>
              <a:rPr sz="4000" spc="-5" dirty="0"/>
              <a:t>of	Nucleotides?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368300" y="1618451"/>
            <a:ext cx="10704195" cy="334962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6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Miller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like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experiments</a:t>
            </a:r>
            <a:endParaRPr sz="2800">
              <a:latin typeface="Garamond"/>
              <a:cs typeface="Garamond"/>
            </a:endParaRPr>
          </a:p>
          <a:p>
            <a:pPr marL="241300" marR="5080" indent="-228600">
              <a:lnSpc>
                <a:spcPts val="3020"/>
              </a:lnSpc>
              <a:spcBef>
                <a:spcPts val="104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Minerals </a:t>
            </a:r>
            <a:r>
              <a:rPr sz="2800" b="1" dirty="0">
                <a:solidFill>
                  <a:srgbClr val="001F5F"/>
                </a:solidFill>
                <a:latin typeface="Garamond"/>
                <a:cs typeface="Garamond"/>
              </a:rPr>
              <a:t>preferentially </a:t>
            </a:r>
            <a:r>
              <a:rPr sz="2800" b="1" spc="-10" dirty="0">
                <a:solidFill>
                  <a:srgbClr val="001F5F"/>
                </a:solidFill>
                <a:latin typeface="Garamond"/>
                <a:cs typeface="Garamond"/>
              </a:rPr>
              <a:t>bound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to Ribose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–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enriching Ribose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in a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pool of 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diverse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sugars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Did it occur at ancient hydrothermal</a:t>
            </a:r>
            <a:r>
              <a:rPr sz="2800" spc="-6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vents?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Whether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nucleotides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were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produced during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the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early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earth?</a:t>
            </a:r>
            <a:endParaRPr sz="2800">
              <a:latin typeface="Garamond"/>
              <a:cs typeface="Garamond"/>
            </a:endParaRPr>
          </a:p>
          <a:p>
            <a:pPr marL="241300" marR="167005" indent="-228600">
              <a:lnSpc>
                <a:spcPts val="3020"/>
              </a:lnSpc>
              <a:spcBef>
                <a:spcPts val="104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Experiments that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attempt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to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simulate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early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Earth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environments </a:t>
            </a:r>
            <a:r>
              <a:rPr sz="2800" spc="-25" dirty="0">
                <a:solidFill>
                  <a:srgbClr val="001F5F"/>
                </a:solidFill>
                <a:latin typeface="Garamond"/>
                <a:cs typeface="Garamond"/>
              </a:rPr>
              <a:t>have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yet to  synthesize complete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nucleotides</a:t>
            </a:r>
            <a:endParaRPr sz="28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96510" y="147269"/>
            <a:ext cx="27489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Life</a:t>
            </a:r>
            <a:r>
              <a:rPr spc="-90" dirty="0"/>
              <a:t> </a:t>
            </a:r>
            <a:r>
              <a:rPr spc="-25" dirty="0"/>
              <a:t>Evolves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8851" y="852576"/>
            <a:ext cx="6054090" cy="594931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2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Evolution 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by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natural</a:t>
            </a:r>
            <a:r>
              <a:rPr sz="2800" spc="2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selection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32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Alfred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Russel </a:t>
            </a:r>
            <a:r>
              <a:rPr sz="2800" spc="-40" dirty="0">
                <a:solidFill>
                  <a:srgbClr val="001F5F"/>
                </a:solidFill>
                <a:latin typeface="Garamond"/>
                <a:cs typeface="Garamond"/>
              </a:rPr>
              <a:t>Wallace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and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Charles</a:t>
            </a:r>
            <a:r>
              <a:rPr sz="2800" spc="6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Darwin</a:t>
            </a:r>
            <a:endParaRPr sz="2800">
              <a:latin typeface="Garamond"/>
              <a:cs typeface="Garamond"/>
            </a:endParaRPr>
          </a:p>
          <a:p>
            <a:pPr marL="241300" marR="578485" indent="-228600">
              <a:lnSpc>
                <a:spcPts val="2690"/>
              </a:lnSpc>
              <a:spcBef>
                <a:spcPts val="99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C00000"/>
                </a:solidFill>
                <a:latin typeface="Garamond"/>
                <a:cs typeface="Garamond"/>
              </a:rPr>
              <a:t>Natural selection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- </a:t>
            </a:r>
            <a:r>
              <a:rPr sz="2800" spc="-25" dirty="0">
                <a:solidFill>
                  <a:srgbClr val="001F5F"/>
                </a:solidFill>
                <a:latin typeface="Garamond"/>
                <a:cs typeface="Garamond"/>
              </a:rPr>
              <a:t>works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in </a:t>
            </a:r>
            <a:r>
              <a:rPr sz="2800" spc="-10" dirty="0">
                <a:solidFill>
                  <a:srgbClr val="C00000"/>
                </a:solidFill>
                <a:latin typeface="Garamond"/>
                <a:cs typeface="Garamond"/>
              </a:rPr>
              <a:t>individual  </a:t>
            </a:r>
            <a:r>
              <a:rPr sz="2800" dirty="0">
                <a:solidFill>
                  <a:srgbClr val="C00000"/>
                </a:solidFill>
                <a:latin typeface="Garamond"/>
                <a:cs typeface="Garamond"/>
              </a:rPr>
              <a:t>organism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34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Evolutionary change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occurs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in</a:t>
            </a:r>
            <a:r>
              <a:rPr sz="2800" spc="2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C00000"/>
                </a:solidFill>
                <a:latin typeface="Garamond"/>
                <a:cs typeface="Garamond"/>
              </a:rPr>
              <a:t>population</a:t>
            </a:r>
            <a:endParaRPr sz="2800">
              <a:latin typeface="Garamond"/>
              <a:cs typeface="Garamond"/>
            </a:endParaRPr>
          </a:p>
          <a:p>
            <a:pPr marL="241300" marR="1099185" indent="-228600">
              <a:lnSpc>
                <a:spcPts val="2690"/>
              </a:lnSpc>
              <a:spcBef>
                <a:spcPts val="969"/>
              </a:spcBef>
              <a:buFont typeface="Wingdings"/>
              <a:buChar char=""/>
              <a:tabLst>
                <a:tab pos="241300" algn="l"/>
                <a:tab pos="2816860" algn="l"/>
              </a:tabLst>
            </a:pPr>
            <a:r>
              <a:rPr sz="2800" spc="-5" dirty="0">
                <a:solidFill>
                  <a:srgbClr val="C00000"/>
                </a:solidFill>
                <a:latin typeface="Garamond"/>
                <a:cs typeface="Garamond"/>
              </a:rPr>
              <a:t>Fitness:</a:t>
            </a:r>
            <a:r>
              <a:rPr sz="2800" spc="15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Ability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an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individual</a:t>
            </a:r>
            <a:r>
              <a:rPr sz="2800" spc="-5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to  produce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viable offspring</a:t>
            </a:r>
            <a:endParaRPr sz="2800">
              <a:latin typeface="Garamond"/>
              <a:cs typeface="Garamond"/>
            </a:endParaRPr>
          </a:p>
          <a:p>
            <a:pPr marL="241300" marR="111760" indent="-228600">
              <a:lnSpc>
                <a:spcPct val="80000"/>
              </a:lnSpc>
              <a:spcBef>
                <a:spcPts val="1030"/>
              </a:spcBef>
              <a:buFont typeface="Wingdings"/>
              <a:buChar char=""/>
              <a:tabLst>
                <a:tab pos="241300" algn="l"/>
                <a:tab pos="672465" algn="l"/>
              </a:tabLst>
            </a:pPr>
            <a:r>
              <a:rPr sz="2800" spc="-5" dirty="0">
                <a:solidFill>
                  <a:srgbClr val="C00000"/>
                </a:solidFill>
                <a:latin typeface="Garamond"/>
                <a:cs typeface="Garamond"/>
              </a:rPr>
              <a:t>Adaptation: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trait that increases the fitness  of	an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individual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in a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particular 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environment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325"/>
              </a:spcBef>
              <a:buFont typeface="Wingdings"/>
              <a:buChar char=""/>
              <a:tabLst>
                <a:tab pos="241300" algn="l"/>
                <a:tab pos="3815079" algn="l"/>
              </a:tabLst>
            </a:pPr>
            <a:r>
              <a:rPr sz="2800" spc="-5" dirty="0">
                <a:solidFill>
                  <a:srgbClr val="C00000"/>
                </a:solidFill>
                <a:latin typeface="Garamond"/>
                <a:cs typeface="Garamond"/>
              </a:rPr>
              <a:t>Speciation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: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divergence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species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32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All species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trace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their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ancestry</a:t>
            </a:r>
            <a:r>
              <a:rPr sz="2800" spc="-3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LUCA</a:t>
            </a:r>
            <a:endParaRPr sz="2800">
              <a:latin typeface="Garamond"/>
              <a:cs typeface="Garamond"/>
            </a:endParaRPr>
          </a:p>
          <a:p>
            <a:pPr marL="241300" marR="280035" indent="-228600">
              <a:lnSpc>
                <a:spcPts val="2690"/>
              </a:lnSpc>
              <a:spcBef>
                <a:spcPts val="985"/>
              </a:spcBef>
              <a:buFont typeface="Wingdings"/>
              <a:buChar char=""/>
              <a:tabLst>
                <a:tab pos="241300" algn="l"/>
                <a:tab pos="672465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Accounts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for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UNITY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and DIVERSITY  of	life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534508" y="1658111"/>
            <a:ext cx="5567689" cy="49063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4233" y="148285"/>
            <a:ext cx="10828655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15" dirty="0"/>
              <a:t>How </a:t>
            </a:r>
            <a:r>
              <a:rPr sz="3800" spc="-10" dirty="0"/>
              <a:t>Do </a:t>
            </a:r>
            <a:r>
              <a:rPr sz="3800" dirty="0"/>
              <a:t>Nucleotides </a:t>
            </a:r>
            <a:r>
              <a:rPr sz="3800" spc="-20" dirty="0"/>
              <a:t>Polymerize </a:t>
            </a:r>
            <a:r>
              <a:rPr sz="3800" spc="-5" dirty="0"/>
              <a:t>to Form </a:t>
            </a:r>
            <a:r>
              <a:rPr sz="3800" dirty="0"/>
              <a:t>Nucleic Acids?</a:t>
            </a:r>
            <a:endParaRPr sz="3800"/>
          </a:p>
        </p:txBody>
      </p:sp>
      <p:sp>
        <p:nvSpPr>
          <p:cNvPr id="3" name="object 3"/>
          <p:cNvSpPr/>
          <p:nvPr/>
        </p:nvSpPr>
        <p:spPr>
          <a:xfrm>
            <a:off x="6789983" y="5687339"/>
            <a:ext cx="4659889" cy="1159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96000" y="973836"/>
            <a:ext cx="5416296" cy="4704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74980" y="859917"/>
            <a:ext cx="5784215" cy="58648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203835" indent="-228600">
              <a:lnSpc>
                <a:spcPts val="3020"/>
              </a:lnSpc>
              <a:spcBef>
                <a:spcPts val="480"/>
              </a:spcBef>
              <a:buFont typeface="Wingdings"/>
              <a:buChar char=""/>
              <a:tabLst>
                <a:tab pos="241300" algn="l"/>
                <a:tab pos="5062220" algn="l"/>
              </a:tabLst>
            </a:pP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Condensation </a:t>
            </a:r>
            <a:r>
              <a:rPr sz="2800" b="1" dirty="0">
                <a:solidFill>
                  <a:srgbClr val="001F5F"/>
                </a:solidFill>
                <a:latin typeface="Garamond"/>
                <a:cs typeface="Garamond"/>
              </a:rPr>
              <a:t>reactions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: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Hydroxyl  </a:t>
            </a:r>
            <a:r>
              <a:rPr sz="2800" spc="60" dirty="0">
                <a:solidFill>
                  <a:srgbClr val="001F5F"/>
                </a:solidFill>
                <a:latin typeface="Garamond"/>
                <a:cs typeface="Garamond"/>
              </a:rPr>
              <a:t>g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rou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p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o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n su</a:t>
            </a:r>
            <a:r>
              <a:rPr sz="2800" spc="50" dirty="0">
                <a:solidFill>
                  <a:srgbClr val="001F5F"/>
                </a:solidFill>
                <a:latin typeface="Garamond"/>
                <a:cs typeface="Garamond"/>
              </a:rPr>
              <a:t>g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r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comp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o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nen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(3’)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o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f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one  nucleotide and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Phosphate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group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of 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another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nucleotide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Phosphodiester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linkage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or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bond+H</a:t>
            </a:r>
            <a:r>
              <a:rPr sz="2775" spc="-7" baseline="-21021" dirty="0">
                <a:solidFill>
                  <a:srgbClr val="001F5F"/>
                </a:solidFill>
                <a:latin typeface="Garamond"/>
                <a:cs typeface="Garamond"/>
              </a:rPr>
              <a:t>2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</a:t>
            </a:r>
            <a:endParaRPr sz="2800">
              <a:latin typeface="Garamond"/>
              <a:cs typeface="Garamond"/>
            </a:endParaRPr>
          </a:p>
          <a:p>
            <a:pPr marL="698500" lvl="1" indent="-228600">
              <a:lnSpc>
                <a:spcPct val="100000"/>
              </a:lnSpc>
              <a:spcBef>
                <a:spcPts val="244"/>
              </a:spcBef>
              <a:buFont typeface="Wingdings"/>
              <a:buChar char=""/>
              <a:tabLst>
                <a:tab pos="699135" algn="l"/>
              </a:tabLst>
            </a:pP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linking </a:t>
            </a:r>
            <a:r>
              <a:rPr sz="2400" spc="-10" dirty="0">
                <a:solidFill>
                  <a:srgbClr val="FF4040"/>
                </a:solidFill>
                <a:latin typeface="Garamond"/>
                <a:cs typeface="Garamond"/>
              </a:rPr>
              <a:t>ribonucleotides: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RNA</a:t>
            </a:r>
            <a:endParaRPr sz="2400">
              <a:latin typeface="Garamond"/>
              <a:cs typeface="Garamond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Wingdings"/>
              <a:buChar char=""/>
              <a:tabLst>
                <a:tab pos="699135" algn="l"/>
              </a:tabLst>
            </a:pP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linking </a:t>
            </a:r>
            <a:r>
              <a:rPr sz="2400" spc="-10" dirty="0">
                <a:solidFill>
                  <a:srgbClr val="FF4040"/>
                </a:solidFill>
                <a:latin typeface="Garamond"/>
                <a:cs typeface="Garamond"/>
              </a:rPr>
              <a:t>deoxyribonucleotides: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 DNA</a:t>
            </a:r>
            <a:endParaRPr sz="2400">
              <a:latin typeface="Garamond"/>
              <a:cs typeface="Garamond"/>
            </a:endParaRPr>
          </a:p>
          <a:p>
            <a:pPr marL="241300" marR="30480" indent="-228600">
              <a:lnSpc>
                <a:spcPts val="3020"/>
              </a:lnSpc>
              <a:spcBef>
                <a:spcPts val="1015"/>
              </a:spcBef>
              <a:buFont typeface="Wingdings"/>
              <a:buChar char=""/>
              <a:tabLst>
                <a:tab pos="241300" algn="l"/>
                <a:tab pos="1571625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Chain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Phosphodiester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linkage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acts as 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Back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bone: </a:t>
            </a:r>
            <a:r>
              <a:rPr sz="2800" b="1" spc="-10" dirty="0">
                <a:solidFill>
                  <a:srgbClr val="001F5F"/>
                </a:solidFill>
                <a:latin typeface="Garamond"/>
                <a:cs typeface="Garamond"/>
              </a:rPr>
              <a:t>Sugar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phosphate  backbone</a:t>
            </a:r>
            <a:endParaRPr sz="2800">
              <a:latin typeface="Garamond"/>
              <a:cs typeface="Garamond"/>
            </a:endParaRPr>
          </a:p>
          <a:p>
            <a:pPr marL="241300" marR="5080" indent="-228600">
              <a:lnSpc>
                <a:spcPts val="3020"/>
              </a:lnSpc>
              <a:spcBef>
                <a:spcPts val="1010"/>
              </a:spcBef>
              <a:buFont typeface="Wingdings"/>
              <a:buChar char=""/>
              <a:tabLst>
                <a:tab pos="241300" algn="l"/>
                <a:tab pos="1571625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Chain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nucleotide polymer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referred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to  as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Strand</a:t>
            </a:r>
            <a:endParaRPr sz="2800">
              <a:latin typeface="Garamond"/>
              <a:cs typeface="Garamond"/>
            </a:endParaRPr>
          </a:p>
          <a:p>
            <a:pPr marL="698500" lvl="1" indent="-228600">
              <a:lnSpc>
                <a:spcPct val="100000"/>
              </a:lnSpc>
              <a:spcBef>
                <a:spcPts val="204"/>
              </a:spcBef>
              <a:buFont typeface="Wingdings"/>
              <a:buChar char=""/>
              <a:tabLst>
                <a:tab pos="699135" algn="l"/>
              </a:tabLst>
            </a:pP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RNA: Single</a:t>
            </a: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stranded</a:t>
            </a:r>
            <a:endParaRPr sz="2400">
              <a:latin typeface="Garamond"/>
              <a:cs typeface="Garamond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Font typeface="Wingdings"/>
              <a:buChar char=""/>
              <a:tabLst>
                <a:tab pos="699135" algn="l"/>
              </a:tabLst>
            </a:pP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DNA: Double stranded</a:t>
            </a:r>
            <a:endParaRPr sz="24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4162" y="1135528"/>
            <a:ext cx="7510145" cy="513905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5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Sugar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phosphate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backbone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is</a:t>
            </a:r>
            <a:r>
              <a:rPr sz="2800" spc="-3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directional</a:t>
            </a:r>
            <a:endParaRPr sz="2800">
              <a:latin typeface="Garamond"/>
              <a:cs typeface="Garamond"/>
            </a:endParaRPr>
          </a:p>
          <a:p>
            <a:pPr marL="241300" marR="318770" indent="-228600">
              <a:lnSpc>
                <a:spcPts val="3030"/>
              </a:lnSpc>
              <a:spcBef>
                <a:spcPts val="103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In a strand one end has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unlinked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5’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phosphate and 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the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other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end has an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unlinked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3’ </a:t>
            </a:r>
            <a:r>
              <a:rPr sz="2800" spc="-25" dirty="0">
                <a:solidFill>
                  <a:srgbClr val="001F5F"/>
                </a:solidFill>
                <a:latin typeface="Garamond"/>
                <a:cs typeface="Garamond"/>
              </a:rPr>
              <a:t>hydroxyl</a:t>
            </a:r>
            <a:r>
              <a:rPr sz="2800" spc="2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group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Convention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5’-&gt;3’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direction</a:t>
            </a:r>
            <a:endParaRPr sz="2800">
              <a:latin typeface="Garamond"/>
              <a:cs typeface="Garamond"/>
            </a:endParaRPr>
          </a:p>
          <a:p>
            <a:pPr marL="241300" marR="386715" indent="-228600">
              <a:lnSpc>
                <a:spcPts val="3030"/>
              </a:lnSpc>
              <a:spcBef>
                <a:spcPts val="103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In cells both RNA &amp; DNA are synthesized in this  direction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ts val="3190"/>
              </a:lnSpc>
              <a:spcBef>
                <a:spcPts val="610"/>
              </a:spcBef>
              <a:buFont typeface="Wingdings"/>
              <a:buChar char=""/>
              <a:tabLst>
                <a:tab pos="241300" algn="l"/>
                <a:tab pos="526288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Nucleotides added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only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at 3’</a:t>
            </a:r>
            <a:r>
              <a:rPr sz="2800" spc="4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end</a:t>
            </a:r>
            <a:r>
              <a:rPr sz="2800" spc="2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a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growing</a:t>
            </a:r>
            <a:endParaRPr sz="2800">
              <a:latin typeface="Garamond"/>
              <a:cs typeface="Garamond"/>
            </a:endParaRPr>
          </a:p>
          <a:p>
            <a:pPr marL="240665">
              <a:lnSpc>
                <a:spcPts val="3190"/>
              </a:lnSpc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molecule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Wingdings"/>
              <a:buChar char=""/>
              <a:tabLst>
                <a:tab pos="241300" algn="l"/>
                <a:tab pos="5243830" algn="l"/>
              </a:tabLst>
            </a:pPr>
            <a:r>
              <a:rPr sz="2800" spc="-25" dirty="0">
                <a:solidFill>
                  <a:srgbClr val="001F5F"/>
                </a:solidFill>
                <a:latin typeface="Garamond"/>
                <a:cs typeface="Garamond"/>
              </a:rPr>
              <a:t>Writing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the sequence 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short</a:t>
            </a:r>
            <a:r>
              <a:rPr sz="2800" spc="5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letter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bases</a:t>
            </a:r>
            <a:endParaRPr sz="2800">
              <a:latin typeface="Garamond"/>
              <a:cs typeface="Garamond"/>
            </a:endParaRPr>
          </a:p>
          <a:p>
            <a:pPr marL="241300" marR="5080" indent="-228600">
              <a:lnSpc>
                <a:spcPts val="3020"/>
              </a:lnSpc>
              <a:spcBef>
                <a:spcPts val="1045"/>
              </a:spcBef>
              <a:buFont typeface="Wingdings"/>
              <a:buChar char=""/>
              <a:tabLst>
                <a:tab pos="241300" algn="l"/>
                <a:tab pos="4766310" algn="l"/>
                <a:tab pos="491109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Eg: DNA sequence</a:t>
            </a:r>
            <a:r>
              <a:rPr sz="2800" spc="3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consisting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6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nucleotides 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might be </a:t>
            </a:r>
            <a:r>
              <a:rPr sz="2800" spc="-50" dirty="0">
                <a:solidFill>
                  <a:srgbClr val="001F5F"/>
                </a:solidFill>
                <a:latin typeface="Garamond"/>
                <a:cs typeface="Garamond"/>
              </a:rPr>
              <a:t>ATTAGC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(6</a:t>
            </a:r>
            <a:r>
              <a:rPr sz="2800" spc="9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billion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this letters:</a:t>
            </a:r>
            <a:r>
              <a:rPr sz="2800" spc="-4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Human)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956804" y="89527"/>
            <a:ext cx="3338033" cy="67684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3662" y="257682"/>
            <a:ext cx="7813675" cy="650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100" dirty="0"/>
              <a:t>DNA </a:t>
            </a:r>
            <a:r>
              <a:rPr sz="4100" spc="-5" dirty="0"/>
              <a:t>and </a:t>
            </a:r>
            <a:r>
              <a:rPr sz="4100" dirty="0"/>
              <a:t>RNA strands </a:t>
            </a:r>
            <a:r>
              <a:rPr sz="4100" spc="-5" dirty="0"/>
              <a:t>are</a:t>
            </a:r>
            <a:r>
              <a:rPr sz="4100" spc="-70" dirty="0"/>
              <a:t> </a:t>
            </a:r>
            <a:r>
              <a:rPr sz="4100" spc="-5" dirty="0"/>
              <a:t>directional</a:t>
            </a:r>
            <a:endParaRPr sz="41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9201" y="63500"/>
            <a:ext cx="843661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0" dirty="0"/>
              <a:t>Energy </a:t>
            </a:r>
            <a:r>
              <a:rPr dirty="0"/>
              <a:t>for the </a:t>
            </a:r>
            <a:r>
              <a:rPr spc="-5" dirty="0"/>
              <a:t>polymerisation</a:t>
            </a:r>
            <a:r>
              <a:rPr spc="-30" dirty="0"/>
              <a:t> </a:t>
            </a:r>
            <a:r>
              <a:rPr spc="-5" dirty="0"/>
              <a:t>reaction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5991859"/>
            <a:ext cx="82518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056755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Could nucleic acids </a:t>
            </a:r>
            <a:r>
              <a:rPr sz="2800" spc="-25" dirty="0">
                <a:solidFill>
                  <a:srgbClr val="001F5F"/>
                </a:solidFill>
                <a:latin typeface="Garamond"/>
                <a:cs typeface="Garamond"/>
              </a:rPr>
              <a:t>have 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formed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in the</a:t>
            </a:r>
            <a:r>
              <a:rPr sz="2800" spc="10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absence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enzyme?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36572" y="1057117"/>
            <a:ext cx="10024320" cy="45423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79267" y="86055"/>
            <a:ext cx="64427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DNA </a:t>
            </a:r>
            <a:r>
              <a:rPr spc="15" dirty="0"/>
              <a:t>Structure </a:t>
            </a:r>
            <a:r>
              <a:rPr spc="-5" dirty="0"/>
              <a:t>and</a:t>
            </a:r>
            <a:r>
              <a:rPr spc="-110" dirty="0"/>
              <a:t> </a:t>
            </a:r>
            <a:r>
              <a:rPr dirty="0"/>
              <a:t>Function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7359" y="829653"/>
            <a:ext cx="10648950" cy="1047750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6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Anti parallel double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helix </a:t>
            </a:r>
            <a:r>
              <a:rPr sz="2800" spc="-35" dirty="0">
                <a:solidFill>
                  <a:srgbClr val="001F5F"/>
                </a:solidFill>
                <a:latin typeface="Garamond"/>
                <a:cs typeface="Garamond"/>
              </a:rPr>
              <a:t>(Watson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and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Crick.,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1953) – X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ray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diffraction</a:t>
            </a:r>
            <a:r>
              <a:rPr sz="2800" spc="8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data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66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Chargaff </a:t>
            </a:r>
            <a:r>
              <a:rPr sz="2800" spc="-110" dirty="0">
                <a:solidFill>
                  <a:srgbClr val="001F5F"/>
                </a:solidFill>
                <a:latin typeface="Garamond"/>
                <a:cs typeface="Garamond"/>
              </a:rPr>
              <a:t>’s</a:t>
            </a:r>
            <a:r>
              <a:rPr sz="2800" spc="-34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Rules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1905000"/>
            <a:ext cx="9677400" cy="4953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990600"/>
            <a:ext cx="10690315" cy="58436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81150" y="34493"/>
            <a:ext cx="88372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DNA </a:t>
            </a:r>
            <a:r>
              <a:rPr spc="15" dirty="0"/>
              <a:t>Structure </a:t>
            </a:r>
            <a:r>
              <a:rPr spc="-5" dirty="0"/>
              <a:t>and </a:t>
            </a:r>
            <a:r>
              <a:rPr dirty="0"/>
              <a:t>Function</a:t>
            </a:r>
            <a:r>
              <a:rPr spc="-110" dirty="0"/>
              <a:t> </a:t>
            </a:r>
            <a:r>
              <a:rPr dirty="0"/>
              <a:t>(Contd…)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26348" y="3900957"/>
            <a:ext cx="3951604" cy="2540635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420"/>
              </a:spcBef>
              <a:buFont typeface="Wingdings"/>
              <a:buChar char=""/>
              <a:tabLst>
                <a:tab pos="356235" algn="l"/>
              </a:tabLst>
            </a:pPr>
            <a:r>
              <a:rPr sz="2200" spc="5" dirty="0">
                <a:solidFill>
                  <a:srgbClr val="C00000"/>
                </a:solidFill>
                <a:latin typeface="Garamond"/>
                <a:cs typeface="Garamond"/>
              </a:rPr>
              <a:t>Structure </a:t>
            </a:r>
            <a:r>
              <a:rPr sz="2200" spc="-10" dirty="0">
                <a:solidFill>
                  <a:srgbClr val="C00000"/>
                </a:solidFill>
                <a:latin typeface="Garamond"/>
                <a:cs typeface="Garamond"/>
              </a:rPr>
              <a:t>highly</a:t>
            </a:r>
            <a:r>
              <a:rPr sz="2200" spc="-5" dirty="0">
                <a:solidFill>
                  <a:srgbClr val="C00000"/>
                </a:solidFill>
                <a:latin typeface="Garamond"/>
                <a:cs typeface="Garamond"/>
              </a:rPr>
              <a:t> stable</a:t>
            </a:r>
            <a:endParaRPr sz="2200">
              <a:latin typeface="Garamond"/>
              <a:cs typeface="Garamond"/>
            </a:endParaRPr>
          </a:p>
          <a:p>
            <a:pPr marL="355600" indent="-342900">
              <a:lnSpc>
                <a:spcPct val="100000"/>
              </a:lnSpc>
              <a:spcBef>
                <a:spcPts val="1320"/>
              </a:spcBef>
              <a:buFont typeface="Wingdings"/>
              <a:buChar char=""/>
              <a:tabLst>
                <a:tab pos="356235" algn="l"/>
              </a:tabLst>
            </a:pPr>
            <a:r>
              <a:rPr sz="2200" spc="-20" dirty="0">
                <a:solidFill>
                  <a:srgbClr val="C00000"/>
                </a:solidFill>
                <a:latin typeface="Garamond"/>
                <a:cs typeface="Garamond"/>
              </a:rPr>
              <a:t>Regular,</a:t>
            </a:r>
            <a:r>
              <a:rPr sz="2200" spc="30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2200" spc="-10" dirty="0">
                <a:solidFill>
                  <a:srgbClr val="C00000"/>
                </a:solidFill>
                <a:latin typeface="Garamond"/>
                <a:cs typeface="Garamond"/>
              </a:rPr>
              <a:t>Symmetric</a:t>
            </a:r>
            <a:endParaRPr sz="2200">
              <a:latin typeface="Garamond"/>
              <a:cs typeface="Garamond"/>
            </a:endParaRPr>
          </a:p>
          <a:p>
            <a:pPr marL="355600" indent="-342900">
              <a:lnSpc>
                <a:spcPct val="100000"/>
              </a:lnSpc>
              <a:spcBef>
                <a:spcPts val="1320"/>
              </a:spcBef>
              <a:buFont typeface="Wingdings"/>
              <a:buChar char=""/>
              <a:tabLst>
                <a:tab pos="356235" algn="l"/>
              </a:tabLst>
            </a:pPr>
            <a:r>
              <a:rPr sz="2200" spc="-10" dirty="0">
                <a:solidFill>
                  <a:srgbClr val="C00000"/>
                </a:solidFill>
                <a:latin typeface="Garamond"/>
                <a:cs typeface="Garamond"/>
              </a:rPr>
              <a:t>Withstand </a:t>
            </a:r>
            <a:r>
              <a:rPr sz="2200" spc="-5" dirty="0">
                <a:solidFill>
                  <a:srgbClr val="C00000"/>
                </a:solidFill>
                <a:latin typeface="Garamond"/>
                <a:cs typeface="Garamond"/>
              </a:rPr>
              <a:t>wide </a:t>
            </a:r>
            <a:r>
              <a:rPr sz="2200" dirty="0">
                <a:solidFill>
                  <a:srgbClr val="C00000"/>
                </a:solidFill>
                <a:latin typeface="Garamond"/>
                <a:cs typeface="Garamond"/>
              </a:rPr>
              <a:t>array </a:t>
            </a:r>
            <a:r>
              <a:rPr sz="2200" spc="-5" dirty="0">
                <a:solidFill>
                  <a:srgbClr val="C00000"/>
                </a:solidFill>
                <a:latin typeface="Garamond"/>
                <a:cs typeface="Garamond"/>
              </a:rPr>
              <a:t>or </a:t>
            </a:r>
            <a:r>
              <a:rPr sz="2200" spc="-85" dirty="0">
                <a:solidFill>
                  <a:srgbClr val="C00000"/>
                </a:solidFill>
                <a:latin typeface="Garamond"/>
                <a:cs typeface="Garamond"/>
              </a:rPr>
              <a:t>T, </a:t>
            </a:r>
            <a:r>
              <a:rPr sz="2200" spc="-5" dirty="0">
                <a:solidFill>
                  <a:srgbClr val="C00000"/>
                </a:solidFill>
                <a:latin typeface="Garamond"/>
                <a:cs typeface="Garamond"/>
              </a:rPr>
              <a:t>pH</a:t>
            </a:r>
            <a:r>
              <a:rPr sz="2200" spc="130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2200" spc="-5" dirty="0">
                <a:solidFill>
                  <a:srgbClr val="C00000"/>
                </a:solidFill>
                <a:latin typeface="Garamond"/>
                <a:cs typeface="Garamond"/>
              </a:rPr>
              <a:t>&amp;</a:t>
            </a:r>
            <a:endParaRPr sz="2200">
              <a:latin typeface="Garamond"/>
              <a:cs typeface="Garamond"/>
            </a:endParaRPr>
          </a:p>
          <a:p>
            <a:pPr marL="355600">
              <a:lnSpc>
                <a:spcPct val="100000"/>
              </a:lnSpc>
              <a:spcBef>
                <a:spcPts val="1320"/>
              </a:spcBef>
            </a:pPr>
            <a:r>
              <a:rPr sz="2200" spc="-10" dirty="0">
                <a:solidFill>
                  <a:srgbClr val="C00000"/>
                </a:solidFill>
                <a:latin typeface="Garamond"/>
                <a:cs typeface="Garamond"/>
              </a:rPr>
              <a:t>chemical </a:t>
            </a:r>
            <a:r>
              <a:rPr sz="2200" spc="-15" dirty="0">
                <a:solidFill>
                  <a:srgbClr val="C00000"/>
                </a:solidFill>
                <a:latin typeface="Garamond"/>
                <a:cs typeface="Garamond"/>
              </a:rPr>
              <a:t>conditions. </a:t>
            </a:r>
            <a:r>
              <a:rPr sz="2200" spc="-5" dirty="0">
                <a:solidFill>
                  <a:srgbClr val="C00000"/>
                </a:solidFill>
                <a:latin typeface="Garamond"/>
                <a:cs typeface="Garamond"/>
              </a:rPr>
              <a:t>Eg:</a:t>
            </a:r>
            <a:r>
              <a:rPr sz="2200" spc="55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2200" spc="-20" dirty="0">
                <a:solidFill>
                  <a:srgbClr val="C00000"/>
                </a:solidFill>
                <a:latin typeface="Garamond"/>
                <a:cs typeface="Garamond"/>
              </a:rPr>
              <a:t>Fossils</a:t>
            </a:r>
            <a:endParaRPr sz="2200">
              <a:latin typeface="Garamond"/>
              <a:cs typeface="Garamond"/>
            </a:endParaRPr>
          </a:p>
          <a:p>
            <a:pPr marL="355600" indent="-342900">
              <a:lnSpc>
                <a:spcPct val="100000"/>
              </a:lnSpc>
              <a:spcBef>
                <a:spcPts val="1320"/>
              </a:spcBef>
              <a:buFont typeface="Wingdings"/>
              <a:buChar char=""/>
              <a:tabLst>
                <a:tab pos="356235" algn="l"/>
              </a:tabLst>
            </a:pPr>
            <a:r>
              <a:rPr sz="2200" spc="-5" dirty="0">
                <a:solidFill>
                  <a:srgbClr val="C00000"/>
                </a:solidFill>
                <a:latin typeface="Garamond"/>
                <a:cs typeface="Garamond"/>
              </a:rPr>
              <a:t>Non</a:t>
            </a:r>
            <a:r>
              <a:rPr sz="2200" spc="5" dirty="0">
                <a:solidFill>
                  <a:srgbClr val="C00000"/>
                </a:solidFill>
                <a:latin typeface="Garamond"/>
                <a:cs typeface="Garamond"/>
              </a:rPr>
              <a:t> </a:t>
            </a:r>
            <a:r>
              <a:rPr sz="2200" spc="-15" dirty="0">
                <a:solidFill>
                  <a:srgbClr val="C00000"/>
                </a:solidFill>
                <a:latin typeface="Garamond"/>
                <a:cs typeface="Garamond"/>
              </a:rPr>
              <a:t>reactive</a:t>
            </a:r>
            <a:endParaRPr sz="22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3094" y="96723"/>
            <a:ext cx="9825355" cy="130111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3938270" marR="5080" indent="-3926204">
              <a:lnSpc>
                <a:spcPts val="4750"/>
              </a:lnSpc>
              <a:spcBef>
                <a:spcPts val="705"/>
              </a:spcBef>
            </a:pPr>
            <a:r>
              <a:rPr dirty="0"/>
              <a:t>DNA functions as an </a:t>
            </a:r>
            <a:r>
              <a:rPr spc="10" dirty="0"/>
              <a:t>information </a:t>
            </a:r>
            <a:r>
              <a:rPr dirty="0"/>
              <a:t>containing  molecule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5480" y="1310497"/>
            <a:ext cx="10795635" cy="445516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2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All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organisms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(tiny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bacteria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to 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redwood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tree): DNA stores</a:t>
            </a:r>
            <a:r>
              <a:rPr sz="2800" spc="9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information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32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Templates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34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Growth,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reproduction,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hereditary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information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32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Stable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Structure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and Non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 reactive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32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DNA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copying is basis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for</a:t>
            </a: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life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34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Chemical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evolution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=&gt;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Evolution 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by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natural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selection</a:t>
            </a:r>
            <a:r>
              <a:rPr sz="2800" spc="4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Switching</a:t>
            </a:r>
            <a:endParaRPr sz="2800">
              <a:latin typeface="Garamond"/>
              <a:cs typeface="Garamond"/>
            </a:endParaRPr>
          </a:p>
          <a:p>
            <a:pPr marL="241300" marR="588010" indent="-228600">
              <a:lnSpc>
                <a:spcPct val="80000"/>
              </a:lnSpc>
              <a:spcBef>
                <a:spcPts val="994"/>
              </a:spcBef>
              <a:buFont typeface="Wingdings"/>
              <a:buChar char=""/>
              <a:tabLst>
                <a:tab pos="241300" algn="l"/>
                <a:tab pos="9410065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No suppo</a:t>
            </a:r>
            <a:r>
              <a:rPr sz="2800" spc="55" dirty="0">
                <a:solidFill>
                  <a:srgbClr val="001F5F"/>
                </a:solidFill>
                <a:latin typeface="Garamond"/>
                <a:cs typeface="Garamond"/>
              </a:rPr>
              <a:t>r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for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the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5" dirty="0">
                <a:solidFill>
                  <a:srgbClr val="001F5F"/>
                </a:solidFill>
                <a:latin typeface="Garamond"/>
                <a:cs typeface="Garamond"/>
              </a:rPr>
              <a:t>h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ypothesis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that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the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f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i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rs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 li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f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e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fo</a:t>
            </a:r>
            <a:r>
              <a:rPr sz="2800" spc="110" dirty="0">
                <a:solidFill>
                  <a:srgbClr val="001F5F"/>
                </a:solidFill>
                <a:latin typeface="Garamond"/>
                <a:cs typeface="Garamond"/>
              </a:rPr>
              <a:t>r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 consisted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o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f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	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D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N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A 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alone</a:t>
            </a:r>
            <a:endParaRPr sz="2800">
              <a:latin typeface="Garamond"/>
              <a:cs typeface="Garamond"/>
            </a:endParaRPr>
          </a:p>
          <a:p>
            <a:pPr marL="241300" marR="5080" indent="-228600">
              <a:lnSpc>
                <a:spcPts val="2690"/>
              </a:lnSpc>
              <a:spcBef>
                <a:spcPts val="97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Most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biologists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who are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working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on the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origin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 life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support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the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hypothesis 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that life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began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with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RNA</a:t>
            </a:r>
            <a:endParaRPr sz="28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1594" y="580720"/>
            <a:ext cx="38398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DNA</a:t>
            </a:r>
            <a:r>
              <a:rPr spc="-95" dirty="0"/>
              <a:t> </a:t>
            </a:r>
            <a:r>
              <a:rPr spc="-10" dirty="0"/>
              <a:t>Replication</a:t>
            </a:r>
          </a:p>
        </p:txBody>
      </p:sp>
      <p:sp>
        <p:nvSpPr>
          <p:cNvPr id="3" name="object 3"/>
          <p:cNvSpPr/>
          <p:nvPr/>
        </p:nvSpPr>
        <p:spPr>
          <a:xfrm>
            <a:off x="7522464" y="0"/>
            <a:ext cx="3686982" cy="68092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9144" y="2058616"/>
            <a:ext cx="6519816" cy="40503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15792" y="213106"/>
            <a:ext cx="636333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RNA </a:t>
            </a:r>
            <a:r>
              <a:rPr spc="15" dirty="0"/>
              <a:t>Structure </a:t>
            </a:r>
            <a:r>
              <a:rPr spc="-5" dirty="0"/>
              <a:t>and</a:t>
            </a:r>
            <a:r>
              <a:rPr spc="-105" dirty="0"/>
              <a:t> </a:t>
            </a:r>
            <a:r>
              <a:rPr dirty="0"/>
              <a:t>Function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2722" y="1065733"/>
            <a:ext cx="7368540" cy="5340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3335"/>
              </a:lnSpc>
              <a:spcBef>
                <a:spcPts val="9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First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living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molecule: 2 </a:t>
            </a:r>
            <a:r>
              <a:rPr sz="2800" spc="-20" dirty="0">
                <a:solidFill>
                  <a:srgbClr val="001F5F"/>
                </a:solidFill>
                <a:latin typeface="Garamond"/>
                <a:cs typeface="Garamond"/>
              </a:rPr>
              <a:t>key</a:t>
            </a:r>
            <a:r>
              <a:rPr sz="2800" spc="2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functions</a:t>
            </a:r>
            <a:endParaRPr sz="2800">
              <a:latin typeface="Garamond"/>
              <a:cs typeface="Garamond"/>
            </a:endParaRPr>
          </a:p>
          <a:p>
            <a:pPr marL="698500" lvl="1" indent="-228600">
              <a:lnSpc>
                <a:spcPts val="2810"/>
              </a:lnSpc>
              <a:buFont typeface="Wingdings"/>
              <a:buChar char=""/>
              <a:tabLst>
                <a:tab pos="698500" algn="l"/>
              </a:tabLst>
            </a:pPr>
            <a:r>
              <a:rPr sz="2400" spc="20" dirty="0">
                <a:solidFill>
                  <a:srgbClr val="FF4040"/>
                </a:solidFill>
                <a:latin typeface="Garamond"/>
                <a:cs typeface="Garamond"/>
              </a:rPr>
              <a:t>Carry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2400" spc="5" dirty="0">
                <a:solidFill>
                  <a:srgbClr val="FF4040"/>
                </a:solidFill>
                <a:latin typeface="Garamond"/>
                <a:cs typeface="Garamond"/>
              </a:rPr>
              <a:t>information</a:t>
            </a:r>
            <a:endParaRPr sz="2400">
              <a:latin typeface="Garamond"/>
              <a:cs typeface="Garamond"/>
            </a:endParaRPr>
          </a:p>
          <a:p>
            <a:pPr marL="698500" lvl="1" indent="-228600">
              <a:lnSpc>
                <a:spcPts val="2840"/>
              </a:lnSpc>
              <a:buFont typeface="Wingdings"/>
              <a:buChar char=""/>
              <a:tabLst>
                <a:tab pos="698500" algn="l"/>
              </a:tabLst>
            </a:pP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Catalyse reactions </a:t>
            </a:r>
            <a:r>
              <a:rPr sz="2400" dirty="0">
                <a:solidFill>
                  <a:srgbClr val="FF4040"/>
                </a:solidFill>
                <a:latin typeface="Garamond"/>
                <a:cs typeface="Garamond"/>
              </a:rPr>
              <a:t>to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promote its </a:t>
            </a:r>
            <a:r>
              <a:rPr sz="2400" spc="-15" dirty="0">
                <a:solidFill>
                  <a:srgbClr val="FF4040"/>
                </a:solidFill>
                <a:latin typeface="Garamond"/>
                <a:cs typeface="Garamond"/>
              </a:rPr>
              <a:t>own</a:t>
            </a:r>
            <a:r>
              <a:rPr sz="2400" spc="20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2400" spc="-5" dirty="0">
                <a:solidFill>
                  <a:srgbClr val="FF4040"/>
                </a:solidFill>
                <a:latin typeface="Garamond"/>
                <a:cs typeface="Garamond"/>
              </a:rPr>
              <a:t>replication</a:t>
            </a:r>
            <a:endParaRPr sz="24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32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How?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RNA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and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its</a:t>
            </a:r>
            <a:r>
              <a:rPr sz="2800" spc="2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Structure</a:t>
            </a:r>
            <a:endParaRPr sz="2800">
              <a:latin typeface="Garamond"/>
              <a:cs typeface="Garamond"/>
            </a:endParaRPr>
          </a:p>
          <a:p>
            <a:pPr marL="241300" marR="5080" indent="-228600">
              <a:lnSpc>
                <a:spcPts val="2690"/>
              </a:lnSpc>
              <a:spcBef>
                <a:spcPts val="975"/>
              </a:spcBef>
              <a:buFont typeface="Wingdings"/>
              <a:buChar char=""/>
              <a:tabLst>
                <a:tab pos="241300" algn="l"/>
                <a:tab pos="4630420" algn="l"/>
              </a:tabLst>
            </a:pPr>
            <a:r>
              <a:rPr sz="2800" spc="10" dirty="0">
                <a:solidFill>
                  <a:srgbClr val="001F5F"/>
                </a:solidFill>
                <a:latin typeface="Garamond"/>
                <a:cs typeface="Garamond"/>
              </a:rPr>
              <a:t>Primary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structure: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Sequence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of	4 bases (A, </a:t>
            </a:r>
            <a:r>
              <a:rPr sz="2800" spc="-140" dirty="0">
                <a:solidFill>
                  <a:srgbClr val="001F5F"/>
                </a:solidFill>
                <a:latin typeface="Garamond"/>
                <a:cs typeface="Garamond"/>
              </a:rPr>
              <a:t>U, </a:t>
            </a:r>
            <a:r>
              <a:rPr sz="2800" spc="-85" dirty="0">
                <a:solidFill>
                  <a:srgbClr val="001F5F"/>
                </a:solidFill>
                <a:latin typeface="Garamond"/>
                <a:cs typeface="Garamond"/>
              </a:rPr>
              <a:t>G,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C) 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in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sugar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phosphate </a:t>
            </a:r>
            <a:r>
              <a:rPr sz="2800" spc="-15" dirty="0">
                <a:solidFill>
                  <a:srgbClr val="001F5F"/>
                </a:solidFill>
                <a:latin typeface="Garamond"/>
                <a:cs typeface="Garamond"/>
              </a:rPr>
              <a:t>back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 bone</a:t>
            </a:r>
            <a:endParaRPr sz="2800">
              <a:latin typeface="Garamond"/>
              <a:cs typeface="Garamond"/>
            </a:endParaRPr>
          </a:p>
          <a:p>
            <a:pPr marL="241300" marR="448309" indent="-228600">
              <a:lnSpc>
                <a:spcPts val="2690"/>
              </a:lnSpc>
              <a:spcBef>
                <a:spcPts val="995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15" dirty="0">
                <a:solidFill>
                  <a:srgbClr val="001F5F"/>
                </a:solidFill>
                <a:latin typeface="Garamond"/>
                <a:cs typeface="Garamond"/>
              </a:rPr>
              <a:t>Sugar: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Ribose (2’C -OH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group):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Less stable than  DNA</a:t>
            </a:r>
            <a:endParaRPr sz="2800">
              <a:latin typeface="Garamond"/>
              <a:cs typeface="Garamond"/>
            </a:endParaRPr>
          </a:p>
          <a:p>
            <a:pPr marL="241300" marR="264795" indent="-228600">
              <a:lnSpc>
                <a:spcPts val="2690"/>
              </a:lnSpc>
              <a:spcBef>
                <a:spcPts val="100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Secondary 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structure: Complementary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base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pairing  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in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same strand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: Hairpin</a:t>
            </a:r>
            <a:endParaRPr sz="28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350"/>
              </a:spcBef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Single strand: </a:t>
            </a:r>
            <a:r>
              <a:rPr sz="2800" b="1" spc="-5" dirty="0">
                <a:solidFill>
                  <a:srgbClr val="001F5F"/>
                </a:solidFill>
                <a:latin typeface="Garamond"/>
                <a:cs typeface="Garamond"/>
              </a:rPr>
              <a:t>stem-and-loop</a:t>
            </a:r>
            <a:endParaRPr sz="2800">
              <a:latin typeface="Garamond"/>
              <a:cs typeface="Garamond"/>
            </a:endParaRPr>
          </a:p>
          <a:p>
            <a:pPr marL="241300" marR="812800" indent="-228600">
              <a:lnSpc>
                <a:spcPts val="2690"/>
              </a:lnSpc>
              <a:spcBef>
                <a:spcPts val="969"/>
              </a:spcBef>
              <a:buFont typeface="Wingdings"/>
              <a:buChar char=""/>
              <a:tabLst>
                <a:tab pos="241300" algn="l"/>
                <a:tab pos="2494280" algn="l"/>
              </a:tabLst>
            </a:pP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Spontaneous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structure formation: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Length and  </a:t>
            </a:r>
            <a:r>
              <a:rPr sz="2800" spc="5" dirty="0">
                <a:solidFill>
                  <a:srgbClr val="001F5F"/>
                </a:solidFill>
                <a:latin typeface="Garamond"/>
                <a:cs typeface="Garamond"/>
              </a:rPr>
              <a:t>arrangement</a:t>
            </a:r>
            <a:r>
              <a:rPr sz="2800" spc="-5" dirty="0">
                <a:solidFill>
                  <a:srgbClr val="001F5F"/>
                </a:solidFill>
                <a:latin typeface="Garamond"/>
                <a:cs typeface="Garamond"/>
              </a:rPr>
              <a:t> of	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base</a:t>
            </a:r>
            <a:r>
              <a:rPr sz="280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Garamond"/>
                <a:cs typeface="Garamond"/>
              </a:rPr>
              <a:t>pairs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86471" y="1132332"/>
            <a:ext cx="4605528" cy="5538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0518" y="1303632"/>
            <a:ext cx="12021848" cy="50186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61865" y="89662"/>
            <a:ext cx="367601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5" dirty="0"/>
              <a:t>RNA’s</a:t>
            </a:r>
            <a:r>
              <a:rPr spc="-85" dirty="0"/>
              <a:t> </a:t>
            </a:r>
            <a:r>
              <a:rPr spc="-30" dirty="0"/>
              <a:t>Versatility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7320" y="887290"/>
            <a:ext cx="7343140" cy="552450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75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Array of</a:t>
            </a:r>
            <a:r>
              <a:rPr sz="2600" spc="33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function</a:t>
            </a:r>
            <a:endParaRPr sz="26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spc="-20" dirty="0">
                <a:solidFill>
                  <a:srgbClr val="001F5F"/>
                </a:solidFill>
                <a:latin typeface="Garamond"/>
                <a:cs typeface="Garamond"/>
              </a:rPr>
              <a:t>Folds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into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complex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3D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shapes </a:t>
            </a:r>
            <a:r>
              <a:rPr sz="2600" spc="-20" dirty="0">
                <a:solidFill>
                  <a:srgbClr val="001F5F"/>
                </a:solidFill>
                <a:latin typeface="Garamond"/>
                <a:cs typeface="Garamond"/>
              </a:rPr>
              <a:t>much </a:t>
            </a:r>
            <a:r>
              <a:rPr sz="2600" spc="-10" dirty="0">
                <a:solidFill>
                  <a:srgbClr val="001F5F"/>
                </a:solidFill>
                <a:latin typeface="Garamond"/>
                <a:cs typeface="Garamond"/>
              </a:rPr>
              <a:t>like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protein</a:t>
            </a:r>
            <a:endParaRPr sz="26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Structural</a:t>
            </a:r>
            <a:r>
              <a:rPr sz="2600" spc="2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flexibility</a:t>
            </a:r>
            <a:endParaRPr sz="2600">
              <a:latin typeface="Garamond"/>
              <a:cs typeface="Garamond"/>
            </a:endParaRPr>
          </a:p>
          <a:p>
            <a:pPr marL="241300" indent="-228600">
              <a:lnSpc>
                <a:spcPts val="3115"/>
              </a:lnSpc>
              <a:spcBef>
                <a:spcPts val="370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spc="-40" dirty="0">
                <a:solidFill>
                  <a:srgbClr val="001F5F"/>
                </a:solidFill>
                <a:latin typeface="Garamond"/>
                <a:cs typeface="Garamond"/>
              </a:rPr>
              <a:t>Types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based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on</a:t>
            </a:r>
            <a:r>
              <a:rPr sz="2600" spc="3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function</a:t>
            </a:r>
            <a:endParaRPr sz="2600">
              <a:latin typeface="Garamond"/>
              <a:cs typeface="Garamond"/>
            </a:endParaRPr>
          </a:p>
          <a:p>
            <a:pPr marL="698500" lvl="1" indent="-228600">
              <a:lnSpc>
                <a:spcPts val="2620"/>
              </a:lnSpc>
              <a:buFont typeface="Wingdings"/>
              <a:buChar char=""/>
              <a:tabLst>
                <a:tab pos="698500" algn="l"/>
              </a:tabLst>
            </a:pPr>
            <a:r>
              <a:rPr sz="2200" spc="-10" dirty="0">
                <a:solidFill>
                  <a:srgbClr val="FF4040"/>
                </a:solidFill>
                <a:latin typeface="Garamond"/>
                <a:cs typeface="Garamond"/>
              </a:rPr>
              <a:t>mRNA: </a:t>
            </a:r>
            <a:r>
              <a:rPr sz="2200" spc="-5" dirty="0">
                <a:solidFill>
                  <a:srgbClr val="FF4040"/>
                </a:solidFill>
                <a:latin typeface="Garamond"/>
                <a:cs typeface="Garamond"/>
              </a:rPr>
              <a:t>Protein</a:t>
            </a:r>
            <a:r>
              <a:rPr sz="2200" spc="40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2200" spc="-5" dirty="0">
                <a:solidFill>
                  <a:srgbClr val="FF4040"/>
                </a:solidFill>
                <a:latin typeface="Garamond"/>
                <a:cs typeface="Garamond"/>
              </a:rPr>
              <a:t>synthesis</a:t>
            </a:r>
            <a:endParaRPr sz="2200">
              <a:latin typeface="Garamond"/>
              <a:cs typeface="Garamond"/>
            </a:endParaRPr>
          </a:p>
          <a:p>
            <a:pPr marL="698500" lvl="1" indent="-228600">
              <a:lnSpc>
                <a:spcPts val="2610"/>
              </a:lnSpc>
              <a:buFont typeface="Wingdings"/>
              <a:buChar char=""/>
              <a:tabLst>
                <a:tab pos="698500" algn="l"/>
              </a:tabLst>
            </a:pPr>
            <a:r>
              <a:rPr sz="2200" spc="-5" dirty="0">
                <a:solidFill>
                  <a:srgbClr val="FF4040"/>
                </a:solidFill>
                <a:latin typeface="Garamond"/>
                <a:cs typeface="Garamond"/>
              </a:rPr>
              <a:t>tRNA: </a:t>
            </a:r>
            <a:r>
              <a:rPr sz="2200" spc="-10" dirty="0">
                <a:solidFill>
                  <a:srgbClr val="FF4040"/>
                </a:solidFill>
                <a:latin typeface="Garamond"/>
                <a:cs typeface="Garamond"/>
              </a:rPr>
              <a:t>AA </a:t>
            </a:r>
            <a:r>
              <a:rPr sz="2200" dirty="0">
                <a:solidFill>
                  <a:srgbClr val="FF4040"/>
                </a:solidFill>
                <a:latin typeface="Garamond"/>
                <a:cs typeface="Garamond"/>
              </a:rPr>
              <a:t>carrier </a:t>
            </a:r>
            <a:r>
              <a:rPr sz="2200" spc="-5" dirty="0">
                <a:solidFill>
                  <a:srgbClr val="FF4040"/>
                </a:solidFill>
                <a:latin typeface="Garamond"/>
                <a:cs typeface="Garamond"/>
              </a:rPr>
              <a:t>in </a:t>
            </a:r>
            <a:r>
              <a:rPr sz="2200" spc="-10" dirty="0">
                <a:solidFill>
                  <a:srgbClr val="FF4040"/>
                </a:solidFill>
                <a:latin typeface="Garamond"/>
                <a:cs typeface="Garamond"/>
              </a:rPr>
              <a:t>protein</a:t>
            </a:r>
            <a:r>
              <a:rPr sz="2200" spc="60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2200" spc="-5" dirty="0">
                <a:solidFill>
                  <a:srgbClr val="FF4040"/>
                </a:solidFill>
                <a:latin typeface="Garamond"/>
                <a:cs typeface="Garamond"/>
              </a:rPr>
              <a:t>synthesis</a:t>
            </a:r>
            <a:endParaRPr sz="2200">
              <a:latin typeface="Garamond"/>
              <a:cs typeface="Garamond"/>
            </a:endParaRPr>
          </a:p>
          <a:p>
            <a:pPr marL="698500" lvl="1" indent="-228600">
              <a:lnSpc>
                <a:spcPts val="2630"/>
              </a:lnSpc>
              <a:buFont typeface="Wingdings"/>
              <a:buChar char=""/>
              <a:tabLst>
                <a:tab pos="698500" algn="l"/>
              </a:tabLst>
            </a:pPr>
            <a:r>
              <a:rPr sz="2200" spc="-10" dirty="0">
                <a:solidFill>
                  <a:srgbClr val="FF4040"/>
                </a:solidFill>
                <a:latin typeface="Garamond"/>
                <a:cs typeface="Garamond"/>
              </a:rPr>
              <a:t>rRNA: aids </a:t>
            </a:r>
            <a:r>
              <a:rPr sz="2200" spc="-5" dirty="0">
                <a:solidFill>
                  <a:srgbClr val="FF4040"/>
                </a:solidFill>
                <a:latin typeface="Garamond"/>
                <a:cs typeface="Garamond"/>
              </a:rPr>
              <a:t>in polypeptide </a:t>
            </a:r>
            <a:r>
              <a:rPr sz="2200" spc="-10" dirty="0">
                <a:solidFill>
                  <a:srgbClr val="FF4040"/>
                </a:solidFill>
                <a:latin typeface="Garamond"/>
                <a:cs typeface="Garamond"/>
              </a:rPr>
              <a:t>bond </a:t>
            </a:r>
            <a:r>
              <a:rPr sz="2200" dirty="0">
                <a:solidFill>
                  <a:srgbClr val="FF4040"/>
                </a:solidFill>
                <a:latin typeface="Garamond"/>
                <a:cs typeface="Garamond"/>
              </a:rPr>
              <a:t>formation, </a:t>
            </a:r>
            <a:r>
              <a:rPr sz="2200" spc="-10" dirty="0">
                <a:solidFill>
                  <a:srgbClr val="FF4040"/>
                </a:solidFill>
                <a:latin typeface="Garamond"/>
                <a:cs typeface="Garamond"/>
              </a:rPr>
              <a:t>assembly </a:t>
            </a:r>
            <a:r>
              <a:rPr sz="2200" spc="-5" dirty="0">
                <a:solidFill>
                  <a:srgbClr val="FF4040"/>
                </a:solidFill>
                <a:latin typeface="Garamond"/>
                <a:cs typeface="Garamond"/>
              </a:rPr>
              <a:t>of</a:t>
            </a:r>
            <a:r>
              <a:rPr sz="2200" spc="500" dirty="0">
                <a:solidFill>
                  <a:srgbClr val="FF4040"/>
                </a:solidFill>
                <a:latin typeface="Garamond"/>
                <a:cs typeface="Garamond"/>
              </a:rPr>
              <a:t> </a:t>
            </a:r>
            <a:r>
              <a:rPr sz="2200" spc="-10" dirty="0">
                <a:solidFill>
                  <a:srgbClr val="FF4040"/>
                </a:solidFill>
                <a:latin typeface="Garamond"/>
                <a:cs typeface="Garamond"/>
              </a:rPr>
              <a:t>AAs</a:t>
            </a:r>
            <a:endParaRPr sz="22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355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Hypothesis: Major role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in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Origin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of</a:t>
            </a:r>
            <a:r>
              <a:rPr sz="2600" spc="30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Life</a:t>
            </a:r>
            <a:endParaRPr sz="2600">
              <a:latin typeface="Garamond"/>
              <a:cs typeface="Garamond"/>
            </a:endParaRPr>
          </a:p>
          <a:p>
            <a:pPr marL="241300" marR="346710" indent="-228600">
              <a:lnSpc>
                <a:spcPts val="2500"/>
              </a:lnSpc>
              <a:spcBef>
                <a:spcPts val="990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Can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function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as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catalytic molecule: RNA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enzymes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or  </a:t>
            </a:r>
            <a:r>
              <a:rPr sz="2600" b="1" dirty="0">
                <a:solidFill>
                  <a:srgbClr val="001F5F"/>
                </a:solidFill>
                <a:latin typeface="Garamond"/>
                <a:cs typeface="Garamond"/>
              </a:rPr>
              <a:t>ribozymes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(Sidney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Altman and </a:t>
            </a:r>
            <a:r>
              <a:rPr sz="2600" spc="5" dirty="0">
                <a:solidFill>
                  <a:srgbClr val="001F5F"/>
                </a:solidFill>
                <a:latin typeface="Garamond"/>
                <a:cs typeface="Garamond"/>
              </a:rPr>
              <a:t>Thomas </a:t>
            </a:r>
            <a:r>
              <a:rPr sz="2600" spc="-10" dirty="0">
                <a:solidFill>
                  <a:srgbClr val="001F5F"/>
                </a:solidFill>
                <a:latin typeface="Garamond"/>
                <a:cs typeface="Garamond"/>
              </a:rPr>
              <a:t>Cech:1989 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Nobel</a:t>
            </a:r>
            <a:r>
              <a:rPr sz="2600" spc="-20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Prize)</a:t>
            </a:r>
            <a:endParaRPr sz="2600">
              <a:latin typeface="Garamond"/>
              <a:cs typeface="Garamond"/>
            </a:endParaRPr>
          </a:p>
          <a:p>
            <a:pPr marL="241300" marR="645795" indent="-228600">
              <a:lnSpc>
                <a:spcPts val="2500"/>
              </a:lnSpc>
              <a:spcBef>
                <a:spcPts val="980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i="1" spc="-15" dirty="0">
                <a:solidFill>
                  <a:srgbClr val="001F5F"/>
                </a:solidFill>
                <a:latin typeface="Garamond"/>
                <a:cs typeface="Garamond"/>
              </a:rPr>
              <a:t>Tedrahymena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ribozymes: </a:t>
            </a:r>
            <a:r>
              <a:rPr sz="2600" spc="10" dirty="0">
                <a:solidFill>
                  <a:srgbClr val="001F5F"/>
                </a:solidFill>
                <a:latin typeface="Garamond"/>
                <a:cs typeface="Garamond"/>
              </a:rPr>
              <a:t>perform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both </a:t>
            </a:r>
            <a:r>
              <a:rPr sz="2600" spc="-10" dirty="0">
                <a:solidFill>
                  <a:srgbClr val="001F5F"/>
                </a:solidFill>
                <a:latin typeface="Garamond"/>
                <a:cs typeface="Garamond"/>
              </a:rPr>
              <a:t>hydrolysis </a:t>
            </a:r>
            <a:r>
              <a:rPr sz="2600" dirty="0">
                <a:solidFill>
                  <a:srgbClr val="001F5F"/>
                </a:solidFill>
                <a:latin typeface="Garamond"/>
                <a:cs typeface="Garamond"/>
              </a:rPr>
              <a:t>&amp;  condensation</a:t>
            </a:r>
            <a:r>
              <a:rPr sz="2600" spc="-1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reactions</a:t>
            </a:r>
            <a:endParaRPr sz="26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spcBef>
                <a:spcPts val="395"/>
              </a:spcBef>
              <a:buFont typeface="Wingdings"/>
              <a:buChar char=""/>
              <a:tabLst>
                <a:tab pos="241300" algn="l"/>
              </a:tabLst>
            </a:pP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Other catalytic role</a:t>
            </a:r>
            <a:r>
              <a:rPr sz="2600" spc="45" dirty="0">
                <a:solidFill>
                  <a:srgbClr val="001F5F"/>
                </a:solidFill>
                <a:latin typeface="Garamond"/>
                <a:cs typeface="Garamond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Garamond"/>
                <a:cs typeface="Garamond"/>
              </a:rPr>
              <a:t>explored</a:t>
            </a:r>
            <a:endParaRPr sz="2600">
              <a:latin typeface="Garamond"/>
              <a:cs typeface="Garamon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958663" y="1143000"/>
            <a:ext cx="4233335" cy="49949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C99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</TotalTime>
  <Words>4961</Words>
  <Application>Microsoft Office PowerPoint</Application>
  <PresentationFormat>Custom</PresentationFormat>
  <Paragraphs>973</Paragraphs>
  <Slides>160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160</vt:i4>
      </vt:variant>
    </vt:vector>
  </HeadingPairs>
  <TitlesOfParts>
    <vt:vector size="161" baseType="lpstr">
      <vt:lpstr>Office Theme</vt:lpstr>
      <vt:lpstr>BT 101 - Engineering Biology</vt:lpstr>
      <vt:lpstr>Slide 2</vt:lpstr>
      <vt:lpstr>Biology and the Tree of Life</vt:lpstr>
      <vt:lpstr>What is Life?</vt:lpstr>
      <vt:lpstr>Cells – Life is cellular</vt:lpstr>
      <vt:lpstr>Anton van Leeuwenhoek</vt:lpstr>
      <vt:lpstr>Louis Pasteur’s Experiments</vt:lpstr>
      <vt:lpstr>Life Replicates</vt:lpstr>
      <vt:lpstr>Life Evolves</vt:lpstr>
      <vt:lpstr>3 Domains of Life</vt:lpstr>
      <vt:lpstr>Scientific Names</vt:lpstr>
      <vt:lpstr>Eukaryotic Vs Prokaryotic</vt:lpstr>
      <vt:lpstr>Life Processes Information</vt:lpstr>
      <vt:lpstr>Slide 14</vt:lpstr>
      <vt:lpstr>Life requires Energy</vt:lpstr>
      <vt:lpstr>Biological organization</vt:lpstr>
      <vt:lpstr>Model Organisms</vt:lpstr>
      <vt:lpstr>Water and Carbon</vt:lpstr>
      <vt:lpstr>The Molecules of Life</vt:lpstr>
      <vt:lpstr>Atomic structure of first 18 elements</vt:lpstr>
      <vt:lpstr>Atoms, Atomic Number, Mass Number</vt:lpstr>
      <vt:lpstr>Electron Distribution, Shells, Orbitals</vt:lpstr>
      <vt:lpstr>Covalent Bond</vt:lpstr>
      <vt:lpstr>Ionic Bond</vt:lpstr>
      <vt:lpstr>Electron sharing continuum</vt:lpstr>
      <vt:lpstr>Molecules formed from C, H, N, O</vt:lpstr>
      <vt:lpstr>Representing Molecules</vt:lpstr>
      <vt:lpstr>Water and Life</vt:lpstr>
      <vt:lpstr>Water: Solvent of Life</vt:lpstr>
      <vt:lpstr>Cohesion, adhesion, Surface tension</vt:lpstr>
      <vt:lpstr>Water is denser as liquid than as a solid</vt:lpstr>
      <vt:lpstr>Water has a high capacity for absorbing Energy</vt:lpstr>
      <vt:lpstr>Properties of Water that Facilitate Life</vt:lpstr>
      <vt:lpstr>Water in Acid – Base Reactions</vt:lpstr>
      <vt:lpstr>Concentration of Protons</vt:lpstr>
      <vt:lpstr>pH of a solution reveals whether  it is Acidic or Basic</vt:lpstr>
      <vt:lpstr>Chemical reactions – Chemical Evolution</vt:lpstr>
      <vt:lpstr>Energy transformation is the HEART of  Chemical Evolution</vt:lpstr>
      <vt:lpstr>What makes a chemical reaction spontaneous?</vt:lpstr>
      <vt:lpstr>Were the reactions that led to chemical  evolution spontaneous?</vt:lpstr>
      <vt:lpstr>Early Chemical Evolution on Earth</vt:lpstr>
      <vt:lpstr>Hydrothermal Vents</vt:lpstr>
      <vt:lpstr>Early origin of Life on Earth: Model Systems Proposed</vt:lpstr>
      <vt:lpstr>1. Prebiotic Soup Model of Chemical Evolution</vt:lpstr>
      <vt:lpstr>2. Surface Metabolism Model of Chemical Evolution</vt:lpstr>
      <vt:lpstr>Hypothesis and Experiments</vt:lpstr>
      <vt:lpstr>Miller-Urey Experiment: Prebiotic Soup</vt:lpstr>
      <vt:lpstr>Slide 48</vt:lpstr>
      <vt:lpstr>Other Experiments</vt:lpstr>
      <vt:lpstr>Origin of First Cell… Life….</vt:lpstr>
      <vt:lpstr>Carbon: Importance of Organic Molecules</vt:lpstr>
      <vt:lpstr>Six Functional Groups</vt:lpstr>
      <vt:lpstr>Six Functional Groups (Contd..)</vt:lpstr>
      <vt:lpstr>Life’s Large Molecules</vt:lpstr>
      <vt:lpstr>Monomers and Polymers</vt:lpstr>
      <vt:lpstr>Protein Structure and Function</vt:lpstr>
      <vt:lpstr>R – Group of AAs</vt:lpstr>
      <vt:lpstr>AAs – Acidic/ Basic</vt:lpstr>
      <vt:lpstr>AAs – Polar Side Chain</vt:lpstr>
      <vt:lpstr>AAs – Nonpolar side chains</vt:lpstr>
      <vt:lpstr>A recent addition – 21 AA</vt:lpstr>
      <vt:lpstr>Classification of AAs – Multiple Ways…</vt:lpstr>
      <vt:lpstr>Essential ….Semi Essential…Non-Essential AAs…</vt:lpstr>
      <vt:lpstr>Amino Acids Link to Form Proteins</vt:lpstr>
      <vt:lpstr>Peptide Bonds</vt:lpstr>
      <vt:lpstr>Peptide bond backbone – Properties</vt:lpstr>
      <vt:lpstr>Peptide bond backbone – Properties (Contd..)</vt:lpstr>
      <vt:lpstr>Oligo peptide…. Polypeptide…. Proteins</vt:lpstr>
      <vt:lpstr>What do Proteins Look Like?</vt:lpstr>
      <vt:lpstr>Proteins - Primary Structure</vt:lpstr>
      <vt:lpstr>Proteins - Secondary Structure</vt:lpstr>
      <vt:lpstr>Proteins - Secondary Structure (Contd…)</vt:lpstr>
      <vt:lpstr>Proteins - Tertiary Structure</vt:lpstr>
      <vt:lpstr>Proteins – Quaternary structure</vt:lpstr>
      <vt:lpstr>Slide 75</vt:lpstr>
      <vt:lpstr>Protein Folding and Function</vt:lpstr>
      <vt:lpstr>Folding is Crucial to Function</vt:lpstr>
      <vt:lpstr>Molecular Chaperones – Facilitates Protein  Folding</vt:lpstr>
      <vt:lpstr>Protein shape is flexible</vt:lpstr>
      <vt:lpstr>Protein shape is flexible (Contd..)</vt:lpstr>
      <vt:lpstr>Catalysis</vt:lpstr>
      <vt:lpstr>Protein Functions – Diverse</vt:lpstr>
      <vt:lpstr>Protein Functions – Diverse (Contd…)</vt:lpstr>
      <vt:lpstr>Protein Functions – Diverse (Contd…)</vt:lpstr>
      <vt:lpstr>Catalysis</vt:lpstr>
      <vt:lpstr>Nucleic acids and RNA world</vt:lpstr>
      <vt:lpstr>What are Nucleic Acids?</vt:lpstr>
      <vt:lpstr>Nucleotides</vt:lpstr>
      <vt:lpstr>Could Chemical Evolution Result in the Production  of Nucleotides?</vt:lpstr>
      <vt:lpstr>How Do Nucleotides Polymerize to Form Nucleic Acids?</vt:lpstr>
      <vt:lpstr>DNA and RNA strands are directional</vt:lpstr>
      <vt:lpstr>Energy for the polymerisation reaction</vt:lpstr>
      <vt:lpstr>DNA Structure and Function</vt:lpstr>
      <vt:lpstr>DNA Structure and Function (Contd…)</vt:lpstr>
      <vt:lpstr>DNA functions as an information containing  molecule</vt:lpstr>
      <vt:lpstr>DNA Replication</vt:lpstr>
      <vt:lpstr>RNA Structure and Function</vt:lpstr>
      <vt:lpstr>Slide 98</vt:lpstr>
      <vt:lpstr>RNA’s Versatility</vt:lpstr>
      <vt:lpstr>RNA World may have Sparked the  Evolution of Life</vt:lpstr>
      <vt:lpstr>Carbohydrates</vt:lpstr>
      <vt:lpstr>Sugar Molecules</vt:lpstr>
      <vt:lpstr>Carbohydrates – Classification</vt:lpstr>
      <vt:lpstr>Monosaccharides</vt:lpstr>
      <vt:lpstr>Slide 105</vt:lpstr>
      <vt:lpstr>It is rare for sugars consisting of five or more carbons to exist in linear chains – they spontaneously form ring structure in aqueous solution</vt:lpstr>
      <vt:lpstr>Slide 107</vt:lpstr>
      <vt:lpstr>Can Monosaccharides Form by Chemical  Evolution?</vt:lpstr>
      <vt:lpstr>Polysaccharides</vt:lpstr>
      <vt:lpstr>Disaccharides</vt:lpstr>
      <vt:lpstr>Sucrose</vt:lpstr>
      <vt:lpstr>Most common polysaccharides</vt:lpstr>
      <vt:lpstr>Starch</vt:lpstr>
      <vt:lpstr>Starch and Glycogen</vt:lpstr>
      <vt:lpstr>Glycogen</vt:lpstr>
      <vt:lpstr>Cellulose</vt:lpstr>
      <vt:lpstr>Cellulose</vt:lpstr>
      <vt:lpstr>Cellulose</vt:lpstr>
      <vt:lpstr>Chitin</vt:lpstr>
      <vt:lpstr>Peptidoglycan</vt:lpstr>
      <vt:lpstr>Polysaccharides and Chemical Evolution</vt:lpstr>
      <vt:lpstr>What do carbohydrates do?</vt:lpstr>
      <vt:lpstr>1. Structural Support</vt:lpstr>
      <vt:lpstr>2. Cell Identity</vt:lpstr>
      <vt:lpstr>Slide 125</vt:lpstr>
      <vt:lpstr>3. Energy Source</vt:lpstr>
      <vt:lpstr>Potential energy is stored in  the bonds of the molecules</vt:lpstr>
      <vt:lpstr>Enzymes hydrolyse polysaccharide to release  glucose</vt:lpstr>
      <vt:lpstr>Energy stored in glucose is used to make ATP</vt:lpstr>
      <vt:lpstr>Lipids, Membranes and First Cells</vt:lpstr>
      <vt:lpstr>Lipid Structure and Function</vt:lpstr>
      <vt:lpstr>Fatty Acids</vt:lpstr>
      <vt:lpstr>Hydrogenation breaks the double bonds: Unsaturated oil to  Saturated lipids</vt:lpstr>
      <vt:lpstr>Types of Lipids found in Cells</vt:lpstr>
      <vt:lpstr>1. Steroids</vt:lpstr>
      <vt:lpstr>2. Fats</vt:lpstr>
      <vt:lpstr>3. Phospholipids</vt:lpstr>
      <vt:lpstr>Membrane lipids interact with water</vt:lpstr>
      <vt:lpstr>Were lipids present during early Chemical  Evolution?</vt:lpstr>
      <vt:lpstr>Phospholipid Bilayers</vt:lpstr>
      <vt:lpstr>Artificial membranes – Experimental systems</vt:lpstr>
      <vt:lpstr>Selective permeability of Lipid bilayers</vt:lpstr>
      <vt:lpstr>Size and polarity  or charge affect  the rate of  diffusion across  a membrane</vt:lpstr>
      <vt:lpstr>Does Lipid Structure Affect Membrane  Permeability? How?</vt:lpstr>
      <vt:lpstr>Slide 145</vt:lpstr>
      <vt:lpstr>Does Temperature Affect the Fluidity and Permeability  of Membranes? How?</vt:lpstr>
      <vt:lpstr>How Substances Move across Lipid  Bilayers?</vt:lpstr>
      <vt:lpstr>Osmosis Can Shrink or Burst Membrane-Bound  Vesicles</vt:lpstr>
      <vt:lpstr>Membranes and Chemical Evolution</vt:lpstr>
      <vt:lpstr>Proteins Alter Membrane Structure and Function</vt:lpstr>
      <vt:lpstr>Fluid Mosaic Model</vt:lpstr>
      <vt:lpstr>Fluid Mosaic Model (Contd…)</vt:lpstr>
      <vt:lpstr>Systems for studying membrane protein</vt:lpstr>
      <vt:lpstr>1. Channels</vt:lpstr>
      <vt:lpstr>Slide 155</vt:lpstr>
      <vt:lpstr>2. Carrier Proteins Facilitate Diffusion</vt:lpstr>
      <vt:lpstr>3. Pumps Perform Active Transport</vt:lpstr>
      <vt:lpstr>Slide 158</vt:lpstr>
      <vt:lpstr>Plasma membrane define the intracellular  environment</vt:lpstr>
      <vt:lpstr>Reference Allison Scott Freeman, Kim Quillin and Lizabeth Allison, Biological  Science, Pearson Education India, 2016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Anbumathi Palanisamy</dc:creator>
  <cp:lastModifiedBy>TPO</cp:lastModifiedBy>
  <cp:revision>13</cp:revision>
  <dcterms:created xsi:type="dcterms:W3CDTF">2019-01-02T14:54:00Z</dcterms:created>
  <dcterms:modified xsi:type="dcterms:W3CDTF">2019-02-25T09:55:23Z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2018-09-13T00:00:00Z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2019-01-02T00:00:00Z</vt:filetime>
  </property>
</Properties>
</file>